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39"/>
  </p:notesMasterIdLst>
  <p:sldIdLst>
    <p:sldId id="256" r:id="rId3"/>
    <p:sldId id="323" r:id="rId4"/>
    <p:sldId id="285" r:id="rId5"/>
    <p:sldId id="315" r:id="rId6"/>
    <p:sldId id="379" r:id="rId7"/>
    <p:sldId id="357" r:id="rId8"/>
    <p:sldId id="299" r:id="rId9"/>
    <p:sldId id="391" r:id="rId10"/>
    <p:sldId id="386" r:id="rId11"/>
    <p:sldId id="358" r:id="rId12"/>
    <p:sldId id="361" r:id="rId13"/>
    <p:sldId id="359" r:id="rId14"/>
    <p:sldId id="380" r:id="rId15"/>
    <p:sldId id="387" r:id="rId16"/>
    <p:sldId id="360" r:id="rId17"/>
    <p:sldId id="362" r:id="rId18"/>
    <p:sldId id="363" r:id="rId19"/>
    <p:sldId id="364" r:id="rId20"/>
    <p:sldId id="366" r:id="rId21"/>
    <p:sldId id="286" r:id="rId22"/>
    <p:sldId id="388" r:id="rId23"/>
    <p:sldId id="370" r:id="rId24"/>
    <p:sldId id="381" r:id="rId25"/>
    <p:sldId id="371" r:id="rId26"/>
    <p:sldId id="374" r:id="rId27"/>
    <p:sldId id="372" r:id="rId28"/>
    <p:sldId id="337" r:id="rId29"/>
    <p:sldId id="338" r:id="rId30"/>
    <p:sldId id="339" r:id="rId31"/>
    <p:sldId id="382" r:id="rId32"/>
    <p:sldId id="383" r:id="rId33"/>
    <p:sldId id="346" r:id="rId34"/>
    <p:sldId id="384" r:id="rId35"/>
    <p:sldId id="340" r:id="rId36"/>
    <p:sldId id="385" r:id="rId37"/>
    <p:sldId id="3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FAF"/>
    <a:srgbClr val="BAC7DA"/>
    <a:srgbClr val="B6A479"/>
    <a:srgbClr val="F7B731"/>
    <a:srgbClr val="EF5777"/>
    <a:srgbClr val="43367C"/>
    <a:srgbClr val="0FB9B1"/>
    <a:srgbClr val="54A0FF"/>
    <a:srgbClr val="FA823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"/>
    <p:restoredTop sz="82813"/>
  </p:normalViewPr>
  <p:slideViewPr>
    <p:cSldViewPr snapToGrid="0" snapToObjects="1">
      <p:cViewPr varScale="1">
        <p:scale>
          <a:sx n="111" d="100"/>
          <a:sy n="111" d="100"/>
        </p:scale>
        <p:origin x="978" y="1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Asymptotic Analysis works for any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5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4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8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2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brief (1) then mostly (2)</a:t>
            </a:r>
          </a:p>
          <a:p>
            <a:r>
              <a:rPr lang="en-US" dirty="0"/>
              <a:t>Wednesday, more detail on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4" y="-98179"/>
            <a:ext cx="12318404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 201 w21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Asymptotic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t9qvn56yy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00.png"/><Relationship Id="rId4" Type="http://schemas.openxmlformats.org/officeDocument/2006/relationships/image" Target="../media/image1700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7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73932" cy="1954786"/>
          </a:xfrm>
        </p:spPr>
        <p:txBody>
          <a:bodyPr/>
          <a:lstStyle/>
          <a:p>
            <a:r>
              <a:rPr lang="en-US" sz="6000" dirty="0"/>
              <a:t>Time and Space Complexity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37E9D-1E87-BB48-9A84-F6AC814A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BB873E-D499-A240-8D6F-D388360B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2390"/>
            <a:ext cx="10515600" cy="272457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Code Modeling </a:t>
            </a:r>
            <a:r>
              <a:rPr lang="en-US" dirty="0"/>
              <a:t>– the process of mathematically representing how many operations a piece of code will perform in relation to the input size n.</a:t>
            </a:r>
          </a:p>
          <a:p>
            <a:pPr lvl="1"/>
            <a:r>
              <a:rPr lang="en-US" dirty="0"/>
              <a:t>Convert from code to a function representing its runtime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343F14-E205-ED4E-BF6D-283984E4D540}"/>
              </a:ext>
            </a:extLst>
          </p:cNvPr>
          <p:cNvSpPr/>
          <p:nvPr/>
        </p:nvSpPr>
        <p:spPr>
          <a:xfrm>
            <a:off x="4533753" y="178586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F004C9-4E75-144B-BA5E-10271FD144B1}"/>
              </a:ext>
            </a:extLst>
          </p:cNvPr>
          <p:cNvSpPr/>
          <p:nvPr/>
        </p:nvSpPr>
        <p:spPr>
          <a:xfrm>
            <a:off x="4533753" y="252589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4A6D98-CE35-5E43-9667-699E7507DF3D}"/>
              </a:ext>
            </a:extLst>
          </p:cNvPr>
          <p:cNvSpPr/>
          <p:nvPr/>
        </p:nvSpPr>
        <p:spPr>
          <a:xfrm>
            <a:off x="4899513" y="1785864"/>
            <a:ext cx="245566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57D1F3-CD22-924E-AA13-97CC122D01AF}"/>
              </a:ext>
            </a:extLst>
          </p:cNvPr>
          <p:cNvSpPr/>
          <p:nvPr/>
        </p:nvSpPr>
        <p:spPr>
          <a:xfrm>
            <a:off x="9670644" y="1803129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AD87BA-FFBC-AF48-A4BD-9136E39CB328}"/>
              </a:ext>
            </a:extLst>
          </p:cNvPr>
          <p:cNvSpPr/>
          <p:nvPr/>
        </p:nvSpPr>
        <p:spPr>
          <a:xfrm>
            <a:off x="9670644" y="2543155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ored Data 8">
            <a:extLst>
              <a:ext uri="{FF2B5EF4-FFF2-40B4-BE49-F238E27FC236}">
                <a16:creationId xmlns:a16="http://schemas.microsoft.com/office/drawing/2014/main" xmlns="" id="{A2D339FB-3A72-CC4F-AA7B-46D1E250BBA1}"/>
              </a:ext>
            </a:extLst>
          </p:cNvPr>
          <p:cNvSpPr/>
          <p:nvPr/>
        </p:nvSpPr>
        <p:spPr>
          <a:xfrm flipH="1">
            <a:off x="9322618" y="2174557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ored Data 9">
            <a:extLst>
              <a:ext uri="{FF2B5EF4-FFF2-40B4-BE49-F238E27FC236}">
                <a16:creationId xmlns:a16="http://schemas.microsoft.com/office/drawing/2014/main" xmlns="" id="{B7EDF0A5-F926-664C-82E3-CAEE983848A6}"/>
              </a:ext>
            </a:extLst>
          </p:cNvPr>
          <p:cNvSpPr/>
          <p:nvPr/>
        </p:nvSpPr>
        <p:spPr>
          <a:xfrm flipH="1">
            <a:off x="6698564" y="2151624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ored Data 10">
            <a:extLst>
              <a:ext uri="{FF2B5EF4-FFF2-40B4-BE49-F238E27FC236}">
                <a16:creationId xmlns:a16="http://schemas.microsoft.com/office/drawing/2014/main" xmlns="" id="{4E8DD830-CC78-C942-BC96-49EC2CD579C9}"/>
              </a:ext>
            </a:extLst>
          </p:cNvPr>
          <p:cNvSpPr/>
          <p:nvPr/>
        </p:nvSpPr>
        <p:spPr>
          <a:xfrm flipH="1">
            <a:off x="8177156" y="2166444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2CC182-38D5-9148-B001-7ABE5AD87E1A}"/>
              </a:ext>
            </a:extLst>
          </p:cNvPr>
          <p:cNvSpPr/>
          <p:nvPr/>
        </p:nvSpPr>
        <p:spPr>
          <a:xfrm>
            <a:off x="8047272" y="1801907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B28440-CCE1-E945-AF86-0034C986F691}"/>
              </a:ext>
            </a:extLst>
          </p:cNvPr>
          <p:cNvSpPr/>
          <p:nvPr/>
        </p:nvSpPr>
        <p:spPr>
          <a:xfrm>
            <a:off x="8047272" y="2543155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0AA662-632C-F54C-9566-77AAB7D04F6C}"/>
              </a:ext>
            </a:extLst>
          </p:cNvPr>
          <p:cNvSpPr/>
          <p:nvPr/>
        </p:nvSpPr>
        <p:spPr>
          <a:xfrm>
            <a:off x="2734165" y="1803129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6416C65-7896-E04F-B4CB-30E836F7E6DF}"/>
              </a:ext>
            </a:extLst>
          </p:cNvPr>
          <p:cNvSpPr/>
          <p:nvPr/>
        </p:nvSpPr>
        <p:spPr>
          <a:xfrm>
            <a:off x="3802093" y="2152835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A41FD41-3D5C-A949-8179-6B3F2FF45693}"/>
              </a:ext>
            </a:extLst>
          </p:cNvPr>
          <p:cNvSpPr/>
          <p:nvPr/>
        </p:nvSpPr>
        <p:spPr>
          <a:xfrm>
            <a:off x="2367905" y="1803129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F8D2220-D77D-BE40-824A-C2B9BC8E82B9}"/>
              </a:ext>
            </a:extLst>
          </p:cNvPr>
          <p:cNvSpPr/>
          <p:nvPr/>
        </p:nvSpPr>
        <p:spPr>
          <a:xfrm>
            <a:off x="2367904" y="2543155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AB2E42DC-D2AF-344A-BA64-914822769B28}"/>
              </a:ext>
            </a:extLst>
          </p:cNvPr>
          <p:cNvSpPr/>
          <p:nvPr/>
        </p:nvSpPr>
        <p:spPr>
          <a:xfrm>
            <a:off x="5122601" y="1927952"/>
            <a:ext cx="2044962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2E04B6-91BE-854B-A54D-836A8AA3BC5C}"/>
              </a:ext>
            </a:extLst>
          </p:cNvPr>
          <p:cNvSpPr txBox="1"/>
          <p:nvPr/>
        </p:nvSpPr>
        <p:spPr>
          <a:xfrm>
            <a:off x="5273387" y="216304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Modeling</a:t>
            </a:r>
          </a:p>
        </p:txBody>
      </p:sp>
      <p:sp>
        <p:nvSpPr>
          <p:cNvPr id="20" name="Stored Data 19">
            <a:extLst>
              <a:ext uri="{FF2B5EF4-FFF2-40B4-BE49-F238E27FC236}">
                <a16:creationId xmlns:a16="http://schemas.microsoft.com/office/drawing/2014/main" xmlns="" id="{30EF63BB-65A7-AD45-9FA7-68D39D9A022F}"/>
              </a:ext>
            </a:extLst>
          </p:cNvPr>
          <p:cNvSpPr/>
          <p:nvPr/>
        </p:nvSpPr>
        <p:spPr>
          <a:xfrm flipH="1">
            <a:off x="8910130" y="2163862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567CAD-5ECA-104B-A4ED-75B3A1C03DC1}"/>
              </a:ext>
            </a:extLst>
          </p:cNvPr>
          <p:cNvSpPr/>
          <p:nvPr/>
        </p:nvSpPr>
        <p:spPr>
          <a:xfrm>
            <a:off x="8409410" y="1803129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RUNTIME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DCD5C8F-F1D9-6241-82C6-8C0508E8B7CB}"/>
              </a:ext>
            </a:extLst>
          </p:cNvPr>
          <p:cNvSpPr/>
          <p:nvPr/>
        </p:nvSpPr>
        <p:spPr>
          <a:xfrm>
            <a:off x="5577449" y="1219200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239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1BA32-D47B-994D-B2DF-3FD5E895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524B2-DA70-1E49-8524-A8EAFD41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808"/>
            <a:ext cx="10515600" cy="1083835"/>
          </a:xfrm>
        </p:spPr>
        <p:txBody>
          <a:bodyPr/>
          <a:lstStyle/>
          <a:p>
            <a:r>
              <a:rPr lang="en-US" dirty="0"/>
              <a:t>We don’t know exact time every operation takes, but for now let’s try simplifying assumption: all basic operations take the same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FB5D79-A1FD-D743-8F71-7F1B3DEC354A}"/>
              </a:ext>
            </a:extLst>
          </p:cNvPr>
          <p:cNvSpPr txBox="1">
            <a:spLocks/>
          </p:cNvSpPr>
          <p:nvPr/>
        </p:nvSpPr>
        <p:spPr>
          <a:xfrm>
            <a:off x="838200" y="2536250"/>
            <a:ext cx="3975296" cy="332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Basics:</a:t>
            </a:r>
          </a:p>
          <a:p>
            <a:pPr lvl="1"/>
            <a:r>
              <a:rPr lang="en-US" dirty="0"/>
              <a:t>+, -, /, *, %, ==</a:t>
            </a:r>
          </a:p>
          <a:p>
            <a:pPr lvl="1"/>
            <a:r>
              <a:rPr lang="en-US" dirty="0"/>
              <a:t>Assignment</a:t>
            </a:r>
          </a:p>
          <a:p>
            <a:pPr lvl="1"/>
            <a:r>
              <a:rPr lang="en-US" dirty="0"/>
              <a:t>Returning</a:t>
            </a:r>
          </a:p>
          <a:p>
            <a:pPr lvl="1"/>
            <a:r>
              <a:rPr lang="en-US" dirty="0"/>
              <a:t>Variable/array access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790CAC8-111A-4448-AA32-31227980E112}"/>
              </a:ext>
            </a:extLst>
          </p:cNvPr>
          <p:cNvSpPr txBox="1">
            <a:spLocks/>
          </p:cNvSpPr>
          <p:nvPr/>
        </p:nvSpPr>
        <p:spPr>
          <a:xfrm>
            <a:off x="5025684" y="2536250"/>
            <a:ext cx="6328116" cy="386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 Calls</a:t>
            </a:r>
          </a:p>
          <a:p>
            <a:pPr lvl="1"/>
            <a:r>
              <a:rPr lang="en-US" dirty="0"/>
              <a:t>Total time from the operations in the code for that function</a:t>
            </a:r>
          </a:p>
          <a:p>
            <a:r>
              <a:rPr lang="en-US" dirty="0"/>
              <a:t>Conditionals</a:t>
            </a:r>
          </a:p>
          <a:p>
            <a:pPr lvl="1"/>
            <a:r>
              <a:rPr lang="en-US" dirty="0"/>
              <a:t>Test + time for the followed branch</a:t>
            </a:r>
          </a:p>
          <a:p>
            <a:r>
              <a:rPr lang="en-US" dirty="0"/>
              <a:t>Loops</a:t>
            </a:r>
          </a:p>
          <a:p>
            <a:pPr lvl="1"/>
            <a:r>
              <a:rPr lang="en-US" dirty="0"/>
              <a:t>Number of iterations * total time for the condition and code inside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C01E-8D07-F444-A5A6-4CC29AE0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 Example 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F28E2E-DF4F-1E42-B3EE-D8D572B43EC7}"/>
              </a:ext>
            </a:extLst>
          </p:cNvPr>
          <p:cNvSpPr/>
          <p:nvPr/>
        </p:nvSpPr>
        <p:spPr>
          <a:xfrm>
            <a:off x="838200" y="20519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public void method1(int n)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int sum = 0;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while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n)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sum = sum +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* 3);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return sum;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0A88B1C-29C3-7744-9A0A-3090DB4B44FF}"/>
              </a:ext>
            </a:extLst>
          </p:cNvPr>
          <p:cNvSpPr/>
          <p:nvPr/>
        </p:nvSpPr>
        <p:spPr>
          <a:xfrm>
            <a:off x="3805499" y="250807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E55E513-A509-F541-8079-36C8E377323C}"/>
              </a:ext>
            </a:extLst>
          </p:cNvPr>
          <p:cNvSpPr/>
          <p:nvPr/>
        </p:nvSpPr>
        <p:spPr>
          <a:xfrm>
            <a:off x="3548610" y="287015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7CEE9B4-C5FC-374B-AC78-D27605A10652}"/>
              </a:ext>
            </a:extLst>
          </p:cNvPr>
          <p:cNvSpPr/>
          <p:nvPr/>
        </p:nvSpPr>
        <p:spPr>
          <a:xfrm>
            <a:off x="4446507" y="324812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4E1121C2-6D77-9841-95A6-302F08C360FC}"/>
              </a:ext>
            </a:extLst>
          </p:cNvPr>
          <p:cNvSpPr/>
          <p:nvPr/>
        </p:nvSpPr>
        <p:spPr>
          <a:xfrm>
            <a:off x="5775397" y="360806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366844D-7B50-4C43-AF70-12EA9930C23B}"/>
              </a:ext>
            </a:extLst>
          </p:cNvPr>
          <p:cNvSpPr/>
          <p:nvPr/>
        </p:nvSpPr>
        <p:spPr>
          <a:xfrm>
            <a:off x="4148849" y="3988165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0EA10F5-8288-484F-B39A-D6F62EB36656}"/>
              </a:ext>
            </a:extLst>
          </p:cNvPr>
          <p:cNvSpPr/>
          <p:nvPr/>
        </p:nvSpPr>
        <p:spPr>
          <a:xfrm>
            <a:off x="3628282" y="4698166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AFDC0E0C-7CFB-8747-AF52-2FC683B9360C}"/>
              </a:ext>
            </a:extLst>
          </p:cNvPr>
          <p:cNvSpPr/>
          <p:nvPr/>
        </p:nvSpPr>
        <p:spPr>
          <a:xfrm>
            <a:off x="6463905" y="3248122"/>
            <a:ext cx="276794" cy="122448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83F6294-1B20-EC43-B93D-886C3B3701DD}"/>
              </a:ext>
            </a:extLst>
          </p:cNvPr>
          <p:cNvSpPr/>
          <p:nvPr/>
        </p:nvSpPr>
        <p:spPr>
          <a:xfrm>
            <a:off x="6908929" y="368411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06865D-1791-BB41-9846-7707230CDC62}"/>
              </a:ext>
            </a:extLst>
          </p:cNvPr>
          <p:cNvGrpSpPr/>
          <p:nvPr/>
        </p:nvGrpSpPr>
        <p:grpSpPr>
          <a:xfrm>
            <a:off x="7574669" y="3536256"/>
            <a:ext cx="552870" cy="552870"/>
            <a:chOff x="7574669" y="3536256"/>
            <a:chExt cx="552870" cy="5528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E80EB0F-F038-4644-8C65-CA9C6C249EFF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C190BFA-AE08-6B4F-8120-E919A3A34F7C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0B06F0-B753-8E40-9142-E7CBCA7F2B2A}"/>
              </a:ext>
            </a:extLst>
          </p:cNvPr>
          <p:cNvSpPr txBox="1"/>
          <p:nvPr/>
        </p:nvSpPr>
        <p:spPr>
          <a:xfrm>
            <a:off x="7196835" y="3137078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runs n times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0E4E6F-4756-7440-8630-5DD2F70A1EA1}"/>
              </a:ext>
            </a:extLst>
          </p:cNvPr>
          <p:cNvSpPr/>
          <p:nvPr/>
        </p:nvSpPr>
        <p:spPr>
          <a:xfrm>
            <a:off x="9313075" y="5186107"/>
            <a:ext cx="2208551" cy="115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f(n) = 6n + 3</a:t>
            </a:r>
          </a:p>
        </p:txBody>
      </p:sp>
    </p:spTree>
    <p:extLst>
      <p:ext uri="{BB962C8B-B14F-4D97-AF65-F5344CB8AC3E}">
        <p14:creationId xmlns:p14="http://schemas.microsoft.com/office/powerpoint/2010/main" val="19640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10BB4-6A91-E74A-8249-1F59B6D1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 Example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3539BC-3A84-EB48-84CD-92A1B4F3A2F9}"/>
              </a:ext>
            </a:extLst>
          </p:cNvPr>
          <p:cNvSpPr/>
          <p:nvPr/>
        </p:nvSpPr>
        <p:spPr>
          <a:xfrm>
            <a:off x="323298" y="1172009"/>
            <a:ext cx="8785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public void method2(int n)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int sum = 0;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while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&lt; n)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int j = 0;  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while (j &lt; n)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if (j % 2 == 0) {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// do nothing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sum = sum +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* 3) + j;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   j = j + 1;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} return sum;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AD6C6CF-C55F-1740-9388-B4B4B94FE51F}"/>
              </a:ext>
            </a:extLst>
          </p:cNvPr>
          <p:cNvSpPr/>
          <p:nvPr/>
        </p:nvSpPr>
        <p:spPr>
          <a:xfrm>
            <a:off x="3262216" y="163517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1F4DCAD-069C-934A-82B1-5D8C740EFBA6}"/>
              </a:ext>
            </a:extLst>
          </p:cNvPr>
          <p:cNvSpPr/>
          <p:nvPr/>
        </p:nvSpPr>
        <p:spPr>
          <a:xfrm>
            <a:off x="3005327" y="1997243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6B389CB-7CC4-E64F-BFE8-1832914D3C36}"/>
              </a:ext>
            </a:extLst>
          </p:cNvPr>
          <p:cNvSpPr/>
          <p:nvPr/>
        </p:nvSpPr>
        <p:spPr>
          <a:xfrm>
            <a:off x="3775993" y="235519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F877A27-7BE0-6440-B0C6-7477ECAD8056}"/>
              </a:ext>
            </a:extLst>
          </p:cNvPr>
          <p:cNvSpPr/>
          <p:nvPr/>
        </p:nvSpPr>
        <p:spPr>
          <a:xfrm>
            <a:off x="5453704" y="347600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BEE992C-9C90-FA4E-ABBF-A44C717BDE6D}"/>
              </a:ext>
            </a:extLst>
          </p:cNvPr>
          <p:cNvSpPr/>
          <p:nvPr/>
        </p:nvSpPr>
        <p:spPr>
          <a:xfrm>
            <a:off x="3519104" y="602257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E886124A-E99A-914F-9C48-7D2A52B0DC99}"/>
              </a:ext>
            </a:extLst>
          </p:cNvPr>
          <p:cNvSpPr/>
          <p:nvPr/>
        </p:nvSpPr>
        <p:spPr>
          <a:xfrm>
            <a:off x="7241599" y="3137078"/>
            <a:ext cx="296533" cy="2198851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BBD8123-BFD0-A34B-B22C-AD1C55F0D604}"/>
              </a:ext>
            </a:extLst>
          </p:cNvPr>
          <p:cNvSpPr/>
          <p:nvPr/>
        </p:nvSpPr>
        <p:spPr>
          <a:xfrm>
            <a:off x="7690095" y="408448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3F77254-8AD3-0546-A6FF-7D9839C6550F}"/>
              </a:ext>
            </a:extLst>
          </p:cNvPr>
          <p:cNvGrpSpPr/>
          <p:nvPr/>
        </p:nvGrpSpPr>
        <p:grpSpPr>
          <a:xfrm>
            <a:off x="8438680" y="3960068"/>
            <a:ext cx="552870" cy="552870"/>
            <a:chOff x="7574669" y="3536256"/>
            <a:chExt cx="552870" cy="5528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59DECE3-D45E-0643-8086-E7DB8FB79D6E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AACDB01-F7CA-5040-952A-51B5B9C0DD9A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018AA1-6650-4643-98A9-995A7DFECFDE}"/>
              </a:ext>
            </a:extLst>
          </p:cNvPr>
          <p:cNvSpPr txBox="1"/>
          <p:nvPr/>
        </p:nvSpPr>
        <p:spPr>
          <a:xfrm>
            <a:off x="7849096" y="3267852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inner loop </a:t>
            </a:r>
          </a:p>
          <a:p>
            <a:r>
              <a:rPr lang="en-US" dirty="0"/>
              <a:t>runs n times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CD81AA-5EDF-FD44-929C-4ED1FF1EF9BF}"/>
              </a:ext>
            </a:extLst>
          </p:cNvPr>
          <p:cNvSpPr/>
          <p:nvPr/>
        </p:nvSpPr>
        <p:spPr>
          <a:xfrm>
            <a:off x="9043525" y="5538906"/>
            <a:ext cx="2898979" cy="115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f(n) = (9n+4)n + 3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A9A56F3-837F-E649-98DE-F5EEFF37740B}"/>
              </a:ext>
            </a:extLst>
          </p:cNvPr>
          <p:cNvSpPr/>
          <p:nvPr/>
        </p:nvSpPr>
        <p:spPr>
          <a:xfrm>
            <a:off x="3635072" y="2739203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179B99E2-CB99-9B4C-8AB7-C55B8BCF2F43}"/>
              </a:ext>
            </a:extLst>
          </p:cNvPr>
          <p:cNvSpPr/>
          <p:nvPr/>
        </p:nvSpPr>
        <p:spPr>
          <a:xfrm>
            <a:off x="4438042" y="309713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3CBA054-CC67-6446-AA44-1B9F2540B911}"/>
              </a:ext>
            </a:extLst>
          </p:cNvPr>
          <p:cNvSpPr/>
          <p:nvPr/>
        </p:nvSpPr>
        <p:spPr>
          <a:xfrm>
            <a:off x="4289770" y="4942077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79B364E-4D64-5F4E-B5C8-826DC77312F6}"/>
              </a:ext>
            </a:extLst>
          </p:cNvPr>
          <p:cNvSpPr/>
          <p:nvPr/>
        </p:nvSpPr>
        <p:spPr>
          <a:xfrm>
            <a:off x="3588322" y="566049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A069F39-BB86-CF43-9958-23BBC27249BE}"/>
              </a:ext>
            </a:extLst>
          </p:cNvPr>
          <p:cNvSpPr/>
          <p:nvPr/>
        </p:nvSpPr>
        <p:spPr>
          <a:xfrm>
            <a:off x="6575859" y="457751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+4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xmlns="" id="{46ADF08B-284D-1B41-B619-DBCC412B9814}"/>
              </a:ext>
            </a:extLst>
          </p:cNvPr>
          <p:cNvSpPr/>
          <p:nvPr/>
        </p:nvSpPr>
        <p:spPr>
          <a:xfrm>
            <a:off x="9544475" y="2351193"/>
            <a:ext cx="296533" cy="340142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A3529277-2DA3-B443-8A36-7A106C82A200}"/>
              </a:ext>
            </a:extLst>
          </p:cNvPr>
          <p:cNvSpPr/>
          <p:nvPr/>
        </p:nvSpPr>
        <p:spPr>
          <a:xfrm>
            <a:off x="9986157" y="3903347"/>
            <a:ext cx="100586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9n + 4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14746C6-A95A-9D4D-86C0-1102A70C16FE}"/>
              </a:ext>
            </a:extLst>
          </p:cNvPr>
          <p:cNvGrpSpPr/>
          <p:nvPr/>
        </p:nvGrpSpPr>
        <p:grpSpPr>
          <a:xfrm>
            <a:off x="11219403" y="3782699"/>
            <a:ext cx="552870" cy="552870"/>
            <a:chOff x="7574669" y="3536256"/>
            <a:chExt cx="552870" cy="55287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CC42D58F-7A65-6F40-8ADB-9EE96640028A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3BB1247-7337-034D-BE12-D904122FD08E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8BB6FC-134E-D94D-91D3-CF5105D5075B}"/>
              </a:ext>
            </a:extLst>
          </p:cNvPr>
          <p:cNvSpPr txBox="1"/>
          <p:nvPr/>
        </p:nvSpPr>
        <p:spPr>
          <a:xfrm>
            <a:off x="10419793" y="3105834"/>
            <a:ext cx="159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outer loop</a:t>
            </a:r>
          </a:p>
          <a:p>
            <a:r>
              <a:rPr lang="en-US" dirty="0"/>
              <a:t>runs n times</a:t>
            </a:r>
          </a:p>
        </p:txBody>
      </p:sp>
    </p:spTree>
    <p:extLst>
      <p:ext uri="{BB962C8B-B14F-4D97-AF65-F5344CB8AC3E}">
        <p14:creationId xmlns:p14="http://schemas.microsoft.com/office/powerpoint/2010/main" val="19799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5" grpId="0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Overview: Algorithmic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Code Modeling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Asymptotic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Big-O Definition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A474EB40-D05B-4D47-ACB8-073DBA3E897B}"/>
              </a:ext>
            </a:extLst>
          </p:cNvPr>
          <p:cNvSpPr/>
          <p:nvPr/>
        </p:nvSpPr>
        <p:spPr>
          <a:xfrm rot="10800000">
            <a:off x="4447822" y="271403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67BFF-6535-9045-B30E-4396FCC7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8081F-3AF1-F349-969E-4CF69B22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3"/>
          </a:xfrm>
        </p:spPr>
        <p:txBody>
          <a:bodyPr>
            <a:normAutofit/>
          </a:bodyPr>
          <a:lstStyle/>
          <a:p>
            <a:r>
              <a:rPr lang="en-US" dirty="0"/>
              <a:t>We just turned a piece of code into a function!</a:t>
            </a:r>
          </a:p>
          <a:p>
            <a:r>
              <a:rPr lang="en-US" dirty="0"/>
              <a:t>Now to focus on step 2, asymptotic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6A9901-738D-D44D-A3AF-BDA65C2BC77C}"/>
              </a:ext>
            </a:extLst>
          </p:cNvPr>
          <p:cNvSpPr/>
          <p:nvPr/>
        </p:nvSpPr>
        <p:spPr>
          <a:xfrm>
            <a:off x="9750282" y="1916034"/>
            <a:ext cx="1700153" cy="1105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/>
              <a:t>COMPLEXITY</a:t>
            </a:r>
          </a:p>
          <a:p>
            <a:pPr algn="ctr"/>
            <a:r>
              <a:rPr lang="en-US" b="1" spc="100" dirty="0"/>
              <a:t>CLASS</a:t>
            </a:r>
            <a:endParaRPr lang="en-US" dirty="0"/>
          </a:p>
        </p:txBody>
      </p:sp>
      <p:sp>
        <p:nvSpPr>
          <p:cNvPr id="5" name="Collate 4">
            <a:extLst>
              <a:ext uri="{FF2B5EF4-FFF2-40B4-BE49-F238E27FC236}">
                <a16:creationId xmlns:a16="http://schemas.microsoft.com/office/drawing/2014/main" xmlns="" id="{F67C3CA8-C3F7-4A40-8851-16FF2FEE3BC9}"/>
              </a:ext>
            </a:extLst>
          </p:cNvPr>
          <p:cNvSpPr/>
          <p:nvPr/>
        </p:nvSpPr>
        <p:spPr>
          <a:xfrm>
            <a:off x="9472751" y="2276767"/>
            <a:ext cx="532515" cy="385780"/>
          </a:xfrm>
          <a:prstGeom prst="flowChartCol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677945DC-A02F-3E44-A807-07190493A6EE}"/>
              </a:ext>
            </a:extLst>
          </p:cNvPr>
          <p:cNvSpPr/>
          <p:nvPr/>
        </p:nvSpPr>
        <p:spPr>
          <a:xfrm rot="5400000">
            <a:off x="9415387" y="2327652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726154-A487-C343-98E7-AA08E5410244}"/>
              </a:ext>
            </a:extLst>
          </p:cNvPr>
          <p:cNvSpPr/>
          <p:nvPr/>
        </p:nvSpPr>
        <p:spPr>
          <a:xfrm>
            <a:off x="1998245" y="191603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A16781-E9C8-4F4D-86D1-491B6A7E5BDB}"/>
              </a:ext>
            </a:extLst>
          </p:cNvPr>
          <p:cNvSpPr/>
          <p:nvPr/>
        </p:nvSpPr>
        <p:spPr>
          <a:xfrm>
            <a:off x="1998245" y="265606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02C555-8F66-EC4D-AE5F-11457BFACA1A}"/>
              </a:ext>
            </a:extLst>
          </p:cNvPr>
          <p:cNvSpPr/>
          <p:nvPr/>
        </p:nvSpPr>
        <p:spPr>
          <a:xfrm>
            <a:off x="2364005" y="1916034"/>
            <a:ext cx="245566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54DD44-27BD-7841-A03D-92D80A5B9B02}"/>
              </a:ext>
            </a:extLst>
          </p:cNvPr>
          <p:cNvSpPr/>
          <p:nvPr/>
        </p:nvSpPr>
        <p:spPr>
          <a:xfrm>
            <a:off x="6438073" y="191603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984625-E8C2-D34A-9312-91FD065EC1A1}"/>
              </a:ext>
            </a:extLst>
          </p:cNvPr>
          <p:cNvSpPr/>
          <p:nvPr/>
        </p:nvSpPr>
        <p:spPr>
          <a:xfrm>
            <a:off x="6438073" y="265606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A53A87-F791-AA42-9B50-3FFF8359F774}"/>
              </a:ext>
            </a:extLst>
          </p:cNvPr>
          <p:cNvSpPr/>
          <p:nvPr/>
        </p:nvSpPr>
        <p:spPr>
          <a:xfrm>
            <a:off x="6803833" y="1916034"/>
            <a:ext cx="2668772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red Data 12">
            <a:extLst>
              <a:ext uri="{FF2B5EF4-FFF2-40B4-BE49-F238E27FC236}">
                <a16:creationId xmlns:a16="http://schemas.microsoft.com/office/drawing/2014/main" xmlns="" id="{2BE6DA8B-7F5B-5F40-97A9-B8BEADEB4606}"/>
              </a:ext>
            </a:extLst>
          </p:cNvPr>
          <p:cNvSpPr/>
          <p:nvPr/>
        </p:nvSpPr>
        <p:spPr>
          <a:xfrm flipH="1">
            <a:off x="6090047" y="2287462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ored Data 13">
            <a:extLst>
              <a:ext uri="{FF2B5EF4-FFF2-40B4-BE49-F238E27FC236}">
                <a16:creationId xmlns:a16="http://schemas.microsoft.com/office/drawing/2014/main" xmlns="" id="{15F744A6-ADE3-7D41-8877-5C3F67BA011D}"/>
              </a:ext>
            </a:extLst>
          </p:cNvPr>
          <p:cNvSpPr/>
          <p:nvPr/>
        </p:nvSpPr>
        <p:spPr>
          <a:xfrm flipH="1">
            <a:off x="4163056" y="2281794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xmlns="" id="{93593838-30EA-0040-BCBF-65B82179A002}"/>
              </a:ext>
            </a:extLst>
          </p:cNvPr>
          <p:cNvSpPr/>
          <p:nvPr/>
        </p:nvSpPr>
        <p:spPr>
          <a:xfrm flipH="1">
            <a:off x="4944585" y="2279349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F5EB2B-DF05-944F-868A-38727806D1EF}"/>
              </a:ext>
            </a:extLst>
          </p:cNvPr>
          <p:cNvSpPr/>
          <p:nvPr/>
        </p:nvSpPr>
        <p:spPr>
          <a:xfrm>
            <a:off x="4814701" y="1914812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4919E4-9AD3-214B-8EFF-E1224A2461A2}"/>
              </a:ext>
            </a:extLst>
          </p:cNvPr>
          <p:cNvSpPr/>
          <p:nvPr/>
        </p:nvSpPr>
        <p:spPr>
          <a:xfrm>
            <a:off x="4814701" y="265606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EB19D0-E6E6-7B4E-ADC9-CF8FC972D0E0}"/>
              </a:ext>
            </a:extLst>
          </p:cNvPr>
          <p:cNvSpPr/>
          <p:nvPr/>
        </p:nvSpPr>
        <p:spPr>
          <a:xfrm>
            <a:off x="881145" y="1916034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0ECC71-D322-754E-A99A-2897C32C941A}"/>
              </a:ext>
            </a:extLst>
          </p:cNvPr>
          <p:cNvSpPr/>
          <p:nvPr/>
        </p:nvSpPr>
        <p:spPr>
          <a:xfrm>
            <a:off x="1949073" y="2265740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6AFEDFB-A144-534E-B8E8-9585201AE9CD}"/>
              </a:ext>
            </a:extLst>
          </p:cNvPr>
          <p:cNvSpPr/>
          <p:nvPr/>
        </p:nvSpPr>
        <p:spPr>
          <a:xfrm>
            <a:off x="9472605" y="1918294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F4EE7D6-8E47-E940-8974-EFD11D374F1C}"/>
              </a:ext>
            </a:extLst>
          </p:cNvPr>
          <p:cNvSpPr/>
          <p:nvPr/>
        </p:nvSpPr>
        <p:spPr>
          <a:xfrm>
            <a:off x="9472605" y="2657112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92CB6E-8F3E-BE47-A7DC-3E7D18BAC0A6}"/>
              </a:ext>
            </a:extLst>
          </p:cNvPr>
          <p:cNvSpPr/>
          <p:nvPr/>
        </p:nvSpPr>
        <p:spPr>
          <a:xfrm>
            <a:off x="514885" y="1916034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D17CF1-9372-CF4C-A427-71FBD951BE08}"/>
              </a:ext>
            </a:extLst>
          </p:cNvPr>
          <p:cNvSpPr/>
          <p:nvPr/>
        </p:nvSpPr>
        <p:spPr>
          <a:xfrm>
            <a:off x="514884" y="265606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xmlns="" id="{14E3F03D-F472-834D-B08B-AE672DCCF491}"/>
              </a:ext>
            </a:extLst>
          </p:cNvPr>
          <p:cNvSpPr/>
          <p:nvPr/>
        </p:nvSpPr>
        <p:spPr>
          <a:xfrm rot="5400000">
            <a:off x="11421174" y="2295002"/>
            <a:ext cx="424282" cy="36576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2A5C12B8-D718-9248-BB2E-4676E6D48E53}"/>
              </a:ext>
            </a:extLst>
          </p:cNvPr>
          <p:cNvSpPr/>
          <p:nvPr/>
        </p:nvSpPr>
        <p:spPr>
          <a:xfrm>
            <a:off x="2587093" y="2058122"/>
            <a:ext cx="2044962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B7607B-2CD4-DF41-8894-8F6E8FA6CB11}"/>
              </a:ext>
            </a:extLst>
          </p:cNvPr>
          <p:cNvSpPr txBox="1"/>
          <p:nvPr/>
        </p:nvSpPr>
        <p:spPr>
          <a:xfrm>
            <a:off x="2737879" y="229321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Modeling</a:t>
            </a:r>
          </a:p>
        </p:txBody>
      </p:sp>
      <p:sp>
        <p:nvSpPr>
          <p:cNvPr id="27" name="Stored Data 26">
            <a:extLst>
              <a:ext uri="{FF2B5EF4-FFF2-40B4-BE49-F238E27FC236}">
                <a16:creationId xmlns:a16="http://schemas.microsoft.com/office/drawing/2014/main" xmlns="" id="{119E0C3C-C07B-9046-8956-1EA8A51AEF7E}"/>
              </a:ext>
            </a:extLst>
          </p:cNvPr>
          <p:cNvSpPr/>
          <p:nvPr/>
        </p:nvSpPr>
        <p:spPr>
          <a:xfrm flipH="1">
            <a:off x="5677559" y="2276767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075D6E-4E67-414F-84EC-0C04AD721E70}"/>
              </a:ext>
            </a:extLst>
          </p:cNvPr>
          <p:cNvSpPr/>
          <p:nvPr/>
        </p:nvSpPr>
        <p:spPr>
          <a:xfrm>
            <a:off x="5176839" y="1916034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RUNTIME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29" name="Stored Data 28">
            <a:extLst>
              <a:ext uri="{FF2B5EF4-FFF2-40B4-BE49-F238E27FC236}">
                <a16:creationId xmlns:a16="http://schemas.microsoft.com/office/drawing/2014/main" xmlns="" id="{7FF3043D-9158-B942-8D46-1ED0FCC23ADF}"/>
              </a:ext>
            </a:extLst>
          </p:cNvPr>
          <p:cNvSpPr/>
          <p:nvPr/>
        </p:nvSpPr>
        <p:spPr>
          <a:xfrm flipH="1">
            <a:off x="6961995" y="2282492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xmlns="" id="{0E143A10-1B97-8946-8EF4-B7D09BB3C780}"/>
              </a:ext>
            </a:extLst>
          </p:cNvPr>
          <p:cNvSpPr/>
          <p:nvPr/>
        </p:nvSpPr>
        <p:spPr>
          <a:xfrm>
            <a:off x="7239672" y="2074362"/>
            <a:ext cx="2191558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B080050-1A63-F44B-A8F1-E34303929316}"/>
              </a:ext>
            </a:extLst>
          </p:cNvPr>
          <p:cNvSpPr txBox="1"/>
          <p:nvPr/>
        </p:nvSpPr>
        <p:spPr>
          <a:xfrm>
            <a:off x="7251439" y="2293216"/>
            <a:ext cx="209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Asymptotic Analysis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F085B14-CBDD-FD4E-9F9E-4834B38B3793}"/>
              </a:ext>
            </a:extLst>
          </p:cNvPr>
          <p:cNvSpPr/>
          <p:nvPr/>
        </p:nvSpPr>
        <p:spPr>
          <a:xfrm>
            <a:off x="3041941" y="1349370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84ABBDB-37D5-5F4C-83A6-A039145CED6E}"/>
              </a:ext>
            </a:extLst>
          </p:cNvPr>
          <p:cNvSpPr/>
          <p:nvPr/>
        </p:nvSpPr>
        <p:spPr>
          <a:xfrm>
            <a:off x="7814190" y="1343402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1F5432A-CA7F-F445-826B-6ADCF9CAD779}"/>
              </a:ext>
            </a:extLst>
          </p:cNvPr>
          <p:cNvSpPr txBox="1"/>
          <p:nvPr/>
        </p:nvSpPr>
        <p:spPr>
          <a:xfrm>
            <a:off x="473069" y="3099639"/>
            <a:ext cx="2669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1;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b[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2;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77F9318-64D0-784C-B4F8-6D0224BE7540}"/>
              </a:ext>
            </a:extLst>
          </p:cNvPr>
          <p:cNvSpPr txBox="1"/>
          <p:nvPr/>
        </p:nvSpPr>
        <p:spPr>
          <a:xfrm>
            <a:off x="10242165" y="311090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DD54CB0-9982-F443-8EDB-017FFE203D2A}"/>
              </a:ext>
            </a:extLst>
          </p:cNvPr>
          <p:cNvSpPr txBox="1"/>
          <p:nvPr/>
        </p:nvSpPr>
        <p:spPr>
          <a:xfrm>
            <a:off x="5673869" y="3110906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2n</a:t>
            </a: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xmlns="" id="{8BCCE2B8-69C1-604F-B118-44247E9FE795}"/>
              </a:ext>
            </a:extLst>
          </p:cNvPr>
          <p:cNvSpPr/>
          <p:nvPr/>
        </p:nvSpPr>
        <p:spPr>
          <a:xfrm rot="18900000">
            <a:off x="4163092" y="1156247"/>
            <a:ext cx="757925" cy="380604"/>
          </a:xfrm>
          <a:prstGeom prst="corner">
            <a:avLst>
              <a:gd name="adj1" fmla="val 32312"/>
              <a:gd name="adj2" fmla="val 3639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0585D-98CA-8D40-846A-A84CBF4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/>
              <a:t>a Big-O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607A671-4463-294F-9176-08FF34EF4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2495"/>
                <a:ext cx="6791794" cy="36485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have an expression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How do we get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that we’ve been talking about?</a:t>
                </a:r>
              </a:p>
              <a:p>
                <a:pPr marL="0" indent="0">
                  <a:buNone/>
                </a:pPr>
                <a:r>
                  <a:rPr lang="en-US" dirty="0"/>
                  <a:t>1. Find the “dominating term” and delete all others. </a:t>
                </a:r>
              </a:p>
              <a:p>
                <a:pPr lvl="1"/>
                <a:r>
                  <a:rPr lang="en-US" dirty="0"/>
                  <a:t>The “dominating” term is the one that is largest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bigger. In this class, often the largest power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2. Remove any constant factors.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07A671-4463-294F-9176-08FF34EF4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2495"/>
                <a:ext cx="6791794" cy="3648559"/>
              </a:xfrm>
              <a:blipFill>
                <a:blip r:embed="rId3"/>
                <a:stretch>
                  <a:fillRect l="-1679" t="-3819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767B376-A9BC-344A-9C44-50413DB26982}"/>
              </a:ext>
            </a:extLst>
          </p:cNvPr>
          <p:cNvSpPr txBox="1">
            <a:spLocks/>
          </p:cNvSpPr>
          <p:nvPr/>
        </p:nvSpPr>
        <p:spPr>
          <a:xfrm>
            <a:off x="8192308" y="4162771"/>
            <a:ext cx="3424003" cy="243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= 9n</a:t>
            </a:r>
            <a:r>
              <a:rPr lang="en-US" baseline="30000" dirty="0"/>
              <a:t>2</a:t>
            </a:r>
            <a:r>
              <a:rPr lang="en-US" dirty="0"/>
              <a:t> + 4n + 3</a:t>
            </a:r>
          </a:p>
          <a:p>
            <a:pPr marL="0" indent="0" algn="ctr">
              <a:buNone/>
            </a:pPr>
            <a:r>
              <a:rPr lang="en-US" dirty="0"/>
              <a:t>≈ 9n</a:t>
            </a:r>
            <a:r>
              <a:rPr lang="en-US" baseline="30000" dirty="0"/>
              <a:t>2</a:t>
            </a:r>
          </a:p>
          <a:p>
            <a:pPr marL="0" indent="0" algn="ctr">
              <a:buNone/>
            </a:pPr>
            <a:r>
              <a:rPr lang="en-US" dirty="0"/>
              <a:t>≈ n</a:t>
            </a:r>
            <a:r>
              <a:rPr lang="en-US" baseline="30000" dirty="0"/>
              <a:t>2</a:t>
            </a:r>
          </a:p>
          <a:p>
            <a:pPr marL="0" indent="0" algn="ctr">
              <a:buNone/>
            </a:pPr>
            <a:endParaRPr lang="en-US" baseline="30000" dirty="0"/>
          </a:p>
          <a:p>
            <a:pPr marL="0" indent="0" algn="ctr">
              <a:buNone/>
            </a:pPr>
            <a:r>
              <a:rPr lang="en-US" dirty="0"/>
              <a:t>f(n) is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6E9CA4-CC43-494C-A378-4C1336911DFE}"/>
              </a:ext>
            </a:extLst>
          </p:cNvPr>
          <p:cNvSpPr/>
          <p:nvPr/>
        </p:nvSpPr>
        <p:spPr>
          <a:xfrm>
            <a:off x="8454821" y="2853567"/>
            <a:ext cx="2898979" cy="115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f(n) = (9n+4)n + 3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883085-F741-374F-8DA9-C66F6397DF1B}"/>
              </a:ext>
            </a:extLst>
          </p:cNvPr>
          <p:cNvSpPr/>
          <p:nvPr/>
        </p:nvSpPr>
        <p:spPr>
          <a:xfrm>
            <a:off x="8517798" y="1377539"/>
            <a:ext cx="1700153" cy="1105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/>
              <a:t>COMPLEXITY</a:t>
            </a:r>
          </a:p>
          <a:p>
            <a:pPr algn="ctr"/>
            <a:r>
              <a:rPr lang="en-US" b="1" spc="100" dirty="0"/>
              <a:t>CLASS</a:t>
            </a:r>
            <a:endParaRPr lang="en-US" dirty="0"/>
          </a:p>
        </p:txBody>
      </p:sp>
      <p:sp>
        <p:nvSpPr>
          <p:cNvPr id="7" name="Collate 6">
            <a:extLst>
              <a:ext uri="{FF2B5EF4-FFF2-40B4-BE49-F238E27FC236}">
                <a16:creationId xmlns:a16="http://schemas.microsoft.com/office/drawing/2014/main" xmlns="" id="{9F742820-387F-7341-8D90-6602FD64C411}"/>
              </a:ext>
            </a:extLst>
          </p:cNvPr>
          <p:cNvSpPr/>
          <p:nvPr/>
        </p:nvSpPr>
        <p:spPr>
          <a:xfrm>
            <a:off x="8240267" y="1738272"/>
            <a:ext cx="532515" cy="385780"/>
          </a:xfrm>
          <a:prstGeom prst="flowChartCol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BF65225A-C914-AD41-9A01-1BBA9A881858}"/>
              </a:ext>
            </a:extLst>
          </p:cNvPr>
          <p:cNvSpPr/>
          <p:nvPr/>
        </p:nvSpPr>
        <p:spPr>
          <a:xfrm rot="5400000">
            <a:off x="7436116" y="1789157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59E14E-3DE2-4D4B-BAD7-DDB0CDED8A39}"/>
              </a:ext>
            </a:extLst>
          </p:cNvPr>
          <p:cNvSpPr/>
          <p:nvPr/>
        </p:nvSpPr>
        <p:spPr>
          <a:xfrm>
            <a:off x="4458802" y="1377539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6E1D80-494C-9647-A1D1-C1E4A4FB1596}"/>
              </a:ext>
            </a:extLst>
          </p:cNvPr>
          <p:cNvSpPr/>
          <p:nvPr/>
        </p:nvSpPr>
        <p:spPr>
          <a:xfrm>
            <a:off x="4458802" y="2117565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CBFF04-69EA-E14B-9FE0-42A9E968D75C}"/>
              </a:ext>
            </a:extLst>
          </p:cNvPr>
          <p:cNvSpPr/>
          <p:nvPr/>
        </p:nvSpPr>
        <p:spPr>
          <a:xfrm>
            <a:off x="4824562" y="1377539"/>
            <a:ext cx="2668772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ored Data 11">
            <a:extLst>
              <a:ext uri="{FF2B5EF4-FFF2-40B4-BE49-F238E27FC236}">
                <a16:creationId xmlns:a16="http://schemas.microsoft.com/office/drawing/2014/main" xmlns="" id="{C0362C60-8731-D44D-8E71-3D2C036DF16E}"/>
              </a:ext>
            </a:extLst>
          </p:cNvPr>
          <p:cNvSpPr/>
          <p:nvPr/>
        </p:nvSpPr>
        <p:spPr>
          <a:xfrm flipH="1">
            <a:off x="2968461" y="1748967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red Data 12">
            <a:extLst>
              <a:ext uri="{FF2B5EF4-FFF2-40B4-BE49-F238E27FC236}">
                <a16:creationId xmlns:a16="http://schemas.microsoft.com/office/drawing/2014/main" xmlns="" id="{36A6CE75-4270-BD47-B590-CDA1CB42A2C2}"/>
              </a:ext>
            </a:extLst>
          </p:cNvPr>
          <p:cNvSpPr/>
          <p:nvPr/>
        </p:nvSpPr>
        <p:spPr>
          <a:xfrm flipH="1">
            <a:off x="1822999" y="1740854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BE9AFA-B765-444D-9CAD-CADE6F67A650}"/>
              </a:ext>
            </a:extLst>
          </p:cNvPr>
          <p:cNvSpPr/>
          <p:nvPr/>
        </p:nvSpPr>
        <p:spPr>
          <a:xfrm>
            <a:off x="1693115" y="1376317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BC314B-D068-D440-BDD9-3693871B87B8}"/>
              </a:ext>
            </a:extLst>
          </p:cNvPr>
          <p:cNvSpPr/>
          <p:nvPr/>
        </p:nvSpPr>
        <p:spPr>
          <a:xfrm>
            <a:off x="1693115" y="2117565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C233C9-DFAD-CD4E-951E-E1BF7C6E67CA}"/>
              </a:ext>
            </a:extLst>
          </p:cNvPr>
          <p:cNvSpPr/>
          <p:nvPr/>
        </p:nvSpPr>
        <p:spPr>
          <a:xfrm>
            <a:off x="8240121" y="1379799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DC67AA-B6AE-2049-9D8D-BBBA96E527BF}"/>
              </a:ext>
            </a:extLst>
          </p:cNvPr>
          <p:cNvSpPr/>
          <p:nvPr/>
        </p:nvSpPr>
        <p:spPr>
          <a:xfrm>
            <a:off x="8240121" y="2118617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B111240-DA4C-A146-9B33-1883E4F005FA}"/>
              </a:ext>
            </a:extLst>
          </p:cNvPr>
          <p:cNvSpPr/>
          <p:nvPr/>
        </p:nvSpPr>
        <p:spPr>
          <a:xfrm rot="5400000">
            <a:off x="10188690" y="1756507"/>
            <a:ext cx="424282" cy="36576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85DAC2E-FC34-F44B-8FAA-457291A3484A}"/>
              </a:ext>
            </a:extLst>
          </p:cNvPr>
          <p:cNvSpPr/>
          <p:nvPr/>
        </p:nvSpPr>
        <p:spPr>
          <a:xfrm>
            <a:off x="2055253" y="1377539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RUNTIME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21" name="Stored Data 20">
            <a:extLst>
              <a:ext uri="{FF2B5EF4-FFF2-40B4-BE49-F238E27FC236}">
                <a16:creationId xmlns:a16="http://schemas.microsoft.com/office/drawing/2014/main" xmlns="" id="{9B087F54-2FF2-F442-8E51-95C3FAC39864}"/>
              </a:ext>
            </a:extLst>
          </p:cNvPr>
          <p:cNvSpPr/>
          <p:nvPr/>
        </p:nvSpPr>
        <p:spPr>
          <a:xfrm flipH="1">
            <a:off x="4600400" y="1743572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xmlns="" id="{879C9B13-07AA-B447-A696-777458C6D244}"/>
              </a:ext>
            </a:extLst>
          </p:cNvPr>
          <p:cNvSpPr/>
          <p:nvPr/>
        </p:nvSpPr>
        <p:spPr>
          <a:xfrm>
            <a:off x="5260401" y="1535867"/>
            <a:ext cx="2191558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C7FBA9-DB06-0A40-9C18-F69955A977CC}"/>
              </a:ext>
            </a:extLst>
          </p:cNvPr>
          <p:cNvSpPr txBox="1"/>
          <p:nvPr/>
        </p:nvSpPr>
        <p:spPr>
          <a:xfrm>
            <a:off x="5272168" y="1754721"/>
            <a:ext cx="209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Asymptotic Analysis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AC7E393-66D1-2744-A706-01CC5C18D61E}"/>
              </a:ext>
            </a:extLst>
          </p:cNvPr>
          <p:cNvSpPr/>
          <p:nvPr/>
        </p:nvSpPr>
        <p:spPr>
          <a:xfrm>
            <a:off x="5834919" y="804907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44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1E86B-F1C4-8F4F-A993-9A0C4553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okay to throw away all that info?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75FE1B-F936-4B4F-A2AE-D8550260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01417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Asymptotic Analysis</a:t>
            </a:r>
            <a:r>
              <a:rPr lang="en-US" dirty="0"/>
              <a:t>: Analysis of function behavior as its input approaches infinity</a:t>
            </a:r>
          </a:p>
          <a:p>
            <a:pPr lvl="1"/>
            <a:r>
              <a:rPr lang="en-US" dirty="0"/>
              <a:t>We only care about what happens when n approaches infinity</a:t>
            </a:r>
          </a:p>
          <a:p>
            <a:pPr lvl="1"/>
            <a:r>
              <a:rPr lang="en-US" dirty="0"/>
              <a:t>For small inputs, doesn’t really matter: all code is “fast enough”</a:t>
            </a:r>
          </a:p>
          <a:p>
            <a:pPr lvl="1"/>
            <a:r>
              <a:rPr lang="en-US" dirty="0"/>
              <a:t>Since we’re dealing with infinity, constants and lower-order terms don’t meaningfully add to the final result. The highest-order term is what drives growth!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207521-0A8E-9548-9F41-863D6A86ED85}"/>
              </a:ext>
            </a:extLst>
          </p:cNvPr>
          <p:cNvSpPr txBox="1"/>
          <p:nvPr/>
        </p:nvSpPr>
        <p:spPr>
          <a:xfrm>
            <a:off x="1614169" y="5385772"/>
            <a:ext cx="4262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Simple</a:t>
            </a:r>
          </a:p>
          <a:p>
            <a:r>
              <a:rPr lang="en-US" dirty="0"/>
              <a:t>We don’t care about tiny differences in implementation, want the big picture 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185F0D-B564-C948-BDBA-2617A54900EA}"/>
              </a:ext>
            </a:extLst>
          </p:cNvPr>
          <p:cNvSpPr txBox="1"/>
          <p:nvPr/>
        </p:nvSpPr>
        <p:spPr>
          <a:xfrm>
            <a:off x="7634068" y="5385772"/>
            <a:ext cx="4262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Decisive</a:t>
            </a:r>
          </a:p>
          <a:p>
            <a:r>
              <a:rPr lang="en-US" dirty="0"/>
              <a:t>Produce a clear comparison indicating which code takes “longer”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F8B7D3-325D-CD45-ACBA-78BB681D0968}"/>
              </a:ext>
            </a:extLst>
          </p:cNvPr>
          <p:cNvSpPr/>
          <p:nvPr/>
        </p:nvSpPr>
        <p:spPr>
          <a:xfrm>
            <a:off x="632749" y="5512285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02E3DB9-EC5C-8941-8D97-A8B8F3577177}"/>
              </a:ext>
            </a:extLst>
          </p:cNvPr>
          <p:cNvSpPr/>
          <p:nvPr/>
        </p:nvSpPr>
        <p:spPr>
          <a:xfrm>
            <a:off x="6652648" y="5536257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C03333-DC63-5A44-A137-79B70D64D41C}"/>
              </a:ext>
            </a:extLst>
          </p:cNvPr>
          <p:cNvSpPr txBox="1"/>
          <p:nvPr/>
        </p:nvSpPr>
        <p:spPr>
          <a:xfrm>
            <a:off x="515566" y="5016439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our goals:</a:t>
            </a:r>
          </a:p>
        </p:txBody>
      </p:sp>
    </p:spTree>
    <p:extLst>
      <p:ext uri="{BB962C8B-B14F-4D97-AF65-F5344CB8AC3E}">
        <p14:creationId xmlns:p14="http://schemas.microsoft.com/office/powerpoint/2010/main" val="15344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AF411-53A5-7840-8CBD-1B8292B4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seriously, this is really okay?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90834C-B9C5-AD44-B2B2-33A99F90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2" y="2889074"/>
            <a:ext cx="4511690" cy="20946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2C74060-A693-E441-AD2C-4044C599C3D6}"/>
              </a:ext>
            </a:extLst>
          </p:cNvPr>
          <p:cNvCxnSpPr>
            <a:cxnSpLocks/>
          </p:cNvCxnSpPr>
          <p:nvPr/>
        </p:nvCxnSpPr>
        <p:spPr>
          <a:xfrm flipV="1">
            <a:off x="466562" y="2961113"/>
            <a:ext cx="4382773" cy="182320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B9F8E7D-8702-E146-BD7A-E0CA555E584E}"/>
              </a:ext>
            </a:extLst>
          </p:cNvPr>
          <p:cNvCxnSpPr>
            <a:cxnSpLocks/>
          </p:cNvCxnSpPr>
          <p:nvPr/>
        </p:nvCxnSpPr>
        <p:spPr>
          <a:xfrm flipV="1">
            <a:off x="445366" y="2994986"/>
            <a:ext cx="4382773" cy="1823203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133C772-89A7-E742-B077-F9FD8BBA728E}"/>
              </a:ext>
            </a:extLst>
          </p:cNvPr>
          <p:cNvCxnSpPr>
            <a:cxnSpLocks/>
          </p:cNvCxnSpPr>
          <p:nvPr/>
        </p:nvCxnSpPr>
        <p:spPr>
          <a:xfrm flipV="1">
            <a:off x="466562" y="3137592"/>
            <a:ext cx="4434974" cy="169887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231A6D6-D470-7A48-A3B1-78F259A86A1C}"/>
              </a:ext>
            </a:extLst>
          </p:cNvPr>
          <p:cNvCxnSpPr>
            <a:cxnSpLocks/>
          </p:cNvCxnSpPr>
          <p:nvPr/>
        </p:nvCxnSpPr>
        <p:spPr>
          <a:xfrm flipV="1">
            <a:off x="466562" y="2735278"/>
            <a:ext cx="4301892" cy="1823202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F8A053B-3C6C-0D48-B022-6CD9B5418728}"/>
              </a:ext>
            </a:extLst>
          </p:cNvPr>
          <p:cNvCxnSpPr>
            <a:cxnSpLocks/>
          </p:cNvCxnSpPr>
          <p:nvPr/>
        </p:nvCxnSpPr>
        <p:spPr>
          <a:xfrm>
            <a:off x="482529" y="4222634"/>
            <a:ext cx="436635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5829CB3-9E2D-D94D-A95D-95EE2F44ECF2}"/>
              </a:ext>
            </a:extLst>
          </p:cNvPr>
          <p:cNvCxnSpPr>
            <a:cxnSpLocks/>
          </p:cNvCxnSpPr>
          <p:nvPr/>
        </p:nvCxnSpPr>
        <p:spPr>
          <a:xfrm>
            <a:off x="466562" y="4459701"/>
            <a:ext cx="4366350" cy="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3B59DFC-C791-B940-902F-6778F7F0F8DA}"/>
              </a:ext>
            </a:extLst>
          </p:cNvPr>
          <p:cNvCxnSpPr>
            <a:cxnSpLocks/>
          </p:cNvCxnSpPr>
          <p:nvPr/>
        </p:nvCxnSpPr>
        <p:spPr>
          <a:xfrm>
            <a:off x="615965" y="4599359"/>
            <a:ext cx="4366350" cy="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8B514126-2CE8-B342-8404-37EE316070C9}"/>
              </a:ext>
            </a:extLst>
          </p:cNvPr>
          <p:cNvSpPr/>
          <p:nvPr/>
        </p:nvSpPr>
        <p:spPr>
          <a:xfrm>
            <a:off x="535186" y="2584275"/>
            <a:ext cx="2771364" cy="2096039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DC5D9CD-71BA-8243-86D0-30AE27A421AA}"/>
              </a:ext>
            </a:extLst>
          </p:cNvPr>
          <p:cNvSpPr/>
          <p:nvPr/>
        </p:nvSpPr>
        <p:spPr>
          <a:xfrm>
            <a:off x="487288" y="2584275"/>
            <a:ext cx="2586992" cy="2172997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1CBB01C9-7AFC-9847-A6D7-B807B36FAA4F}"/>
              </a:ext>
            </a:extLst>
          </p:cNvPr>
          <p:cNvSpPr/>
          <p:nvPr/>
        </p:nvSpPr>
        <p:spPr>
          <a:xfrm>
            <a:off x="519220" y="2584276"/>
            <a:ext cx="2848200" cy="2154112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76B664E9-5538-3F43-99D0-15DE16837799}"/>
              </a:ext>
            </a:extLst>
          </p:cNvPr>
          <p:cNvSpPr/>
          <p:nvPr/>
        </p:nvSpPr>
        <p:spPr>
          <a:xfrm>
            <a:off x="569971" y="2431875"/>
            <a:ext cx="2387714" cy="2203453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77658E-B014-7748-AC97-118D0A98756E}"/>
              </a:ext>
            </a:extLst>
          </p:cNvPr>
          <p:cNvSpPr txBox="1"/>
          <p:nvPr/>
        </p:nvSpPr>
        <p:spPr>
          <a:xfrm>
            <a:off x="5557286" y="1674227"/>
            <a:ext cx="5899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tiny variations in these functions (2n vs. 3n vs. 3n+1)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But at infinity, will be clearly grouped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We care about which </a:t>
            </a:r>
            <a:r>
              <a:rPr lang="en-US" sz="2400" i="1" dirty="0"/>
              <a:t>group</a:t>
            </a:r>
            <a:r>
              <a:rPr lang="en-US" sz="2400" dirty="0"/>
              <a:t> a function belongs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Let’s convince ourselves this is the right thing to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https://www.desmos.com/calculator/t9qvn56yyb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78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D8E96-55D6-AC42-A1EE-D6A25F50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an operation,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65510-752B-DD4D-88E7-500782A3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510" y="1371600"/>
            <a:ext cx="7504289" cy="2893100"/>
          </a:xfrm>
        </p:spPr>
        <p:txBody>
          <a:bodyPr>
            <a:normAutofit fontScale="92500"/>
          </a:bodyPr>
          <a:lstStyle/>
          <a:p>
            <a:r>
              <a:rPr lang="en-US" dirty="0"/>
              <a:t>We could try being more precise, and count up individual operations</a:t>
            </a:r>
          </a:p>
          <a:p>
            <a:pPr lvl="1"/>
            <a:r>
              <a:rPr lang="en-US" dirty="0"/>
              <a:t>Then, sum the time each operation takes</a:t>
            </a:r>
          </a:p>
          <a:p>
            <a:pPr lvl="1"/>
            <a:r>
              <a:rPr lang="en-US" dirty="0"/>
              <a:t>But how long </a:t>
            </a:r>
            <a:r>
              <a:rPr lang="en-US" i="1" dirty="0"/>
              <a:t>do</a:t>
            </a:r>
            <a:r>
              <a:rPr lang="en-US" dirty="0"/>
              <a:t> they take? Some architectures are really fast at +, others faster at assignment</a:t>
            </a:r>
          </a:p>
          <a:p>
            <a:pPr lvl="1"/>
            <a:r>
              <a:rPr lang="en-US" dirty="0"/>
              <a:t>And when we compile it, our code gets expressed as lower-level operations anyway! </a:t>
            </a:r>
            <a:r>
              <a:rPr lang="en-US" b="1" dirty="0"/>
              <a:t>It’s almost impossible to stare at code and know the “true” constants.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49957A-077E-3545-B117-3E5709D1B42F}"/>
              </a:ext>
            </a:extLst>
          </p:cNvPr>
          <p:cNvSpPr/>
          <p:nvPr/>
        </p:nvSpPr>
        <p:spPr>
          <a:xfrm>
            <a:off x="6654291" y="4171244"/>
            <a:ext cx="4995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public static void method1(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int</a:t>
            </a:r>
            <a:r>
              <a:rPr lang="en-US" sz="1400" dirty="0">
                <a:solidFill>
                  <a:srgbClr val="333333"/>
                </a:solidFill>
                <a:latin typeface="Menlo"/>
              </a:rPr>
              <a:t>[]); Code: 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0: iconst_0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1: istore_1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2: iconst_0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3: istore_2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4: iload_2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5: iload_0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6: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if_icmpge</a:t>
            </a:r>
            <a:r>
              <a:rPr lang="en-US" sz="1400" dirty="0">
                <a:solidFill>
                  <a:srgbClr val="333333"/>
                </a:solidFill>
                <a:latin typeface="Menlo"/>
              </a:rPr>
              <a:t> 22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9: iload_1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/>
            </a:r>
            <a:br>
              <a:rPr lang="en-US" sz="1400" dirty="0">
                <a:solidFill>
                  <a:srgbClr val="333333"/>
                </a:solidFill>
                <a:latin typeface="Menlo"/>
              </a:rPr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350A92-A999-884B-A1CC-51847C9495D4}"/>
              </a:ext>
            </a:extLst>
          </p:cNvPr>
          <p:cNvSpPr txBox="1"/>
          <p:nvPr/>
        </p:nvSpPr>
        <p:spPr>
          <a:xfrm>
            <a:off x="8532742" y="4384423"/>
            <a:ext cx="1497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10: iload_2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11: iconst_3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12: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imul</a:t>
            </a:r>
            <a:endParaRPr lang="en-US" sz="1400" dirty="0">
              <a:solidFill>
                <a:srgbClr val="333333"/>
              </a:solidFill>
              <a:latin typeface="Menlo"/>
            </a:endParaRP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13: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iadd</a:t>
            </a:r>
            <a:endParaRPr lang="en-US" sz="1400" dirty="0">
              <a:solidFill>
                <a:srgbClr val="333333"/>
              </a:solidFill>
              <a:latin typeface="Menlo"/>
            </a:endParaRP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14: istore_1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15: iload_2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16: iconst_1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17: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iadd</a:t>
            </a:r>
            <a:endParaRPr lang="en-US" sz="1400" dirty="0">
              <a:solidFill>
                <a:srgbClr val="333333"/>
              </a:solidFill>
              <a:latin typeface="Menl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A30948-BB9F-144C-8930-A0F7EB72561E}"/>
              </a:ext>
            </a:extLst>
          </p:cNvPr>
          <p:cNvSpPr txBox="1"/>
          <p:nvPr/>
        </p:nvSpPr>
        <p:spPr>
          <a:xfrm>
            <a:off x="10222336" y="4371763"/>
            <a:ext cx="160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18: istore_2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19: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goto</a:t>
            </a:r>
            <a:r>
              <a:rPr lang="en-US" sz="1400" dirty="0">
                <a:solidFill>
                  <a:srgbClr val="333333"/>
                </a:solidFill>
                <a:latin typeface="Menlo"/>
              </a:rPr>
              <a:t> 4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22: iload_1</a:t>
            </a:r>
          </a:p>
          <a:p>
            <a:r>
              <a:rPr lang="en-US" sz="1400" dirty="0">
                <a:solidFill>
                  <a:srgbClr val="333333"/>
                </a:solidFill>
                <a:latin typeface="Menlo"/>
              </a:rPr>
              <a:t>23: </a:t>
            </a:r>
            <a:r>
              <a:rPr lang="en-US" sz="1400" dirty="0" err="1">
                <a:solidFill>
                  <a:srgbClr val="333333"/>
                </a:solidFill>
                <a:latin typeface="Menlo"/>
              </a:rPr>
              <a:t>ireturn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2B1F0-D220-3C42-B86D-3C97BD134ECC}"/>
              </a:ext>
            </a:extLst>
          </p:cNvPr>
          <p:cNvSpPr/>
          <p:nvPr/>
        </p:nvSpPr>
        <p:spPr>
          <a:xfrm>
            <a:off x="541865" y="1518355"/>
            <a:ext cx="319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 void method1(int n)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int sum = 0;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while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sum = sum +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* 3);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sum;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F1EC1EB-1EAC-114C-AB2F-0E9391855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0100"/>
              </p:ext>
            </p:extLst>
          </p:nvPr>
        </p:nvGraphicFramePr>
        <p:xfrm>
          <a:off x="541865" y="4114491"/>
          <a:ext cx="3199312" cy="203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656">
                  <a:extLst>
                    <a:ext uri="{9D8B030D-6E8A-4147-A177-3AD203B41FA5}">
                      <a16:colId xmlns:a16="http://schemas.microsoft.com/office/drawing/2014/main" xmlns="" val="1256711743"/>
                    </a:ext>
                  </a:extLst>
                </a:gridCol>
                <a:gridCol w="1599656">
                  <a:extLst>
                    <a:ext uri="{9D8B030D-6E8A-4147-A177-3AD203B41FA5}">
                      <a16:colId xmlns:a16="http://schemas.microsoft.com/office/drawing/2014/main" xmlns="" val="2733460205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016112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+ 2n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0257978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3364221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607716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621387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r>
                        <a:rPr lang="en-US" sz="1400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572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the difference between Code Modeling and Asymptotic Analysis (both components of Algorithmic Analysis)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Model a (simple) piece of code with a function describing its runtime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Explain why we can throw away constants when we compute Big-O bounds.</a:t>
            </a:r>
          </a:p>
          <a:p>
            <a:pPr lvl="1">
              <a:spcBef>
                <a:spcPts val="2200"/>
              </a:spcBef>
            </a:pPr>
            <a:r>
              <a:rPr lang="en-US" dirty="0"/>
              <a:t>From a practical perspective and from the “definition” perspective.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video and practice problems,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Modeling Anticipating Asymptotic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2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can’t accurately model the constant factors just by staring at the code.</a:t>
            </a:r>
          </a:p>
          <a:p>
            <a:pPr lvl="1"/>
            <a:r>
              <a:rPr lang="en-US" dirty="0"/>
              <a:t>And the lower-order terms matter even less than the constant factors.</a:t>
            </a:r>
          </a:p>
          <a:p>
            <a:endParaRPr lang="en-US" dirty="0"/>
          </a:p>
          <a:p>
            <a:r>
              <a:rPr lang="en-US" dirty="0"/>
              <a:t>Since they’re going to be thrown away anyway, you can anticipate which constants are unnecessary to count precisely during Code Modeling</a:t>
            </a:r>
          </a:p>
          <a:p>
            <a:pPr lvl="1"/>
            <a:r>
              <a:rPr lang="en-US" dirty="0"/>
              <a:t>e.g. a loop body containing a constant 2 vs. 10 operations is unimportant here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does not mean you shouldn’t care about constant factors ever – they </a:t>
            </a:r>
            <a:r>
              <a:rPr lang="en-US" i="1" dirty="0"/>
              <a:t>are</a:t>
            </a:r>
            <a:r>
              <a:rPr lang="en-US" dirty="0"/>
              <a:t> important in real code! </a:t>
            </a:r>
          </a:p>
          <a:p>
            <a:pPr lvl="1"/>
            <a:r>
              <a:rPr lang="en-US" dirty="0"/>
              <a:t>Asymptotic analysis is just one tool, but other perspectives that do consider constants are also valid and useful!</a:t>
            </a:r>
          </a:p>
        </p:txBody>
      </p:sp>
    </p:spTree>
    <p:extLst>
      <p:ext uri="{BB962C8B-B14F-4D97-AF65-F5344CB8AC3E}">
        <p14:creationId xmlns:p14="http://schemas.microsoft.com/office/powerpoint/2010/main" val="25010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Overview: Algorithmic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Code Modeling</a:t>
            </a:r>
          </a:p>
          <a:p>
            <a:pPr>
              <a:spcAft>
                <a:spcPts val="1000"/>
              </a:spcAft>
            </a:pPr>
            <a:r>
              <a:rPr lang="en-US" dirty="0"/>
              <a:t>Asymptotic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Big-O Definition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A474EB40-D05B-4D47-ACB8-073DBA3E897B}"/>
              </a:ext>
            </a:extLst>
          </p:cNvPr>
          <p:cNvSpPr/>
          <p:nvPr/>
        </p:nvSpPr>
        <p:spPr>
          <a:xfrm rot="10800000">
            <a:off x="3762189" y="33680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CB3D7-D209-824E-B1D8-C5C36454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Formal Definitions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52F8B07-50D0-FB45-9D44-643E3C81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444978"/>
            <a:ext cx="11187258" cy="3781778"/>
          </a:xfrm>
        </p:spPr>
        <p:txBody>
          <a:bodyPr>
            <a:normAutofit/>
          </a:bodyPr>
          <a:lstStyle/>
          <a:p>
            <a:r>
              <a:rPr lang="en-US" sz="2900" dirty="0"/>
              <a:t>If analyzing simple or familiar functions, don’t bother with the formal definition. You </a:t>
            </a:r>
            <a:r>
              <a:rPr lang="en-US" sz="2900" i="1" dirty="0"/>
              <a:t>can</a:t>
            </a:r>
            <a:r>
              <a:rPr lang="en-US" sz="2900" dirty="0"/>
              <a:t> be comfortable using your intuition!</a:t>
            </a:r>
          </a:p>
          <a:p>
            <a:pPr>
              <a:spcBef>
                <a:spcPts val="1600"/>
              </a:spcBef>
            </a:pPr>
            <a:r>
              <a:rPr lang="en-US" sz="2900" dirty="0"/>
              <a:t>If you take more CS classes (202, 252, 254) the formal definition will be important, so I wanted to mention it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2C7BE9-A269-F849-AF64-2C842BFBB77E}"/>
              </a:ext>
            </a:extLst>
          </p:cNvPr>
          <p:cNvGrpSpPr/>
          <p:nvPr/>
        </p:nvGrpSpPr>
        <p:grpSpPr>
          <a:xfrm>
            <a:off x="3619396" y="4075472"/>
            <a:ext cx="5229182" cy="1015663"/>
            <a:chOff x="3619396" y="5628968"/>
            <a:chExt cx="5229182" cy="10156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1914301-7844-EC41-AC8F-97AFBD87511C}"/>
                </a:ext>
              </a:extLst>
            </p:cNvPr>
            <p:cNvSpPr/>
            <p:nvPr/>
          </p:nvSpPr>
          <p:spPr>
            <a:xfrm>
              <a:off x="3619396" y="5755482"/>
              <a:ext cx="762636" cy="762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ontserrat" pitchFamily="2" charset="77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C7B83D2-D02E-C447-9310-3F9CFE7CF925}"/>
                </a:ext>
              </a:extLst>
            </p:cNvPr>
            <p:cNvSpPr txBox="1"/>
            <p:nvPr/>
          </p:nvSpPr>
          <p:spPr>
            <a:xfrm>
              <a:off x="4586068" y="5628968"/>
              <a:ext cx="42625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Mathematically Rigorous</a:t>
              </a:r>
            </a:p>
            <a:p>
              <a:r>
                <a:rPr lang="en-US" dirty="0"/>
                <a:t>Use mathematical functions as a precise, flexible basis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2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44871-18B3-7C48-BF41-870EDFCB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54DB30B8-FAEC-4842-A018-A328DE020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4DB30B8-FAEC-4842-A018-A328DE020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3"/>
                <a:stretch>
                  <a:fillRect l="-610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0ED24F4-DE58-D149-8612-7CBC1EE95780}"/>
              </a:ext>
            </a:extLst>
          </p:cNvPr>
          <p:cNvGrpSpPr/>
          <p:nvPr/>
        </p:nvGrpSpPr>
        <p:grpSpPr>
          <a:xfrm>
            <a:off x="774670" y="320036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0BBC7035-4030-4341-B9C4-666599993BA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4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FAFB581-C294-914F-9105-3234CB5A5CDD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3580DA2-DD05-B449-98E6-C962CF731F5D}"/>
                  </a:ext>
                </a:extLst>
              </p:cNvPr>
              <p:cNvSpPr txBox="1"/>
              <p:nvPr/>
            </p:nvSpPr>
            <p:spPr>
              <a:xfrm>
                <a:off x="744923" y="5570697"/>
                <a:ext cx="55898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“eventually 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580DA2-DD05-B449-98E6-C962CF731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5570697"/>
                <a:ext cx="5589888" cy="492443"/>
              </a:xfrm>
              <a:prstGeom prst="rect">
                <a:avLst/>
              </a:prstGeom>
              <a:blipFill>
                <a:blip r:embed="rId5"/>
                <a:stretch>
                  <a:fillRect l="-1361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xmlns="" id="{28F9A57C-4AC6-5146-8CE5-56731B1A6A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28F9A57C-4AC6-5146-8CE5-56731B1A6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  <a:blipFill>
                <a:blip r:embed="rId6"/>
                <a:stretch>
                  <a:fillRect l="-60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id="{29B83C08-653A-AE45-ACDE-DCE3FC62B6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3977458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29B83C08-653A-AE45-ACDE-DCE3FC62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3977458"/>
                <a:ext cx="4225360" cy="2545766"/>
              </a:xfrm>
              <a:prstGeom prst="rect">
                <a:avLst/>
              </a:prstGeom>
              <a:blipFill>
                <a:blip r:embed="rId7"/>
                <a:stretch>
                  <a:fillRect l="-60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8F1DBB3-4EDF-5042-9B93-66444C86D5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78" y="1585850"/>
            <a:ext cx="3271904" cy="21627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91520ED-74D4-184B-97C0-F116F6C6DA17}"/>
              </a:ext>
            </a:extLst>
          </p:cNvPr>
          <p:cNvSpPr txBox="1"/>
          <p:nvPr/>
        </p:nvSpPr>
        <p:spPr>
          <a:xfrm>
            <a:off x="9170715" y="127497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f1(n)=0.01n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074C9E-C32F-F14F-8276-ABDDCB366F2F}"/>
              </a:ext>
            </a:extLst>
          </p:cNvPr>
          <p:cNvSpPr txBox="1"/>
          <p:nvPr/>
        </p:nvSpPr>
        <p:spPr>
          <a:xfrm>
            <a:off x="10263792" y="222715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f2(n)=n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4E9A41D-E241-D94E-B2D9-010D89E9435E}"/>
              </a:ext>
            </a:extLst>
          </p:cNvPr>
          <p:cNvGrpSpPr/>
          <p:nvPr/>
        </p:nvGrpSpPr>
        <p:grpSpPr>
          <a:xfrm>
            <a:off x="6910664" y="4346103"/>
            <a:ext cx="3510731" cy="2245295"/>
            <a:chOff x="4131097" y="3067100"/>
            <a:chExt cx="3510731" cy="224529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09571B1-0678-A84B-B9BB-36491509F306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xmlns="" id="{FD13EADD-AEC6-3544-B584-FDC597B90EF9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xmlns="" id="{A2F6F88B-25D4-0643-B06F-006D64D6E3C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xmlns="" id="{18027EE7-2A32-0F4E-A3FD-E1B00D509F0A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xmlns="" id="{C7D9E600-1B6E-7041-A8B8-B34A94BB1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A27E2D59-8313-0A45-8F5C-7E90186C5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85828862-DAA5-8143-A04F-6B0110F9F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7DA0E62-EC2A-D146-A313-E9D9183BD664}"/>
              </a:ext>
            </a:extLst>
          </p:cNvPr>
          <p:cNvSpPr txBox="1"/>
          <p:nvPr/>
        </p:nvSpPr>
        <p:spPr>
          <a:xfrm>
            <a:off x="9998425" y="578456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f(n)=5n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616FF64-C96E-4F4D-887D-97AAFD680012}"/>
              </a:ext>
            </a:extLst>
          </p:cNvPr>
          <p:cNvSpPr txBox="1"/>
          <p:nvPr/>
        </p:nvSpPr>
        <p:spPr>
          <a:xfrm>
            <a:off x="10292865" y="615389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g(n)=n</a:t>
            </a:r>
          </a:p>
        </p:txBody>
      </p:sp>
    </p:spTree>
    <p:extLst>
      <p:ext uri="{BB962C8B-B14F-4D97-AF65-F5344CB8AC3E}">
        <p14:creationId xmlns:p14="http://schemas.microsoft.com/office/powerpoint/2010/main" val="41926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  <p:bldP spid="37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36B23-326F-714C-ABE8-BFB74CE4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1AAC1F6-EBF5-644B-8361-15D2266C651B}"/>
                  </a:ext>
                </a:extLst>
              </p:cNvPr>
              <p:cNvSpPr txBox="1"/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AAC1F6-EBF5-644B-8361-15D2266C6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6E3AEA4-E569-F44D-B63E-71BD2D1307A4}"/>
                  </a:ext>
                </a:extLst>
              </p:cNvPr>
              <p:cNvSpPr txBox="1"/>
              <p:nvPr/>
            </p:nvSpPr>
            <p:spPr>
              <a:xfrm>
                <a:off x="3769062" y="1526662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E3AEA4-E569-F44D-B63E-71BD2D13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62" y="1526662"/>
                <a:ext cx="738536" cy="369332"/>
              </a:xfrm>
              <a:prstGeom prst="rect">
                <a:avLst/>
              </a:prstGeom>
              <a:blipFill>
                <a:blip r:embed="rId3"/>
                <a:stretch>
                  <a:fillRect t="-6897" r="-508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20B36-FCEB-6849-A8C4-F5E47192E15B}"/>
              </a:ext>
            </a:extLst>
          </p:cNvPr>
          <p:cNvSpPr txBox="1"/>
          <p:nvPr/>
        </p:nvSpPr>
        <p:spPr>
          <a:xfrm>
            <a:off x="575239" y="1510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Show that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3DD613-7312-1941-BFFD-A8275A9A7860}"/>
              </a:ext>
            </a:extLst>
          </p:cNvPr>
          <p:cNvSpPr txBox="1"/>
          <p:nvPr/>
        </p:nvSpPr>
        <p:spPr>
          <a:xfrm>
            <a:off x="3505084" y="1510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6C03410-4F6C-A84A-9519-97596D7C6147}"/>
              </a:ext>
            </a:extLst>
          </p:cNvPr>
          <p:cNvGrpSpPr/>
          <p:nvPr/>
        </p:nvGrpSpPr>
        <p:grpSpPr>
          <a:xfrm>
            <a:off x="7882574" y="456565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EFFF8542-DD9A-634B-9D44-3F29A57E2481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84FED11-2D71-6B42-9CE9-F16B3FF7F927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59135A-FBF3-9F45-B501-CD42D6660173}"/>
              </a:ext>
            </a:extLst>
          </p:cNvPr>
          <p:cNvSpPr txBox="1"/>
          <p:nvPr/>
        </p:nvSpPr>
        <p:spPr>
          <a:xfrm>
            <a:off x="575239" y="2059525"/>
            <a:ext cx="319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Apply definition term by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E2F3D8D-1ABC-DE40-A81A-E1C9B7F26D2D}"/>
                  </a:ext>
                </a:extLst>
              </p:cNvPr>
              <p:cNvSpPr txBox="1"/>
              <p:nvPr/>
            </p:nvSpPr>
            <p:spPr>
              <a:xfrm>
                <a:off x="1477921" y="2546990"/>
                <a:ext cx="6821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F3D8D-1ABC-DE40-A81A-E1C9B7F2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1" y="2546990"/>
                <a:ext cx="6821996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16A31C5-5688-E143-9FC7-32371BCD7CDB}"/>
                  </a:ext>
                </a:extLst>
              </p:cNvPr>
              <p:cNvSpPr txBox="1"/>
              <p:nvPr/>
            </p:nvSpPr>
            <p:spPr>
              <a:xfrm>
                <a:off x="1477920" y="3059668"/>
                <a:ext cx="6280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15≤15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6A31C5-5688-E143-9FC7-32371BCD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0" y="3059668"/>
                <a:ext cx="6280565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EA83EE-6154-CD40-8EEF-4F95F41F49D9}"/>
              </a:ext>
            </a:extLst>
          </p:cNvPr>
          <p:cNvSpPr txBox="1"/>
          <p:nvPr/>
        </p:nvSpPr>
        <p:spPr>
          <a:xfrm>
            <a:off x="651988" y="3547133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up all your truths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95FAEFD-1A04-6F4A-8AC8-80B02FE93414}"/>
                  </a:ext>
                </a:extLst>
              </p:cNvPr>
              <p:cNvSpPr txBox="1"/>
              <p:nvPr/>
            </p:nvSpPr>
            <p:spPr>
              <a:xfrm>
                <a:off x="1496854" y="4063687"/>
                <a:ext cx="4191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5FAEFD-1A04-6F4A-8AC8-80B02FE93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54" y="4063687"/>
                <a:ext cx="419121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CC00EF-2C1A-584A-98F3-FDF3C18EDF09}"/>
              </a:ext>
            </a:extLst>
          </p:cNvPr>
          <p:cNvSpPr txBox="1"/>
          <p:nvPr/>
        </p:nvSpPr>
        <p:spPr>
          <a:xfrm>
            <a:off x="1564011" y="4362654"/>
            <a:ext cx="36113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C3282"/>
                </a:solidFill>
                <a:latin typeface="Cambria Math" panose="02040503050406030204" pitchFamily="18" charset="0"/>
              </a:rPr>
              <a:t>10n + 15 &lt;= 25n for n &gt;= 1.</a:t>
            </a:r>
          </a:p>
          <a:p>
            <a:endParaRPr lang="en-US" dirty="0"/>
          </a:p>
          <a:p>
            <a:r>
              <a:rPr lang="en-US" dirty="0"/>
              <a:t>which is in the form of the definition</a:t>
            </a:r>
          </a:p>
          <a:p>
            <a:endParaRPr lang="en-US" dirty="0"/>
          </a:p>
          <a:p>
            <a:r>
              <a:rPr lang="en-US" dirty="0"/>
              <a:t>f(n) &lt;= c * g(n)</a:t>
            </a:r>
          </a:p>
          <a:p>
            <a:endParaRPr lang="en-US" dirty="0"/>
          </a:p>
          <a:p>
            <a:r>
              <a:rPr lang="en-US" dirty="0"/>
              <a:t>where c = 25 and n</a:t>
            </a:r>
            <a:r>
              <a:rPr lang="en-US" baseline="-25000" dirty="0"/>
              <a:t>0</a:t>
            </a:r>
            <a:r>
              <a:rPr lang="en-US" dirty="0"/>
              <a:t> = 1.</a:t>
            </a:r>
          </a:p>
        </p:txBody>
      </p:sp>
    </p:spTree>
    <p:extLst>
      <p:ext uri="{BB962C8B-B14F-4D97-AF65-F5344CB8AC3E}">
        <p14:creationId xmlns:p14="http://schemas.microsoft.com/office/powerpoint/2010/main" val="179427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0A244-0830-9040-853C-256F3C06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Doesn’t Have to be Tight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4EDE932D-5B84-6247-AD6B-FFCF04FC0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true – it fits the definition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DE932D-5B84-6247-AD6B-FFCF04FC0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907" t="-8642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C3EEAC1-08FD-1141-97F4-90C0A55172EC}"/>
                  </a:ext>
                </a:extLst>
              </p:cNvPr>
              <p:cNvSpPr txBox="1"/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3EEAC1-08FD-1141-97F4-90C0A5517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7E959F9-03ED-2F40-BABF-6EAA41CF23CC}"/>
                  </a:ext>
                </a:extLst>
              </p:cNvPr>
              <p:cNvSpPr/>
              <p:nvPr/>
            </p:nvSpPr>
            <p:spPr>
              <a:xfrm>
                <a:off x="530206" y="3161716"/>
                <a:ext cx="6889782" cy="357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6538" indent="-236538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</a:rPr>
                  <a:t>Big-O is just an upper bound that may be loose and not describe the function fully. For example, all of the following are true:</a:t>
                </a:r>
              </a:p>
              <a:p>
                <a:endParaRPr lang="en-US" sz="2200" dirty="0">
                  <a:latin typeface="Segoe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</a:rPr>
                  <a:t> … and so on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E959F9-03ED-2F40-BABF-6EAA41CF2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6" y="3161716"/>
                <a:ext cx="6889782" cy="3574376"/>
              </a:xfrm>
              <a:prstGeom prst="rect">
                <a:avLst/>
              </a:prstGeom>
              <a:blipFill>
                <a:blip r:embed="rId4"/>
                <a:stretch>
                  <a:fillRect l="-1473" t="-1773" r="-257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B10BE6C-415B-CB44-9763-06678C94D9C0}"/>
              </a:ext>
            </a:extLst>
          </p:cNvPr>
          <p:cNvGrpSpPr/>
          <p:nvPr/>
        </p:nvGrpSpPr>
        <p:grpSpPr>
          <a:xfrm>
            <a:off x="8103671" y="2761775"/>
            <a:ext cx="3198680" cy="2425888"/>
            <a:chOff x="4131097" y="3067100"/>
            <a:chExt cx="3198680" cy="24258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5E6C325-A0E5-FB40-A4A7-95A3BD2E65A7}"/>
                </a:ext>
              </a:extLst>
            </p:cNvPr>
            <p:cNvGrpSpPr/>
            <p:nvPr/>
          </p:nvGrpSpPr>
          <p:grpSpPr>
            <a:xfrm>
              <a:off x="4131097" y="3067100"/>
              <a:ext cx="3198680" cy="2425888"/>
              <a:chOff x="523768" y="2943940"/>
              <a:chExt cx="3198680" cy="24258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71211491-836C-E94B-8D15-4DE2AF82963F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6F88252A-3604-0947-AAEA-D43CF9ED2F64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ED13A9F6-B83D-F144-A71C-74868FDA7504}"/>
                      </a:ext>
                    </a:extLst>
                  </p:cNvPr>
                  <p:cNvSpPr txBox="1"/>
                  <p:nvPr/>
                </p:nvSpPr>
                <p:spPr>
                  <a:xfrm>
                    <a:off x="3336638" y="5000496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13A9F6-B83D-F144-A71C-74868FDA75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6638" y="5000496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1BC0AE0D-6C96-6747-885F-201F53CA35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B7389B2-4179-C247-A6B4-587EB6029522}"/>
                </a:ext>
              </a:extLst>
            </p:cNvPr>
            <p:cNvSpPr/>
            <p:nvPr/>
          </p:nvSpPr>
          <p:spPr>
            <a:xfrm>
              <a:off x="4483100" y="3218030"/>
              <a:ext cx="2443666" cy="190007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C81A79-77ED-DB45-B4A4-AD407BFE7FFE}"/>
              </a:ext>
            </a:extLst>
          </p:cNvPr>
          <p:cNvSpPr txBox="1"/>
          <p:nvPr/>
        </p:nvSpPr>
        <p:spPr>
          <a:xfrm>
            <a:off x="11059400" y="34023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D322A8-C9D3-B044-8861-BD229DE5B83D}"/>
              </a:ext>
            </a:extLst>
          </p:cNvPr>
          <p:cNvSpPr txBox="1"/>
          <p:nvPr/>
        </p:nvSpPr>
        <p:spPr>
          <a:xfrm>
            <a:off x="10997680" y="378631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</a:t>
            </a:r>
            <a:r>
              <a:rPr lang="en-US" baseline="30000" dirty="0"/>
              <a:t>2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1A06B476-69F8-C74A-B63A-D9491D85FCB2}"/>
              </a:ext>
            </a:extLst>
          </p:cNvPr>
          <p:cNvSpPr/>
          <p:nvPr/>
        </p:nvSpPr>
        <p:spPr>
          <a:xfrm>
            <a:off x="8455673" y="2344760"/>
            <a:ext cx="1862628" cy="2517891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FD723C-E7B5-1F46-94F6-FA4E16756B9F}"/>
              </a:ext>
            </a:extLst>
          </p:cNvPr>
          <p:cNvSpPr txBox="1"/>
          <p:nvPr/>
        </p:nvSpPr>
        <p:spPr>
          <a:xfrm>
            <a:off x="10318301" y="20061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BE14AC5E-5A22-7D4F-A703-CF2185B340B5}"/>
              </a:ext>
            </a:extLst>
          </p:cNvPr>
          <p:cNvSpPr/>
          <p:nvPr/>
        </p:nvSpPr>
        <p:spPr>
          <a:xfrm>
            <a:off x="8455673" y="3612971"/>
            <a:ext cx="2535265" cy="1205359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66C3E19A-A468-3040-9BB7-792657FB6F1A}"/>
              </a:ext>
            </a:extLst>
          </p:cNvPr>
          <p:cNvSpPr/>
          <p:nvPr/>
        </p:nvSpPr>
        <p:spPr>
          <a:xfrm>
            <a:off x="8420574" y="3975682"/>
            <a:ext cx="2570363" cy="823858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0D06CD-57A3-B84A-9AC1-CF4426792B41}"/>
              </a:ext>
            </a:extLst>
          </p:cNvPr>
          <p:cNvSpPr txBox="1"/>
          <p:nvPr/>
        </p:nvSpPr>
        <p:spPr>
          <a:xfrm>
            <a:off x="10916541" y="26088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8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5E0A5-CFA0-2C4E-A563-E34AE4CC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Uncharted Waters: Prime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1E2230E1-7FFC-6146-91B2-3E15AFC89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2888" y="1510294"/>
                <a:ext cx="5437239" cy="45243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the running time of this code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/>
                  <a:t> What’s the Big-O?</a:t>
                </a:r>
              </a:p>
              <a:p>
                <a:pPr lvl="1"/>
                <a:r>
                  <a:rPr lang="en-US" dirty="0"/>
                  <a:t>We know how to count the operations</a:t>
                </a:r>
              </a:p>
              <a:p>
                <a:pPr lvl="1"/>
                <a:r>
                  <a:rPr lang="en-US" dirty="0"/>
                  <a:t>But how many times does this loop run?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Sometimes it can stop early</a:t>
                </a:r>
              </a:p>
              <a:p>
                <a:r>
                  <a:rPr lang="en-US" dirty="0"/>
                  <a:t>Sometimes it needs to run n times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2230E1-7FFC-6146-91B2-3E15AFC89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2888" y="1510294"/>
                <a:ext cx="5437239" cy="4524315"/>
              </a:xfrm>
              <a:blipFill>
                <a:blip r:embed="rId2"/>
                <a:stretch>
                  <a:fillRect l="-1865" t="-2241" r="-1865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DACD39-E411-ED44-9A5C-5ED323842020}"/>
              </a:ext>
            </a:extLst>
          </p:cNvPr>
          <p:cNvSpPr txBox="1"/>
          <p:nvPr/>
        </p:nvSpPr>
        <p:spPr>
          <a:xfrm>
            <a:off x="401873" y="2869835"/>
            <a:ext cx="5998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(int n)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while(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if (n %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0)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return false;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} else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1;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 true;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68E9E8A-F772-B949-8048-631464E847ED}"/>
              </a:ext>
            </a:extLst>
          </p:cNvPr>
          <p:cNvSpPr/>
          <p:nvPr/>
        </p:nvSpPr>
        <p:spPr>
          <a:xfrm>
            <a:off x="3341877" y="322318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002B1C0-9BD3-B942-B331-4E0CD52E7E33}"/>
              </a:ext>
            </a:extLst>
          </p:cNvPr>
          <p:cNvSpPr/>
          <p:nvPr/>
        </p:nvSpPr>
        <p:spPr>
          <a:xfrm>
            <a:off x="3962566" y="4757793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C4D397A-1A6F-F648-9168-142668A2E4F4}"/>
              </a:ext>
            </a:extLst>
          </p:cNvPr>
          <p:cNvSpPr/>
          <p:nvPr/>
        </p:nvSpPr>
        <p:spPr>
          <a:xfrm>
            <a:off x="3855654" y="3553126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C9BB5FA-236D-D743-A02B-8301C9D46083}"/>
              </a:ext>
            </a:extLst>
          </p:cNvPr>
          <p:cNvSpPr/>
          <p:nvPr/>
        </p:nvSpPr>
        <p:spPr>
          <a:xfrm>
            <a:off x="4043903" y="416347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CA91F50-C399-8747-9FB2-8E081A0FE147}"/>
              </a:ext>
            </a:extLst>
          </p:cNvPr>
          <p:cNvSpPr/>
          <p:nvPr/>
        </p:nvSpPr>
        <p:spPr>
          <a:xfrm>
            <a:off x="4847383" y="385717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406CC8E-8E46-E441-AB7E-B60BFFA7A53A}"/>
              </a:ext>
            </a:extLst>
          </p:cNvPr>
          <p:cNvSpPr/>
          <p:nvPr/>
        </p:nvSpPr>
        <p:spPr>
          <a:xfrm>
            <a:off x="2982791" y="568491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27BA768F-433E-224F-AB79-6217919F1F00}"/>
              </a:ext>
            </a:extLst>
          </p:cNvPr>
          <p:cNvSpPr/>
          <p:nvPr/>
        </p:nvSpPr>
        <p:spPr>
          <a:xfrm>
            <a:off x="5361159" y="3553126"/>
            <a:ext cx="338112" cy="189408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4DB50EC-7E58-F64C-9F40-9D2762B0FA95}"/>
              </a:ext>
            </a:extLst>
          </p:cNvPr>
          <p:cNvSpPr/>
          <p:nvPr/>
        </p:nvSpPr>
        <p:spPr>
          <a:xfrm>
            <a:off x="5806297" y="4394129"/>
            <a:ext cx="594564" cy="25806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~+5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B2B98AB-E66E-6A4A-B6EE-F4035E7DA630}"/>
              </a:ext>
            </a:extLst>
          </p:cNvPr>
          <p:cNvGrpSpPr/>
          <p:nvPr/>
        </p:nvGrpSpPr>
        <p:grpSpPr>
          <a:xfrm>
            <a:off x="6509538" y="4223733"/>
            <a:ext cx="552870" cy="552870"/>
            <a:chOff x="7574669" y="3536256"/>
            <a:chExt cx="552870" cy="55287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E4F11F-586D-434D-B816-B32989579322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0167E-AFFB-2B4D-95DD-8017429F22BF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Checking Runtime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14689"/>
            <a:ext cx="8742683" cy="42023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of the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More than half the time we need 3 or fewer iterations. Is 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there’s still always another number where the code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iterations.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blipFill>
                <a:blip r:embed="rId3"/>
                <a:stretch>
                  <a:fillRect l="-2158" t="-777" r="-2638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9086" y="5753775"/>
            <a:ext cx="99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why we have definitions!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F3FB14A-20D2-4F8D-A290-CD7AB1706060}"/>
                  </a:ext>
                </a:extLst>
              </p:cNvPr>
              <p:cNvSpPr txBox="1"/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70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738B64E-F415-4445-8F68-51B55640A154}"/>
              </a:ext>
            </a:extLst>
          </p:cNvPr>
          <p:cNvGrpSpPr/>
          <p:nvPr/>
        </p:nvGrpSpPr>
        <p:grpSpPr>
          <a:xfrm>
            <a:off x="7925101" y="37987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2" y="618003"/>
            <a:ext cx="7095114" cy="34104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913" y="4185419"/>
                <a:ext cx="502318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smallest divisor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≥5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3" y="4185419"/>
                <a:ext cx="5023180" cy="1631216"/>
              </a:xfrm>
              <a:prstGeom prst="rect">
                <a:avLst/>
              </a:prstGeom>
              <a:blipFill>
                <a:blip r:embed="rId6"/>
                <a:stretch>
                  <a:fillRect l="-1259" t="-2326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58912" y="721983"/>
            <a:ext cx="7095114" cy="314778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51943" y="4182773"/>
                <a:ext cx="54297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No! Choose your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 can find a prime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 the definition isn’t met!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43" y="4182773"/>
                <a:ext cx="5429727" cy="1938992"/>
              </a:xfrm>
              <a:prstGeom prst="rect">
                <a:avLst/>
              </a:prstGeom>
              <a:blipFill>
                <a:blip r:embed="rId7"/>
                <a:stretch>
                  <a:fillRect l="-1168" t="-129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8912" y="6123013"/>
                <a:ext cx="10934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2" y="6123013"/>
                <a:ext cx="10934882" cy="461665"/>
              </a:xfrm>
              <a:prstGeom prst="rect">
                <a:avLst/>
              </a:prstGeom>
              <a:blipFill>
                <a:blip r:embed="rId8"/>
                <a:stretch>
                  <a:fillRect l="-81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7B60897-0F13-474C-8405-834B1E05D2C7}"/>
                  </a:ext>
                </a:extLst>
              </p:cNvPr>
              <p:cNvSpPr txBox="1"/>
              <p:nvPr/>
            </p:nvSpPr>
            <p:spPr>
              <a:xfrm>
                <a:off x="849086" y="721983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721983"/>
                <a:ext cx="914400" cy="646331"/>
              </a:xfrm>
              <a:prstGeom prst="rect">
                <a:avLst/>
              </a:prstGeom>
              <a:blipFill>
                <a:blip r:embed="rId9"/>
                <a:stretch>
                  <a:fillRect l="-12329" r="-3150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isn’t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prime finding code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tight bound. But so is printing all the elements of a list.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" y="2380304"/>
            <a:ext cx="4873791" cy="2342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29" y="2380304"/>
            <a:ext cx="5046004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6297" y="5178014"/>
                <a:ext cx="1079892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Your experience running these two pieces of code is going to be very different.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disappointing that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 – that’s not very precise.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Could we have some way of pointing out the list code always takes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97" y="5178014"/>
                <a:ext cx="10798923" cy="1107996"/>
              </a:xfrm>
              <a:prstGeom prst="rect">
                <a:avLst/>
              </a:prstGeom>
              <a:blipFill>
                <a:blip r:embed="rId6"/>
                <a:stretch>
                  <a:fillRect l="-705" t="-4598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C645502-1A69-3C48-8750-ABC24543D3A2}"/>
                  </a:ext>
                </a:extLst>
              </p:cNvPr>
              <p:cNvSpPr txBox="1"/>
              <p:nvPr/>
            </p:nvSpPr>
            <p:spPr>
              <a:xfrm>
                <a:off x="2779521" y="472298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645502-1A69-3C48-8750-ABC24543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21" y="4722986"/>
                <a:ext cx="739305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F19D812-9C80-CF41-BE57-7799C0D1CA02}"/>
                  </a:ext>
                </a:extLst>
              </p:cNvPr>
              <p:cNvSpPr txBox="1"/>
              <p:nvPr/>
            </p:nvSpPr>
            <p:spPr>
              <a:xfrm>
                <a:off x="8005690" y="4832033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9D812-9C80-CF41-BE57-7799C0D1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0" y="4832033"/>
                <a:ext cx="739305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3040266-BAD9-824A-93DB-9E7E5ADE77B0}"/>
              </a:ext>
            </a:extLst>
          </p:cNvPr>
          <p:cNvCxnSpPr>
            <a:cxnSpLocks/>
          </p:cNvCxnSpPr>
          <p:nvPr/>
        </p:nvCxnSpPr>
        <p:spPr>
          <a:xfrm flipV="1">
            <a:off x="786297" y="2404623"/>
            <a:ext cx="4793362" cy="2107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8B89862-88AA-AE4D-9FDA-76ABDF7C982C}"/>
              </a:ext>
            </a:extLst>
          </p:cNvPr>
          <p:cNvCxnSpPr>
            <a:cxnSpLocks/>
          </p:cNvCxnSpPr>
          <p:nvPr/>
        </p:nvCxnSpPr>
        <p:spPr>
          <a:xfrm flipV="1">
            <a:off x="6006134" y="2404623"/>
            <a:ext cx="4708188" cy="2107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3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Overview: Algorithmic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Code Modeling</a:t>
            </a:r>
          </a:p>
          <a:p>
            <a:pPr>
              <a:spcAft>
                <a:spcPts val="1000"/>
              </a:spcAft>
            </a:pPr>
            <a:r>
              <a:rPr lang="en-US" dirty="0"/>
              <a:t>Asymptotic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Big-O Definition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A474EB40-D05B-4D47-ACB8-073DBA3E897B}"/>
              </a:ext>
            </a:extLst>
          </p:cNvPr>
          <p:cNvSpPr/>
          <p:nvPr/>
        </p:nvSpPr>
        <p:spPr>
          <a:xfrm rot="10800000">
            <a:off x="6096000" y="144968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[Omega]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2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68607" y="438781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4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579"/>
            <a:ext cx="7520908" cy="36150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C2C89EB-607D-314D-96AA-C66402BBBC91}"/>
              </a:ext>
            </a:extLst>
          </p:cNvPr>
          <p:cNvCxnSpPr>
            <a:cxnSpLocks/>
          </p:cNvCxnSpPr>
          <p:nvPr/>
        </p:nvCxnSpPr>
        <p:spPr>
          <a:xfrm flipV="1">
            <a:off x="171418" y="3105838"/>
            <a:ext cx="7179720" cy="31816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D6048FE-7CB7-F842-BBCB-E43F56ABEB8A}"/>
              </a:ext>
            </a:extLst>
          </p:cNvPr>
          <p:cNvCxnSpPr>
            <a:cxnSpLocks/>
          </p:cNvCxnSpPr>
          <p:nvPr/>
        </p:nvCxnSpPr>
        <p:spPr>
          <a:xfrm>
            <a:off x="171418" y="6287370"/>
            <a:ext cx="7306721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FC1937B-A5FC-E44A-B41C-D48978804259}"/>
                  </a:ext>
                </a:extLst>
              </p:cNvPr>
              <p:cNvSpPr txBox="1"/>
              <p:nvPr/>
            </p:nvSpPr>
            <p:spPr>
              <a:xfrm>
                <a:off x="2331665" y="4173804"/>
                <a:ext cx="1770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C1937B-A5FC-E44A-B41C-D4897880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65" y="4173804"/>
                <a:ext cx="1770433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560C591-3F28-CB4B-9CCD-F5AC63E4E828}"/>
                  </a:ext>
                </a:extLst>
              </p:cNvPr>
              <p:cNvSpPr txBox="1"/>
              <p:nvPr/>
            </p:nvSpPr>
            <p:spPr>
              <a:xfrm>
                <a:off x="6217901" y="6287370"/>
                <a:ext cx="904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60C591-3F28-CB4B-9CCD-F5AC63E4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01" y="6287370"/>
                <a:ext cx="904415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8EA345D-D828-CF4A-B08F-CF3E8CE8604C}"/>
                  </a:ext>
                </a:extLst>
              </p:cNvPr>
              <p:cNvSpPr txBox="1"/>
              <p:nvPr/>
            </p:nvSpPr>
            <p:spPr>
              <a:xfrm>
                <a:off x="7631890" y="4023473"/>
                <a:ext cx="445688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formal definition of Big-Omega is the flipped version of Big-Oh!</a:t>
                </a:r>
              </a:p>
              <a:p>
                <a:endParaRPr lang="en-US" dirty="0"/>
              </a:p>
              <a:p>
                <a:r>
                  <a:rPr lang="en-US" dirty="0"/>
                  <a:t>“f(n) is O(g(n))” : f(n) grows at most as fast as g(n)</a:t>
                </a:r>
              </a:p>
              <a:p>
                <a:endParaRPr lang="en-US" dirty="0"/>
              </a:p>
              <a:p>
                <a:r>
                  <a:rPr lang="en-US" dirty="0"/>
                  <a:t>“f(n)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(g(n))” : f(n) grows at least as fast as g(n)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EA345D-D828-CF4A-B08F-CF3E8CE8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90" y="4023473"/>
                <a:ext cx="4456889" cy="2308324"/>
              </a:xfrm>
              <a:prstGeom prst="rect">
                <a:avLst/>
              </a:prstGeom>
              <a:blipFill>
                <a:blip r:embed="rId8"/>
                <a:stretch>
                  <a:fillRect l="-852"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5549E4C-02D1-614D-9964-B3661A037363}"/>
              </a:ext>
            </a:extLst>
          </p:cNvPr>
          <p:cNvGrpSpPr/>
          <p:nvPr/>
        </p:nvGrpSpPr>
        <p:grpSpPr>
          <a:xfrm>
            <a:off x="7705209" y="240024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57E0FED9-0FFA-834E-AC63-08BE224E495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9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A118CA0-B6F6-7B47-9739-20C211FB12E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67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BA8D-8795-BE47-B80A-79332F0D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Big-Omega Also Doesn’t Have to be Tight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4847454-5483-D644-BEFE-945CE9B49B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0860"/>
                <a:ext cx="10515600" cy="4428868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3200" dirty="0"/>
                  <a:t>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lowerbounded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complexity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classes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listed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above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(1,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47454-5483-D644-BEFE-945CE9B49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0860"/>
                <a:ext cx="10515600" cy="4428868"/>
              </a:xfrm>
              <a:blipFill>
                <a:blip r:embed="rId3"/>
                <a:stretch>
                  <a:fillRect l="-724" t="-2857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DFE13B9-F531-2946-B56B-242F61A3199F}"/>
              </a:ext>
            </a:extLst>
          </p:cNvPr>
          <p:cNvGrpSpPr/>
          <p:nvPr/>
        </p:nvGrpSpPr>
        <p:grpSpPr>
          <a:xfrm>
            <a:off x="5017840" y="1826704"/>
            <a:ext cx="3510731" cy="2245295"/>
            <a:chOff x="4131097" y="3067100"/>
            <a:chExt cx="3510731" cy="22452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9633827-B1AE-6F49-B782-74B57D54DD22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F1ABD29C-7AD6-D34C-B9A5-700DA7030AFF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xmlns="" id="{14F67A54-24E8-3F45-BC44-2E9B88921D8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xmlns="" id="{6EA5FFBA-9E3C-B944-8DC3-F79E0F7A6F1F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F6EB67A0-593C-0D44-ADBF-E71624FB4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8CB3245A-57AB-7C4C-B39F-B7F705163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669396"/>
              <a:ext cx="2863534" cy="445765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DBE474F-05A5-6045-A3DA-F34C2888E079}"/>
                </a:ext>
              </a:extLst>
            </p:cNvPr>
            <p:cNvSpPr/>
            <p:nvPr/>
          </p:nvSpPr>
          <p:spPr>
            <a:xfrm>
              <a:off x="4483099" y="3965676"/>
              <a:ext cx="2761627" cy="1152423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51FA1580-5DBE-2B49-BF63-6C510F609A21}"/>
              </a:ext>
            </a:extLst>
          </p:cNvPr>
          <p:cNvSpPr/>
          <p:nvPr/>
        </p:nvSpPr>
        <p:spPr>
          <a:xfrm>
            <a:off x="5345200" y="1826711"/>
            <a:ext cx="2778275" cy="2038583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53F08D-08A2-594A-93DA-948887D27B87}"/>
              </a:ext>
            </a:extLst>
          </p:cNvPr>
          <p:cNvSpPr txBox="1"/>
          <p:nvPr/>
        </p:nvSpPr>
        <p:spPr>
          <a:xfrm>
            <a:off x="8183292" y="159310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</a:t>
            </a:r>
            <a:r>
              <a:rPr lang="en-US" baseline="30000" dirty="0"/>
              <a:t>3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5A4D9DF-A7C5-204B-A980-09BD0C78198B}"/>
              </a:ext>
            </a:extLst>
          </p:cNvPr>
          <p:cNvCxnSpPr>
            <a:cxnSpLocks/>
          </p:cNvCxnSpPr>
          <p:nvPr/>
        </p:nvCxnSpPr>
        <p:spPr>
          <a:xfrm flipV="1">
            <a:off x="5405601" y="3811133"/>
            <a:ext cx="2725868" cy="1"/>
          </a:xfrm>
          <a:prstGeom prst="straightConnector1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0F5CEC-DE74-8E48-BE35-F94A7451CC0B}"/>
              </a:ext>
            </a:extLst>
          </p:cNvPr>
          <p:cNvSpPr txBox="1"/>
          <p:nvPr/>
        </p:nvSpPr>
        <p:spPr>
          <a:xfrm>
            <a:off x="8140675" y="250233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31D456-29D6-EE49-8DAD-9EBC13000380}"/>
              </a:ext>
            </a:extLst>
          </p:cNvPr>
          <p:cNvSpPr txBox="1"/>
          <p:nvPr/>
        </p:nvSpPr>
        <p:spPr>
          <a:xfrm>
            <a:off x="8200492" y="3145337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142930-037C-0743-9A74-22ADE266B8D4}"/>
              </a:ext>
            </a:extLst>
          </p:cNvPr>
          <p:cNvSpPr txBox="1"/>
          <p:nvPr/>
        </p:nvSpPr>
        <p:spPr>
          <a:xfrm>
            <a:off x="8077724" y="35582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17D97475-3D36-B342-9C0A-4697DD5671D0}"/>
              </a:ext>
            </a:extLst>
          </p:cNvPr>
          <p:cNvSpPr/>
          <p:nvPr/>
        </p:nvSpPr>
        <p:spPr>
          <a:xfrm>
            <a:off x="5369841" y="1962441"/>
            <a:ext cx="2761623" cy="1965139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72E853E-388A-F041-83B9-6B596018AC8C}"/>
              </a:ext>
            </a:extLst>
          </p:cNvPr>
          <p:cNvSpPr txBox="1"/>
          <p:nvPr/>
        </p:nvSpPr>
        <p:spPr>
          <a:xfrm>
            <a:off x="8216520" y="194053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7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295300"/>
            <a:ext cx="3996760" cy="518261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O(1)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3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Tight Big-O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+mn-lt"/>
                  </a:rPr>
                  <a:t> Bounds Together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2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9" y="1871330"/>
            <a:ext cx="4873791" cy="2342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0" y="1883366"/>
            <a:ext cx="5046004" cy="234268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4003002-FC10-AD4F-B3E4-756B910978D6}"/>
              </a:ext>
            </a:extLst>
          </p:cNvPr>
          <p:cNvCxnSpPr>
            <a:cxnSpLocks/>
          </p:cNvCxnSpPr>
          <p:nvPr/>
        </p:nvCxnSpPr>
        <p:spPr>
          <a:xfrm flipV="1">
            <a:off x="1128589" y="1931942"/>
            <a:ext cx="4793362" cy="2107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67DF750-4639-CF44-9255-0C03B8650853}"/>
              </a:ext>
            </a:extLst>
          </p:cNvPr>
          <p:cNvCxnSpPr>
            <a:cxnSpLocks/>
          </p:cNvCxnSpPr>
          <p:nvPr/>
        </p:nvCxnSpPr>
        <p:spPr>
          <a:xfrm>
            <a:off x="1128589" y="4005790"/>
            <a:ext cx="479336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D0E5790-422E-6942-B385-D5305EAA8A9C}"/>
              </a:ext>
            </a:extLst>
          </p:cNvPr>
          <p:cNvCxnSpPr>
            <a:cxnSpLocks/>
          </p:cNvCxnSpPr>
          <p:nvPr/>
        </p:nvCxnSpPr>
        <p:spPr>
          <a:xfrm flipV="1">
            <a:off x="6285771" y="2040782"/>
            <a:ext cx="4793362" cy="2107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1782486-CE4E-874A-A1BB-ECC94C8C7AF0}"/>
              </a:ext>
            </a:extLst>
          </p:cNvPr>
          <p:cNvCxnSpPr>
            <a:cxnSpLocks/>
          </p:cNvCxnSpPr>
          <p:nvPr/>
        </p:nvCxnSpPr>
        <p:spPr>
          <a:xfrm flipV="1">
            <a:off x="6285771" y="2106294"/>
            <a:ext cx="4873790" cy="21077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D1AEBA-004F-6647-9F91-C863DC2C6460}"/>
              </a:ext>
            </a:extLst>
          </p:cNvPr>
          <p:cNvSpPr txBox="1"/>
          <p:nvPr/>
        </p:nvSpPr>
        <p:spPr>
          <a:xfrm>
            <a:off x="3572997" y="5278563"/>
            <a:ext cx="504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i="1" dirty="0"/>
              <a:t>most</a:t>
            </a:r>
            <a:r>
              <a:rPr lang="en-US" dirty="0"/>
              <a:t> functions look like the one on the right, with the same tight Big-Oh and Big-Omega bound. But we’ll see important examples of the one on the left.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794278-AC78-6B47-9EE8-4C3021720343}"/>
              </a:ext>
            </a:extLst>
          </p:cNvPr>
          <p:cNvSpPr txBox="1"/>
          <p:nvPr/>
        </p:nvSpPr>
        <p:spPr>
          <a:xfrm>
            <a:off x="7996136" y="155642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f(n) =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F79DD3-1E9F-9C4B-A3D9-8D7229F0CDBB}"/>
              </a:ext>
            </a:extLst>
          </p:cNvPr>
          <p:cNvSpPr txBox="1"/>
          <p:nvPr/>
        </p:nvSpPr>
        <p:spPr>
          <a:xfrm>
            <a:off x="2195154" y="1417926"/>
            <a:ext cx="220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prime runtime function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FA3DBB2-D18F-1C4B-9604-416CAE256884}"/>
                  </a:ext>
                </a:extLst>
              </p:cNvPr>
              <p:cNvSpPr txBox="1"/>
              <p:nvPr/>
            </p:nvSpPr>
            <p:spPr>
              <a:xfrm>
                <a:off x="2648893" y="4284918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3DBB2-D18F-1C4B-9604-416CAE25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93" y="4284918"/>
                <a:ext cx="73930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C69D1BD-12E6-5D4A-9076-A9690661BB73}"/>
                  </a:ext>
                </a:extLst>
              </p:cNvPr>
              <p:cNvSpPr txBox="1"/>
              <p:nvPr/>
            </p:nvSpPr>
            <p:spPr>
              <a:xfrm>
                <a:off x="8127582" y="418365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69D1BD-12E6-5D4A-9076-A9690661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82" y="4183656"/>
                <a:ext cx="739305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0B1D910-D067-164B-BD26-49680BEE2889}"/>
                  </a:ext>
                </a:extLst>
              </p:cNvPr>
              <p:cNvSpPr txBox="1"/>
              <p:nvPr/>
            </p:nvSpPr>
            <p:spPr>
              <a:xfrm>
                <a:off x="2665379" y="4805464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B1D910-D067-164B-BD26-49680BEE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9" y="4805464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 t="-3333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5C31309-DF0D-DA42-B0C2-656CB8D63007}"/>
                  </a:ext>
                </a:extLst>
              </p:cNvPr>
              <p:cNvSpPr txBox="1"/>
              <p:nvPr/>
            </p:nvSpPr>
            <p:spPr>
              <a:xfrm>
                <a:off x="8147477" y="4704200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C31309-DF0D-DA42-B0C2-656CB8D63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77" y="4704200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 t="-3333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Oh, and Omega, and Theta, oh 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508972" cy="4805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Big-Oh is an </a:t>
            </a:r>
            <a:r>
              <a:rPr lang="en-US" sz="2400" b="1" dirty="0"/>
              <a:t>upper bound </a:t>
            </a:r>
          </a:p>
          <a:p>
            <a:pPr lvl="1"/>
            <a:r>
              <a:rPr lang="en-US" sz="2400" dirty="0"/>
              <a:t>My code takes at most this long to run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Big-Omega is a </a:t>
            </a:r>
            <a:r>
              <a:rPr lang="en-US" sz="2400" b="1" dirty="0"/>
              <a:t>lower bound</a:t>
            </a:r>
          </a:p>
          <a:p>
            <a:pPr lvl="1"/>
            <a:r>
              <a:rPr lang="en-US" sz="2400" dirty="0"/>
              <a:t>My code takes at least this long to run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  <a:p>
            <a:pPr lvl="1"/>
            <a:r>
              <a:rPr lang="en-US" sz="2000" dirty="0"/>
              <a:t>Only exists when Big-Oh == Big-Omega!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10201" y="2831395"/>
            <a:ext cx="5366372" cy="1609494"/>
            <a:chOff x="677852" y="1580757"/>
            <a:chExt cx="6576586" cy="160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blipFill>
                  <a:blip r:embed="rId3"/>
                  <a:stretch>
                    <a:fillRect l="-568" r="-1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2" y="1580758"/>
              <a:ext cx="657658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9747" y="4573400"/>
            <a:ext cx="5356824" cy="2263869"/>
            <a:chOff x="672906" y="5149728"/>
            <a:chExt cx="6580155" cy="226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  <a:endParaRPr lang="en-US" sz="2400" b="0" i="0" dirty="0">
                    <a:latin typeface="Cambria Math" panose="02040503050406030204" pitchFamily="18" charset="0"/>
                  </a:endParaRPr>
                </a:p>
                <a:p>
                  <a:r>
                    <a:rPr lang="en-US" sz="1600" b="0" i="0" dirty="0">
                      <a:latin typeface="Cambria Math" panose="02040503050406030204" pitchFamily="18" charset="0"/>
                    </a:rPr>
                    <a:t>(in other words: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there exist positive constants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c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2, 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b="0" i="0" dirty="0">
                      <a:latin typeface="Cambria Math" panose="02040503050406030204" pitchFamily="18" charset="0"/>
                    </a:rPr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blipFill>
                  <a:blip r:embed="rId4"/>
                  <a:stretch>
                    <a:fillRect l="-946"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38B64E-F415-4445-8F68-51B55640A154}"/>
              </a:ext>
            </a:extLst>
          </p:cNvPr>
          <p:cNvGrpSpPr/>
          <p:nvPr/>
        </p:nvGrpSpPr>
        <p:grpSpPr>
          <a:xfrm>
            <a:off x="6510201" y="1128869"/>
            <a:ext cx="5366370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5"/>
                  <a:stretch>
                    <a:fillRect l="-1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29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and Omega, and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275679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59936" y="1165131"/>
            <a:ext cx="5356824" cy="2263869"/>
            <a:chOff x="672906" y="5149728"/>
            <a:chExt cx="6580155" cy="226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  <a:endParaRPr lang="en-US" sz="2400" b="0" i="0" dirty="0">
                    <a:latin typeface="Cambria Math" panose="02040503050406030204" pitchFamily="18" charset="0"/>
                  </a:endParaRPr>
                </a:p>
                <a:p>
                  <a:r>
                    <a:rPr lang="en-US" sz="1600" b="0" i="0" dirty="0">
                      <a:latin typeface="Cambria Math" panose="02040503050406030204" pitchFamily="18" charset="0"/>
                    </a:rPr>
                    <a:t>(in other words: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there exist positive constants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c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2, 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b="0" i="0" dirty="0">
                      <a:latin typeface="Cambria Math" panose="02040503050406030204" pitchFamily="18" charset="0"/>
                    </a:rPr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blipFill>
                  <a:blip r:embed="rId3"/>
                  <a:stretch>
                    <a:fillRect l="-946"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8C795E-A4E5-1B40-8D99-E5631D097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3066603"/>
            <a:ext cx="5046004" cy="23426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9391FC-DF5B-DA4B-9AF5-A43DE97BA6F2}"/>
              </a:ext>
            </a:extLst>
          </p:cNvPr>
          <p:cNvCxnSpPr>
            <a:cxnSpLocks/>
          </p:cNvCxnSpPr>
          <p:nvPr/>
        </p:nvCxnSpPr>
        <p:spPr>
          <a:xfrm flipV="1">
            <a:off x="747453" y="3066603"/>
            <a:ext cx="4793362" cy="2107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63B58A5-8328-464F-A60E-33AB6E4EAFC9}"/>
              </a:ext>
            </a:extLst>
          </p:cNvPr>
          <p:cNvCxnSpPr>
            <a:cxnSpLocks/>
          </p:cNvCxnSpPr>
          <p:nvPr/>
        </p:nvCxnSpPr>
        <p:spPr>
          <a:xfrm flipV="1">
            <a:off x="747453" y="3156413"/>
            <a:ext cx="4873790" cy="215445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2471EF9-5C3D-E949-A0D4-EF6146931A51}"/>
                  </a:ext>
                </a:extLst>
              </p:cNvPr>
              <p:cNvSpPr txBox="1"/>
              <p:nvPr/>
            </p:nvSpPr>
            <p:spPr>
              <a:xfrm>
                <a:off x="1500201" y="5730021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471EF9-5C3D-E949-A0D4-EF614693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01" y="5730021"/>
                <a:ext cx="73930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3D6D63C-6C61-4D4A-B1A9-7568B4C90B6D}"/>
                  </a:ext>
                </a:extLst>
              </p:cNvPr>
              <p:cNvSpPr txBox="1"/>
              <p:nvPr/>
            </p:nvSpPr>
            <p:spPr>
              <a:xfrm>
                <a:off x="2609159" y="5730021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D6D63C-6C61-4D4A-B1A9-7568B4C9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59" y="5730021"/>
                <a:ext cx="662361" cy="369332"/>
              </a:xfrm>
              <a:prstGeom prst="rect">
                <a:avLst/>
              </a:prstGeom>
              <a:blipFill>
                <a:blip r:embed="rId6"/>
                <a:stretch>
                  <a:fillRect t="-3333" r="-55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AC35AF-0044-394D-827D-8640EB5F5CD1}"/>
                  </a:ext>
                </a:extLst>
              </p:cNvPr>
              <p:cNvSpPr txBox="1"/>
              <p:nvPr/>
            </p:nvSpPr>
            <p:spPr>
              <a:xfrm>
                <a:off x="4099535" y="5744732"/>
                <a:ext cx="72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AC35AF-0044-394D-827D-8640EB5F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35" y="5744732"/>
                <a:ext cx="72885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7F453D-D3D4-1641-946D-E7BFA79FF1B6}"/>
              </a:ext>
            </a:extLst>
          </p:cNvPr>
          <p:cNvSpPr txBox="1"/>
          <p:nvPr/>
        </p:nvSpPr>
        <p:spPr>
          <a:xfrm>
            <a:off x="2748972" y="278708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f(n) =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E30A903-38E7-7348-AA29-1B72674D13C3}"/>
              </a:ext>
            </a:extLst>
          </p:cNvPr>
          <p:cNvSpPr txBox="1"/>
          <p:nvPr/>
        </p:nvSpPr>
        <p:spPr>
          <a:xfrm>
            <a:off x="6168868" y="4233639"/>
            <a:ext cx="5275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To define a big-Theta, you expect the tight big-Oh and tight big-Omega bounds to be touching on the graph (the same complexity class)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F5220700-C64D-5C49-B356-A30CEAC3D150}"/>
              </a:ext>
            </a:extLst>
          </p:cNvPr>
          <p:cNvSpPr/>
          <p:nvPr/>
        </p:nvSpPr>
        <p:spPr>
          <a:xfrm>
            <a:off x="3459040" y="5829265"/>
            <a:ext cx="494437" cy="17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0E155-2A53-2044-8220-ABD9D517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Where We’ve Just Gone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BDC2AD-8288-6843-8744-DB81FC448C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3467" y="2052637"/>
            <a:ext cx="10515600" cy="4805363"/>
          </a:xfrm>
        </p:spPr>
        <p:txBody>
          <a:bodyPr/>
          <a:lstStyle/>
          <a:p>
            <a:r>
              <a:rPr lang="en-US" dirty="0"/>
              <a:t>We just covered a </a:t>
            </a:r>
            <a:r>
              <a:rPr lang="en-US" i="1" dirty="0"/>
              <a:t>lot</a:t>
            </a:r>
            <a:r>
              <a:rPr lang="en-US" dirty="0"/>
              <a:t> of ground!</a:t>
            </a:r>
          </a:p>
          <a:p>
            <a:pPr lvl="1"/>
            <a:r>
              <a:rPr lang="en-US" dirty="0"/>
              <a:t>How to model code’s runtime with a function</a:t>
            </a:r>
          </a:p>
          <a:p>
            <a:pPr lvl="1"/>
            <a:r>
              <a:rPr lang="en-US" dirty="0"/>
              <a:t>How to characterize that function with a Big-Oh bound</a:t>
            </a:r>
          </a:p>
          <a:p>
            <a:pPr lvl="1"/>
            <a:r>
              <a:rPr lang="en-US" dirty="0"/>
              <a:t>Formal definition and proofs of Big-Oh</a:t>
            </a:r>
          </a:p>
          <a:p>
            <a:pPr lvl="1"/>
            <a:r>
              <a:rPr lang="en-US" dirty="0"/>
              <a:t>Other tools</a:t>
            </a:r>
          </a:p>
          <a:p>
            <a:pPr lvl="1"/>
            <a:endParaRPr lang="en-US" dirty="0"/>
          </a:p>
          <a:p>
            <a:r>
              <a:rPr lang="en-US" dirty="0"/>
              <a:t>On Wednesday, we’ll color in more details and dive deeper on step 1 (Code Modeling)</a:t>
            </a:r>
          </a:p>
          <a:p>
            <a:r>
              <a:rPr lang="en-US" dirty="0"/>
              <a:t>In the meantime, </a:t>
            </a:r>
            <a:r>
              <a:rPr lang="en-US" b="1" dirty="0"/>
              <a:t>this </a:t>
            </a:r>
            <a:r>
              <a:rPr lang="en-US" b="1" dirty="0" err="1"/>
              <a:t>PollEverywhere</a:t>
            </a:r>
            <a:r>
              <a:rPr lang="en-US" b="1" dirty="0"/>
              <a:t> will stay open: let me know the questions you have about this topic</a:t>
            </a:r>
            <a:r>
              <a:rPr lang="en-US" dirty="0"/>
              <a:t>! This will shape the review at the start of Wednesday.</a:t>
            </a:r>
          </a:p>
        </p:txBody>
      </p:sp>
    </p:spTree>
    <p:extLst>
      <p:ext uri="{BB962C8B-B14F-4D97-AF65-F5344CB8AC3E}">
        <p14:creationId xmlns:p14="http://schemas.microsoft.com/office/powerpoint/2010/main" val="387060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AE5FE02B-8D58-5444-A4A9-668B1DDE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Time and space analysis helps us differentiate between data structures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C388F13-76A9-4F4D-A80B-ED7559D8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9064"/>
            <a:ext cx="10668990" cy="1667944"/>
          </a:xfrm>
        </p:spPr>
        <p:txBody>
          <a:bodyPr>
            <a:normAutofit/>
          </a:bodyPr>
          <a:lstStyle/>
          <a:p>
            <a:r>
              <a:rPr lang="en-US" dirty="0"/>
              <a:t>“Just change first node” vs. “Change every element” is clearly different</a:t>
            </a:r>
          </a:p>
          <a:p>
            <a:r>
              <a:rPr lang="en-US" dirty="0"/>
              <a:t>To </a:t>
            </a:r>
            <a:r>
              <a:rPr lang="en-US" i="1" dirty="0"/>
              <a:t>evaluate</a:t>
            </a:r>
            <a:r>
              <a:rPr lang="en-US" dirty="0"/>
              <a:t> data structures, need to understand impact of design decisions</a:t>
            </a:r>
          </a:p>
        </p:txBody>
      </p:sp>
      <p:pic>
        <p:nvPicPr>
          <p:cNvPr id="1026" name="Picture 2" descr="https://lh6.googleusercontent.com/uXfdn7fVlDlq-HPbcHAvini4Lc9YmIAtCDF5znKXQLJzfBuH6dJUkSm3IrGIJA1AsEMhPsOOWX6oEibk1yWk2Cuz7fNyKJWgi0Mf1CYVgjbqh7sIhtuN2IcXTZ7vqiWUyaTQhcrAp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2" y="1417041"/>
            <a:ext cx="6046817" cy="37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1026" y="1253148"/>
            <a:ext cx="37261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“overhead” per element (internal array just stores the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extra capacity is “wasted”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b="1" dirty="0"/>
              <a:t>Linked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or two extra references per element (next and previous in each node)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exactly as many nodes as elements (no extra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dirty="0"/>
              <a:t>If </a:t>
            </a:r>
            <a:r>
              <a:rPr lang="en-US" dirty="0" err="1"/>
              <a:t>ArrayList</a:t>
            </a:r>
            <a:r>
              <a:rPr lang="en-US" dirty="0"/>
              <a:t> is managed precisely will be more space efficient, but both structures take </a:t>
            </a:r>
            <a:r>
              <a:rPr lang="en-US" i="1" dirty="0"/>
              <a:t>linear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AE5FE02B-8D58-5444-A4A9-668B1DDE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>
            <a:normAutofit/>
          </a:bodyPr>
          <a:lstStyle/>
          <a:p>
            <a:r>
              <a:rPr lang="en-US" dirty="0"/>
              <a:t>We need a tool to analyze code that 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5864" y="1961879"/>
            <a:ext cx="5243930" cy="1015663"/>
            <a:chOff x="3385864" y="1961879"/>
            <a:chExt cx="5243930" cy="10156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97BA490-A841-294D-877C-F144560A3E39}"/>
                </a:ext>
              </a:extLst>
            </p:cNvPr>
            <p:cNvSpPr txBox="1"/>
            <p:nvPr/>
          </p:nvSpPr>
          <p:spPr>
            <a:xfrm>
              <a:off x="4367284" y="1961879"/>
              <a:ext cx="42625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Simple</a:t>
              </a:r>
            </a:p>
            <a:p>
              <a:r>
                <a:rPr lang="en-US" dirty="0"/>
                <a:t>We don’t care about tiny differences in implementation, want the big picture result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7283071-C8EB-9643-9317-588BE519888E}"/>
                </a:ext>
              </a:extLst>
            </p:cNvPr>
            <p:cNvSpPr/>
            <p:nvPr/>
          </p:nvSpPr>
          <p:spPr>
            <a:xfrm>
              <a:off x="3385864" y="2088392"/>
              <a:ext cx="762636" cy="762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ontserrat" pitchFamily="2" charset="77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85864" y="3215442"/>
            <a:ext cx="5243930" cy="1015663"/>
            <a:chOff x="3385864" y="3215442"/>
            <a:chExt cx="5243930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06643E0-6539-1244-9EF8-31913572C108}"/>
                </a:ext>
              </a:extLst>
            </p:cNvPr>
            <p:cNvSpPr txBox="1"/>
            <p:nvPr/>
          </p:nvSpPr>
          <p:spPr>
            <a:xfrm>
              <a:off x="4367284" y="3215442"/>
              <a:ext cx="42625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Mathematically Rigorous</a:t>
              </a:r>
            </a:p>
            <a:p>
              <a:r>
                <a:rPr lang="en-US" dirty="0"/>
                <a:t>Use mathematical functions as a precise, flexible basis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137F388-ECAD-F849-A758-A4FB1826080F}"/>
                </a:ext>
              </a:extLst>
            </p:cNvPr>
            <p:cNvSpPr/>
            <p:nvPr/>
          </p:nvSpPr>
          <p:spPr>
            <a:xfrm>
              <a:off x="3385864" y="3312650"/>
              <a:ext cx="762636" cy="762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ontserrat" pitchFamily="2" charset="77"/>
                </a:rPr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85864" y="4386423"/>
            <a:ext cx="5243930" cy="1015663"/>
            <a:chOff x="3385864" y="4386423"/>
            <a:chExt cx="5243930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0F88F9-56CA-C84A-9129-DD04123150C0}"/>
                </a:ext>
              </a:extLst>
            </p:cNvPr>
            <p:cNvSpPr txBox="1"/>
            <p:nvPr/>
          </p:nvSpPr>
          <p:spPr>
            <a:xfrm>
              <a:off x="4367284" y="4386423"/>
              <a:ext cx="42625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Decisive</a:t>
              </a:r>
            </a:p>
            <a:p>
              <a:r>
                <a:rPr lang="en-US" dirty="0"/>
                <a:t>Produce a clear comparison indicating which code takes “longer”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A84DDB-35A6-6447-A394-807E63642A39}"/>
                </a:ext>
              </a:extLst>
            </p:cNvPr>
            <p:cNvSpPr/>
            <p:nvPr/>
          </p:nvSpPr>
          <p:spPr>
            <a:xfrm>
              <a:off x="3385864" y="4536908"/>
              <a:ext cx="762636" cy="762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ontserrat" pitchFamily="2" charset="77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2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3A5C8-E7D6-FC43-9ED1-CEFE3552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Algorithmic Analysis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4A5057E7-F4AA-9247-9BD4-E6588BB8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04" y="4703263"/>
            <a:ext cx="11440391" cy="1698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Algorithmic Analysis</a:t>
            </a:r>
            <a:r>
              <a:rPr lang="en-US" dirty="0"/>
              <a:t>: The overall process of characterizing code with a </a:t>
            </a:r>
            <a:r>
              <a:rPr lang="en-US" i="1" dirty="0">
                <a:solidFill>
                  <a:srgbClr val="FF0000"/>
                </a:solidFill>
              </a:rPr>
              <a:t>complexity class</a:t>
            </a:r>
            <a:r>
              <a:rPr lang="en-US" dirty="0"/>
              <a:t>, consisting of: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Code Modeling</a:t>
            </a:r>
            <a:r>
              <a:rPr lang="en-US" dirty="0"/>
              <a:t>: Code </a:t>
            </a:r>
            <a:r>
              <a:rPr lang="en-US" dirty="0">
                <a:sym typeface="Wingdings" pitchFamily="2" charset="2"/>
              </a:rPr>
              <a:t> Function describing code’s runtime</a:t>
            </a:r>
          </a:p>
          <a:p>
            <a:pPr lvl="1"/>
            <a:r>
              <a:rPr lang="en-US" b="1" dirty="0">
                <a:solidFill>
                  <a:schemeClr val="accent3"/>
                </a:solidFill>
                <a:sym typeface="Wingdings" pitchFamily="2" charset="2"/>
              </a:rPr>
              <a:t>Asymptotic Analysis</a:t>
            </a:r>
            <a:r>
              <a:rPr lang="en-US" dirty="0">
                <a:sym typeface="Wingdings" pitchFamily="2" charset="2"/>
              </a:rPr>
              <a:t>: Function  Complexity class describing asymptotic behavior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FB4DCC-2A82-D546-B5C2-1C4F748969B3}"/>
              </a:ext>
            </a:extLst>
          </p:cNvPr>
          <p:cNvGrpSpPr/>
          <p:nvPr/>
        </p:nvGrpSpPr>
        <p:grpSpPr>
          <a:xfrm>
            <a:off x="1998245" y="1349370"/>
            <a:ext cx="3130713" cy="1672450"/>
            <a:chOff x="1998245" y="1349370"/>
            <a:chExt cx="3130713" cy="16724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C169856-9864-0449-AA08-9105289F3F9B}"/>
                </a:ext>
              </a:extLst>
            </p:cNvPr>
            <p:cNvSpPr/>
            <p:nvPr/>
          </p:nvSpPr>
          <p:spPr>
            <a:xfrm>
              <a:off x="1998245" y="191603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382798E-5086-F748-A52E-9DA207D94EC2}"/>
                </a:ext>
              </a:extLst>
            </p:cNvPr>
            <p:cNvSpPr/>
            <p:nvPr/>
          </p:nvSpPr>
          <p:spPr>
            <a:xfrm>
              <a:off x="1998245" y="26560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B1B631-DE8F-6E4C-AA7B-D35BB4AAAA86}"/>
                </a:ext>
              </a:extLst>
            </p:cNvPr>
            <p:cNvSpPr/>
            <p:nvPr/>
          </p:nvSpPr>
          <p:spPr>
            <a:xfrm>
              <a:off x="2364005" y="1916034"/>
              <a:ext cx="2455665" cy="11057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ored Data 15">
              <a:extLst>
                <a:ext uri="{FF2B5EF4-FFF2-40B4-BE49-F238E27FC236}">
                  <a16:creationId xmlns:a16="http://schemas.microsoft.com/office/drawing/2014/main" xmlns="" id="{1DD94CC4-F77F-ED44-8EC3-5C3139A537A0}"/>
                </a:ext>
              </a:extLst>
            </p:cNvPr>
            <p:cNvSpPr/>
            <p:nvPr/>
          </p:nvSpPr>
          <p:spPr>
            <a:xfrm flipH="1">
              <a:off x="4163056" y="2281794"/>
              <a:ext cx="965902" cy="381164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xmlns="" id="{DB9F1C74-E2BC-274C-96BD-7D22BA7A58AA}"/>
                </a:ext>
              </a:extLst>
            </p:cNvPr>
            <p:cNvSpPr/>
            <p:nvPr/>
          </p:nvSpPr>
          <p:spPr>
            <a:xfrm>
              <a:off x="2587093" y="2058122"/>
              <a:ext cx="2044962" cy="792969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6DAD604-FE2A-954A-95A0-ECCB93712093}"/>
                </a:ext>
              </a:extLst>
            </p:cNvPr>
            <p:cNvSpPr txBox="1"/>
            <p:nvPr/>
          </p:nvSpPr>
          <p:spPr>
            <a:xfrm>
              <a:off x="2737879" y="2293216"/>
              <a:ext cx="1630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Code Modeling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B8AA25A-1062-D741-AA7B-ACD16B4E67B1}"/>
                </a:ext>
              </a:extLst>
            </p:cNvPr>
            <p:cNvSpPr/>
            <p:nvPr/>
          </p:nvSpPr>
          <p:spPr>
            <a:xfrm>
              <a:off x="3041941" y="1349370"/>
              <a:ext cx="762636" cy="762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ontserrat" pitchFamily="2" charset="77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7ED283E-FA07-D244-9BB0-B653CDC28A2E}"/>
              </a:ext>
            </a:extLst>
          </p:cNvPr>
          <p:cNvGrpSpPr/>
          <p:nvPr/>
        </p:nvGrpSpPr>
        <p:grpSpPr>
          <a:xfrm>
            <a:off x="6803833" y="1343402"/>
            <a:ext cx="2946449" cy="1678418"/>
            <a:chOff x="6803833" y="1343402"/>
            <a:chExt cx="2946449" cy="1678418"/>
          </a:xfrm>
        </p:grpSpPr>
        <p:sp>
          <p:nvSpPr>
            <p:cNvPr id="41" name="Stored Data 40">
              <a:extLst>
                <a:ext uri="{FF2B5EF4-FFF2-40B4-BE49-F238E27FC236}">
                  <a16:creationId xmlns:a16="http://schemas.microsoft.com/office/drawing/2014/main" xmlns="" id="{D142CE3E-F8D3-824F-A970-EFE74F4A96D9}"/>
                </a:ext>
              </a:extLst>
            </p:cNvPr>
            <p:cNvSpPr/>
            <p:nvPr/>
          </p:nvSpPr>
          <p:spPr>
            <a:xfrm flipH="1">
              <a:off x="6961995" y="2282492"/>
              <a:ext cx="1119941" cy="376711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C224524-49DB-DA4D-B668-F10FFE0B5C73}"/>
                </a:ext>
              </a:extLst>
            </p:cNvPr>
            <p:cNvGrpSpPr/>
            <p:nvPr/>
          </p:nvGrpSpPr>
          <p:grpSpPr>
            <a:xfrm>
              <a:off x="6803833" y="1343402"/>
              <a:ext cx="2946449" cy="1678418"/>
              <a:chOff x="6803833" y="1343402"/>
              <a:chExt cx="2946449" cy="1678418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xmlns="" id="{53C05369-3360-1F48-B60B-EC6A5079FDF2}"/>
                  </a:ext>
                </a:extLst>
              </p:cNvPr>
              <p:cNvSpPr/>
              <p:nvPr/>
            </p:nvSpPr>
            <p:spPr>
              <a:xfrm rot="5400000">
                <a:off x="9415387" y="2327652"/>
                <a:ext cx="385780" cy="284010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3AD3F97-FCCC-4C42-9659-5AFE23B76DA2}"/>
                  </a:ext>
                </a:extLst>
              </p:cNvPr>
              <p:cNvSpPr/>
              <p:nvPr/>
            </p:nvSpPr>
            <p:spPr>
              <a:xfrm>
                <a:off x="6803833" y="1916034"/>
                <a:ext cx="2668772" cy="11057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>
                <a:extLst>
                  <a:ext uri="{FF2B5EF4-FFF2-40B4-BE49-F238E27FC236}">
                    <a16:creationId xmlns:a16="http://schemas.microsoft.com/office/drawing/2014/main" xmlns="" id="{5C320C74-33E5-A14D-8E59-882CF27AC535}"/>
                  </a:ext>
                </a:extLst>
              </p:cNvPr>
              <p:cNvSpPr/>
              <p:nvPr/>
            </p:nvSpPr>
            <p:spPr>
              <a:xfrm>
                <a:off x="7239672" y="2074362"/>
                <a:ext cx="2191558" cy="792969"/>
              </a:xfrm>
              <a:prstGeom prst="rightArrow">
                <a:avLst/>
              </a:prstGeom>
              <a:solidFill>
                <a:srgbClr val="BAC7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AE1F694-02F0-D54F-B682-3F060FF66492}"/>
                  </a:ext>
                </a:extLst>
              </p:cNvPr>
              <p:cNvSpPr txBox="1"/>
              <p:nvPr/>
            </p:nvSpPr>
            <p:spPr>
              <a:xfrm>
                <a:off x="7251439" y="2293216"/>
                <a:ext cx="2096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Asymptotic Analysis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FC5A1F2-35A6-7D45-8ED1-6FFDAABF5199}"/>
                  </a:ext>
                </a:extLst>
              </p:cNvPr>
              <p:cNvSpPr/>
              <p:nvPr/>
            </p:nvSpPr>
            <p:spPr>
              <a:xfrm>
                <a:off x="7814190" y="1343402"/>
                <a:ext cx="762636" cy="7626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Montserrat" pitchFamily="2" charset="77"/>
                  </a:rPr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F0B4F93-D5FE-2E43-8003-ACA1B9988DCE}"/>
              </a:ext>
            </a:extLst>
          </p:cNvPr>
          <p:cNvGrpSpPr/>
          <p:nvPr/>
        </p:nvGrpSpPr>
        <p:grpSpPr>
          <a:xfrm>
            <a:off x="771217" y="4348790"/>
            <a:ext cx="10435884" cy="354474"/>
            <a:chOff x="771217" y="4348790"/>
            <a:chExt cx="10435884" cy="354474"/>
          </a:xfrm>
        </p:grpSpPr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xmlns="" id="{C0D1EA9A-F561-EC4C-B1B9-3547978E6D51}"/>
                </a:ext>
              </a:extLst>
            </p:cNvPr>
            <p:cNvSpPr/>
            <p:nvPr/>
          </p:nvSpPr>
          <p:spPr>
            <a:xfrm rot="16200000">
              <a:off x="5927058" y="-807051"/>
              <a:ext cx="124201" cy="10435884"/>
            </a:xfrm>
            <a:prstGeom prst="leftBracket">
              <a:avLst>
                <a:gd name="adj" fmla="val 99903"/>
              </a:avLst>
            </a:prstGeom>
            <a:ln w="57150">
              <a:solidFill>
                <a:schemeClr val="accent3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C4719ED-2C5C-8242-AE5A-03665FA20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577" y="4472992"/>
              <a:ext cx="0" cy="23027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69BB2C1-762E-DA47-B1AC-CE1B48BDD7DC}"/>
              </a:ext>
            </a:extLst>
          </p:cNvPr>
          <p:cNvGrpSpPr/>
          <p:nvPr/>
        </p:nvGrpSpPr>
        <p:grpSpPr>
          <a:xfrm>
            <a:off x="473069" y="1916034"/>
            <a:ext cx="2669320" cy="2137712"/>
            <a:chOff x="473069" y="1916034"/>
            <a:chExt cx="2669320" cy="21377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3BF125C-7743-7941-A5FC-55000EFFE183}"/>
                </a:ext>
              </a:extLst>
            </p:cNvPr>
            <p:cNvSpPr/>
            <p:nvPr/>
          </p:nvSpPr>
          <p:spPr>
            <a:xfrm>
              <a:off x="881145" y="1916034"/>
              <a:ext cx="1121652" cy="11057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CODE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6E33A29-0B96-6C4C-8C27-83D37F4780AB}"/>
                </a:ext>
              </a:extLst>
            </p:cNvPr>
            <p:cNvSpPr/>
            <p:nvPr/>
          </p:nvSpPr>
          <p:spPr>
            <a:xfrm>
              <a:off x="1949073" y="2265740"/>
              <a:ext cx="418989" cy="3968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9FF2AAE-D706-CF4E-913C-AE2F8F798DCD}"/>
                </a:ext>
              </a:extLst>
            </p:cNvPr>
            <p:cNvSpPr/>
            <p:nvPr/>
          </p:nvSpPr>
          <p:spPr>
            <a:xfrm>
              <a:off x="514885" y="1916034"/>
              <a:ext cx="36576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3EDE289-97F5-AF44-B750-3799E7EC1335}"/>
                </a:ext>
              </a:extLst>
            </p:cNvPr>
            <p:cNvSpPr/>
            <p:nvPr/>
          </p:nvSpPr>
          <p:spPr>
            <a:xfrm>
              <a:off x="514884" y="2656060"/>
              <a:ext cx="36576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A55479C-6E04-0C48-B0B5-5FEB1A57286B}"/>
                </a:ext>
              </a:extLst>
            </p:cNvPr>
            <p:cNvSpPr txBox="1"/>
            <p:nvPr/>
          </p:nvSpPr>
          <p:spPr>
            <a:xfrm>
              <a:off x="473069" y="3099639"/>
              <a:ext cx="26693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for (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= 0;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&lt; n;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++) {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a[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] = 1;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b[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] = 2;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650C568-1094-5740-8E7E-4DE5C85E6B73}"/>
              </a:ext>
            </a:extLst>
          </p:cNvPr>
          <p:cNvGrpSpPr/>
          <p:nvPr/>
        </p:nvGrpSpPr>
        <p:grpSpPr>
          <a:xfrm>
            <a:off x="9472605" y="1916034"/>
            <a:ext cx="2343590" cy="1656537"/>
            <a:chOff x="9472605" y="1916034"/>
            <a:chExt cx="2343590" cy="165653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837F4AA-9946-D749-BC7A-25913BECE632}"/>
                </a:ext>
              </a:extLst>
            </p:cNvPr>
            <p:cNvGrpSpPr/>
            <p:nvPr/>
          </p:nvGrpSpPr>
          <p:grpSpPr>
            <a:xfrm>
              <a:off x="9472605" y="1916034"/>
              <a:ext cx="2343590" cy="1106838"/>
              <a:chOff x="9472605" y="1916034"/>
              <a:chExt cx="2343590" cy="110683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C4649408-0E08-0443-8691-90E29B9CB252}"/>
                  </a:ext>
                </a:extLst>
              </p:cNvPr>
              <p:cNvSpPr/>
              <p:nvPr/>
            </p:nvSpPr>
            <p:spPr>
              <a:xfrm>
                <a:off x="9750282" y="1916034"/>
                <a:ext cx="1700153" cy="1105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100" dirty="0"/>
                  <a:t>COMPLEXITY</a:t>
                </a:r>
              </a:p>
              <a:p>
                <a:pPr algn="ctr"/>
                <a:r>
                  <a:rPr lang="en-US" b="1" spc="100" dirty="0"/>
                  <a:t>CLASS</a:t>
                </a:r>
                <a:endParaRPr lang="en-US" dirty="0"/>
              </a:p>
            </p:txBody>
          </p:sp>
          <p:sp>
            <p:nvSpPr>
              <p:cNvPr id="30" name="Collate 29">
                <a:extLst>
                  <a:ext uri="{FF2B5EF4-FFF2-40B4-BE49-F238E27FC236}">
                    <a16:creationId xmlns:a16="http://schemas.microsoft.com/office/drawing/2014/main" xmlns="" id="{D2D6C93C-92C9-F24E-AA24-FA785AE42FDF}"/>
                  </a:ext>
                </a:extLst>
              </p:cNvPr>
              <p:cNvSpPr/>
              <p:nvPr/>
            </p:nvSpPr>
            <p:spPr>
              <a:xfrm>
                <a:off x="9472751" y="2276767"/>
                <a:ext cx="532515" cy="385780"/>
              </a:xfrm>
              <a:prstGeom prst="flowChartCol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355A6D7-25D9-4D41-9BF6-DDF6859EBC32}"/>
                  </a:ext>
                </a:extLst>
              </p:cNvPr>
              <p:cNvSpPr/>
              <p:nvPr/>
            </p:nvSpPr>
            <p:spPr>
              <a:xfrm>
                <a:off x="9472605" y="1918294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06F86B1-1CC6-434A-A40C-93B3EFAC1CB3}"/>
                  </a:ext>
                </a:extLst>
              </p:cNvPr>
              <p:cNvSpPr/>
              <p:nvPr/>
            </p:nvSpPr>
            <p:spPr>
              <a:xfrm>
                <a:off x="9472605" y="2657112"/>
                <a:ext cx="365760" cy="36576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iangle 28">
                <a:extLst>
                  <a:ext uri="{FF2B5EF4-FFF2-40B4-BE49-F238E27FC236}">
                    <a16:creationId xmlns:a16="http://schemas.microsoft.com/office/drawing/2014/main" xmlns="" id="{9DFE4A1B-6A63-D74A-AD5F-A3E7129026E0}"/>
                  </a:ext>
                </a:extLst>
              </p:cNvPr>
              <p:cNvSpPr/>
              <p:nvPr/>
            </p:nvSpPr>
            <p:spPr>
              <a:xfrm rot="5400000">
                <a:off x="11421174" y="2295002"/>
                <a:ext cx="424282" cy="36576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598F505-7CC0-3D44-8ABE-AC225970D12D}"/>
                </a:ext>
              </a:extLst>
            </p:cNvPr>
            <p:cNvSpPr txBox="1"/>
            <p:nvPr/>
          </p:nvSpPr>
          <p:spPr>
            <a:xfrm>
              <a:off x="10242165" y="3110906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O(n)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42FBA98-260A-5F45-9947-318881341474}"/>
              </a:ext>
            </a:extLst>
          </p:cNvPr>
          <p:cNvGrpSpPr/>
          <p:nvPr/>
        </p:nvGrpSpPr>
        <p:grpSpPr>
          <a:xfrm>
            <a:off x="4814701" y="1914812"/>
            <a:ext cx="2336705" cy="1565426"/>
            <a:chOff x="4814701" y="1914812"/>
            <a:chExt cx="2336705" cy="15654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37A55AB-26E9-904A-A789-BD7A5816277F}"/>
                </a:ext>
              </a:extLst>
            </p:cNvPr>
            <p:cNvSpPr/>
            <p:nvPr/>
          </p:nvSpPr>
          <p:spPr>
            <a:xfrm>
              <a:off x="6438073" y="191603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EBB009B-C7CD-4341-8AFD-D1B0983D81A5}"/>
                </a:ext>
              </a:extLst>
            </p:cNvPr>
            <p:cNvSpPr/>
            <p:nvPr/>
          </p:nvSpPr>
          <p:spPr>
            <a:xfrm>
              <a:off x="6438073" y="26560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ored Data 36">
              <a:extLst>
                <a:ext uri="{FF2B5EF4-FFF2-40B4-BE49-F238E27FC236}">
                  <a16:creationId xmlns:a16="http://schemas.microsoft.com/office/drawing/2014/main" xmlns="" id="{6B5126C9-3EF6-A243-B242-A270E1F03E4D}"/>
                </a:ext>
              </a:extLst>
            </p:cNvPr>
            <p:cNvSpPr/>
            <p:nvPr/>
          </p:nvSpPr>
          <p:spPr>
            <a:xfrm flipH="1">
              <a:off x="5677559" y="2276767"/>
              <a:ext cx="1119941" cy="376711"/>
            </a:xfrm>
            <a:prstGeom prst="flowChartOnlineStora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70332A8-6B8F-C24B-B436-B4DD3E4E0D9F}"/>
                </a:ext>
              </a:extLst>
            </p:cNvPr>
            <p:cNvGrpSpPr/>
            <p:nvPr/>
          </p:nvGrpSpPr>
          <p:grpSpPr>
            <a:xfrm>
              <a:off x="4814701" y="1914812"/>
              <a:ext cx="2336705" cy="1107008"/>
              <a:chOff x="4814701" y="1914812"/>
              <a:chExt cx="2336705" cy="1107008"/>
            </a:xfrm>
          </p:grpSpPr>
          <p:sp>
            <p:nvSpPr>
              <p:cNvPr id="15" name="Stored Data 14">
                <a:extLst>
                  <a:ext uri="{FF2B5EF4-FFF2-40B4-BE49-F238E27FC236}">
                    <a16:creationId xmlns:a16="http://schemas.microsoft.com/office/drawing/2014/main" xmlns="" id="{9CF23554-C3F0-E44C-8A90-E29C3253F4A4}"/>
                  </a:ext>
                </a:extLst>
              </p:cNvPr>
              <p:cNvSpPr/>
              <p:nvPr/>
            </p:nvSpPr>
            <p:spPr>
              <a:xfrm flipH="1">
                <a:off x="6090047" y="2287462"/>
                <a:ext cx="1061359" cy="357006"/>
              </a:xfrm>
              <a:prstGeom prst="flowChartOnlineStorag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©</a:t>
                </a:r>
              </a:p>
            </p:txBody>
          </p:sp>
          <p:sp>
            <p:nvSpPr>
              <p:cNvPr id="19" name="Stored Data 18">
                <a:extLst>
                  <a:ext uri="{FF2B5EF4-FFF2-40B4-BE49-F238E27FC236}">
                    <a16:creationId xmlns:a16="http://schemas.microsoft.com/office/drawing/2014/main" xmlns="" id="{589ED1B5-2D5D-DE46-A828-5E02A235288D}"/>
                  </a:ext>
                </a:extLst>
              </p:cNvPr>
              <p:cNvSpPr/>
              <p:nvPr/>
            </p:nvSpPr>
            <p:spPr>
              <a:xfrm flipH="1">
                <a:off x="4944585" y="2279349"/>
                <a:ext cx="1119941" cy="376711"/>
              </a:xfrm>
              <a:prstGeom prst="flowChartOnlineStorag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366BA0B-4CCB-D248-9E85-016283C292CF}"/>
                  </a:ext>
                </a:extLst>
              </p:cNvPr>
              <p:cNvSpPr/>
              <p:nvPr/>
            </p:nvSpPr>
            <p:spPr>
              <a:xfrm>
                <a:off x="4814701" y="1914812"/>
                <a:ext cx="365760" cy="3657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A0B043A-0A3D-9144-9696-7F8CB110A12F}"/>
                  </a:ext>
                </a:extLst>
              </p:cNvPr>
              <p:cNvSpPr/>
              <p:nvPr/>
            </p:nvSpPr>
            <p:spPr>
              <a:xfrm>
                <a:off x="4814701" y="2656060"/>
                <a:ext cx="365760" cy="3657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2DDF46E1-F435-484E-B308-70DE53064249}"/>
                  </a:ext>
                </a:extLst>
              </p:cNvPr>
              <p:cNvSpPr/>
              <p:nvPr/>
            </p:nvSpPr>
            <p:spPr>
              <a:xfrm>
                <a:off x="5176839" y="1916034"/>
                <a:ext cx="1662037" cy="110578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100" dirty="0"/>
                  <a:t>RUNTIME</a:t>
                </a:r>
              </a:p>
              <a:p>
                <a:pPr algn="ctr"/>
                <a:r>
                  <a:rPr lang="en-US" b="1" spc="100" dirty="0"/>
                  <a:t>FUNCTION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9A0C671-77E3-5141-9B47-1DBEFDD1B9DA}"/>
                </a:ext>
              </a:extLst>
            </p:cNvPr>
            <p:cNvSpPr txBox="1"/>
            <p:nvPr/>
          </p:nvSpPr>
          <p:spPr>
            <a:xfrm>
              <a:off x="5673869" y="311090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f(n) = 2n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4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51536-A3E7-754E-939C-5E83353F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>
                <a:solidFill>
                  <a:srgbClr val="FF0000"/>
                </a:solidFill>
              </a:rPr>
              <a:t>Complexity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42DD6-03AE-104A-B0CD-D4DDB42D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Complexity Class</a:t>
            </a:r>
            <a:r>
              <a:rPr lang="en-US" dirty="0"/>
              <a:t>: a category of algorithm efficiency based on the algorithm’s relationship to the input size 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7196D6D-9FE9-7847-B072-F07BF458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873" y="2743073"/>
            <a:ext cx="5257027" cy="339253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3A8388F-B6FA-D84D-BBC5-20B039F8B997}"/>
              </a:ext>
            </a:extLst>
          </p:cNvPr>
          <p:cNvGraphicFramePr>
            <a:graphicFrameLocks noGrp="1"/>
          </p:cNvGraphicFramePr>
          <p:nvPr/>
        </p:nvGraphicFramePr>
        <p:xfrm>
          <a:off x="904875" y="2709692"/>
          <a:ext cx="4220741" cy="3425916"/>
        </p:xfrm>
        <a:graphic>
          <a:graphicData uri="http://schemas.openxmlformats.org/drawingml/2006/table">
            <a:tbl>
              <a:tblPr/>
              <a:tblGrid>
                <a:gridCol w="1311196">
                  <a:extLst>
                    <a:ext uri="{9D8B030D-6E8A-4147-A177-3AD203B41FA5}">
                      <a16:colId xmlns:a16="http://schemas.microsoft.com/office/drawing/2014/main" xmlns="" val="3301737237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xmlns="" val="1419341313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xmlns="" val="2453396817"/>
                    </a:ext>
                  </a:extLst>
                </a:gridCol>
              </a:tblGrid>
              <a:tr h="369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Complexity 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Runtime if you double 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72167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146687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1959766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07633"/>
                  </a:ext>
                </a:extLst>
              </a:tr>
              <a:tr h="64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1643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3649407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6970380"/>
                  </a:ext>
                </a:extLst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846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Complexity Really Matter?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2864800"/>
            <a:ext cx="11567160" cy="3095672"/>
          </a:xfrm>
        </p:spPr>
      </p:pic>
      <p:sp>
        <p:nvSpPr>
          <p:cNvPr id="5" name="TextBox 4"/>
          <p:cNvSpPr txBox="1"/>
          <p:nvPr/>
        </p:nvSpPr>
        <p:spPr>
          <a:xfrm>
            <a:off x="838201" y="1423847"/>
            <a:ext cx="10419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Yes! The following table presents several hypothetical algorithm runtimes as an input size N grows, assuming that each algorithm required 100ms to process 100 elements. Notice that even if they all start at the same runtime for a small input size, the ones in higher complexity classes become so slow as to be impractical.</a:t>
            </a:r>
          </a:p>
        </p:txBody>
      </p:sp>
    </p:spTree>
    <p:extLst>
      <p:ext uri="{BB962C8B-B14F-4D97-AF65-F5344CB8AC3E}">
        <p14:creationId xmlns:p14="http://schemas.microsoft.com/office/powerpoint/2010/main" val="82370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Overview: Algorithmic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Code Modeling</a:t>
            </a:r>
          </a:p>
          <a:p>
            <a:pPr>
              <a:spcAft>
                <a:spcPts val="1000"/>
              </a:spcAft>
            </a:pPr>
            <a:r>
              <a:rPr lang="en-US" dirty="0"/>
              <a:t>Asymptotic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Big-O Definition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A474EB40-D05B-4D47-ACB8-073DBA3E897B}"/>
              </a:ext>
            </a:extLst>
          </p:cNvPr>
          <p:cNvSpPr/>
          <p:nvPr/>
        </p:nvSpPr>
        <p:spPr>
          <a:xfrm rot="10800000">
            <a:off x="3725333" y="209314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2549</Words>
  <Application>Microsoft Office PowerPoint</Application>
  <PresentationFormat>Widescreen</PresentationFormat>
  <Paragraphs>545</Paragraphs>
  <Slides>36</Slides>
  <Notes>21</Notes>
  <HiddenSlides>15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Consolas</vt:lpstr>
      <vt:lpstr>Courier New</vt:lpstr>
      <vt:lpstr>Menlo</vt:lpstr>
      <vt:lpstr>Montserrat</vt:lpstr>
      <vt:lpstr>Montserrat ExtraBold</vt:lpstr>
      <vt:lpstr>Montserrat SemiBold</vt:lpstr>
      <vt:lpstr>Segoe UI Historic</vt:lpstr>
      <vt:lpstr>Segoe UI Semilight</vt:lpstr>
      <vt:lpstr>System Font Regular</vt:lpstr>
      <vt:lpstr>Tahoma</vt:lpstr>
      <vt:lpstr>Tw Cen MT</vt:lpstr>
      <vt:lpstr>Wingdings</vt:lpstr>
      <vt:lpstr>CSE 373 Summer 2020</vt:lpstr>
      <vt:lpstr>1_CSE 373 Summer 2020</vt:lpstr>
      <vt:lpstr>Time and Space Complexity</vt:lpstr>
      <vt:lpstr>Learning Objectives</vt:lpstr>
      <vt:lpstr>Lecture Outline</vt:lpstr>
      <vt:lpstr>Time and space analysis helps us differentiate between data structures</vt:lpstr>
      <vt:lpstr>We need a tool to analyze code that is</vt:lpstr>
      <vt:lpstr>Overview: Algorithmic Analysis</vt:lpstr>
      <vt:lpstr>What is a Complexity Class</vt:lpstr>
      <vt:lpstr>Does Complexity Really Matter?</vt:lpstr>
      <vt:lpstr>Lecture Outline</vt:lpstr>
      <vt:lpstr>Code Modeling</vt:lpstr>
      <vt:lpstr>What is an operation?</vt:lpstr>
      <vt:lpstr>Code Modeling Example I</vt:lpstr>
      <vt:lpstr>Code Modeling Example II</vt:lpstr>
      <vt:lpstr>Lecture Outline</vt:lpstr>
      <vt:lpstr>Where are we?</vt:lpstr>
      <vt:lpstr>Finding a Big-O</vt:lpstr>
      <vt:lpstr>Is it okay to throw away all that info?</vt:lpstr>
      <vt:lpstr>No seriously, this is really okay?</vt:lpstr>
      <vt:lpstr>What is an operation, again?</vt:lpstr>
      <vt:lpstr>Code Modeling Anticipating Asymptotic Analysis</vt:lpstr>
      <vt:lpstr>Lecture Outline</vt:lpstr>
      <vt:lpstr>Using Formal Definitions </vt:lpstr>
      <vt:lpstr>Big-O Definition</vt:lpstr>
      <vt:lpstr>Big-O Proofs</vt:lpstr>
      <vt:lpstr>Big-O Doesn’t Have to be Tight</vt:lpstr>
      <vt:lpstr>Uncharted Waters: Prime Checking</vt:lpstr>
      <vt:lpstr>Prime Checking Runtime</vt:lpstr>
      <vt:lpstr>PowerPoint Presentation</vt:lpstr>
      <vt:lpstr>Big-Oh isn’t everything</vt:lpstr>
      <vt:lpstr>Big-Ω [Omega]</vt:lpstr>
      <vt:lpstr>Big-Omega Also Doesn’t Have to be Tight</vt:lpstr>
      <vt:lpstr>Examples</vt:lpstr>
      <vt:lpstr>Tight Big-O and Big-Ω Bounds Together</vt:lpstr>
      <vt:lpstr>Oh, and Omega, and Theta, oh my</vt:lpstr>
      <vt:lpstr>O, and Omega, and Theta [oh my?]</vt:lpstr>
      <vt:lpstr>Recap: Where We’ve Just Gone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Bauer</cp:lastModifiedBy>
  <cp:revision>276</cp:revision>
  <dcterms:created xsi:type="dcterms:W3CDTF">2020-06-13T06:27:42Z</dcterms:created>
  <dcterms:modified xsi:type="dcterms:W3CDTF">2021-01-23T00:51:31Z</dcterms:modified>
</cp:coreProperties>
</file>