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1"/>
  </p:notesMasterIdLst>
  <p:handoutMasterIdLst>
    <p:handoutMasterId r:id="rId52"/>
  </p:handoutMasterIdLst>
  <p:sldIdLst>
    <p:sldId id="256" r:id="rId2"/>
    <p:sldId id="335" r:id="rId3"/>
    <p:sldId id="336" r:id="rId4"/>
    <p:sldId id="337" r:id="rId5"/>
    <p:sldId id="338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57" r:id="rId22"/>
    <p:sldId id="358" r:id="rId23"/>
    <p:sldId id="359" r:id="rId24"/>
    <p:sldId id="360" r:id="rId25"/>
    <p:sldId id="361" r:id="rId26"/>
    <p:sldId id="363" r:id="rId27"/>
    <p:sldId id="364" r:id="rId28"/>
    <p:sldId id="365" r:id="rId29"/>
    <p:sldId id="366" r:id="rId30"/>
    <p:sldId id="367" r:id="rId31"/>
    <p:sldId id="368" r:id="rId32"/>
    <p:sldId id="369" r:id="rId33"/>
    <p:sldId id="370" r:id="rId34"/>
    <p:sldId id="371" r:id="rId35"/>
    <p:sldId id="372" r:id="rId36"/>
    <p:sldId id="373" r:id="rId37"/>
    <p:sldId id="374" r:id="rId38"/>
    <p:sldId id="375" r:id="rId39"/>
    <p:sldId id="376" r:id="rId40"/>
    <p:sldId id="377" r:id="rId41"/>
    <p:sldId id="378" r:id="rId42"/>
    <p:sldId id="379" r:id="rId43"/>
    <p:sldId id="380" r:id="rId44"/>
    <p:sldId id="381" r:id="rId45"/>
    <p:sldId id="382" r:id="rId46"/>
    <p:sldId id="383" r:id="rId47"/>
    <p:sldId id="384" r:id="rId48"/>
    <p:sldId id="385" r:id="rId49"/>
    <p:sldId id="386" r:id="rId50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D60093"/>
    <a:srgbClr val="119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95" autoAdjust="0"/>
    <p:restoredTop sz="94660"/>
  </p:normalViewPr>
  <p:slideViewPr>
    <p:cSldViewPr>
      <p:cViewPr varScale="1">
        <p:scale>
          <a:sx n="150" d="100"/>
          <a:sy n="150" d="100"/>
        </p:scale>
        <p:origin x="23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574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>
              <a:defRPr sz="1100"/>
            </a:lvl1pPr>
          </a:lstStyle>
          <a:p>
            <a:fld id="{52039197-9A5D-4426-8BE1-7E0DB9D27619}" type="datetimeFigureOut">
              <a:rPr lang="en-US" smtClean="0"/>
              <a:pPr/>
              <a:t>3/3/21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574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r">
              <a:defRPr sz="1100"/>
            </a:lvl1pPr>
          </a:lstStyle>
          <a:p>
            <a:fld id="{C77A13E8-25B5-4ABF-A87C-CEC207C20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554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C142CCA2-2949-4325-A78A-A7C3B63D7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169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115C0-909B-4E1C-9E6E-04B3E9103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2AAE3-B489-4A15-89C7-18993943A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83048-0376-4A94-A445-C2F5CD3FC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A12F5-03B5-4BEE-BF40-7EC1D15EBE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FCB40-9664-45B5-BAA8-170CAD3533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D69B1-7287-44D7-BAC9-82A718B312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E0B5-4587-46C9-88FF-288BD15E3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DB5F-D2ED-41DB-B30F-B019AB82D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279E5-AC96-4A1A-8381-1C3686D400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B048AC8-D41E-4C7B-8EE3-A52489AA1F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/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algs4.cs.princeton.edu/15uf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DF10189-0DE7-A948-93A1-67513DE3F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590800"/>
            <a:ext cx="8305800" cy="1447800"/>
          </a:xfrm>
        </p:spPr>
        <p:txBody>
          <a:bodyPr/>
          <a:lstStyle/>
          <a:p>
            <a:pPr algn="ctr"/>
            <a:r>
              <a:rPr lang="en-US" sz="3200" i="0" dirty="0"/>
              <a:t>CS 201: Data Structures</a:t>
            </a:r>
            <a:br>
              <a:rPr lang="en-US" sz="3200" i="0" dirty="0"/>
            </a:br>
            <a:r>
              <a:rPr lang="en-US" sz="3200" i="0" dirty="0"/>
              <a:t>Minimum Spanning Trees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572000"/>
            <a:ext cx="6629400" cy="1219200"/>
          </a:xfrm>
        </p:spPr>
        <p:txBody>
          <a:bodyPr/>
          <a:lstStyle/>
          <a:p>
            <a:r>
              <a:rPr lang="en-US" sz="2400" dirty="0"/>
              <a:t>Aaron Bauer</a:t>
            </a:r>
          </a:p>
          <a:p>
            <a:r>
              <a:rPr lang="en-US" sz="2400" dirty="0"/>
              <a:t>Winter 2021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143000" cy="4495800"/>
          </a:xfrm>
        </p:spPr>
        <p:txBody>
          <a:bodyPr/>
          <a:lstStyle/>
          <a:p>
            <a:pPr>
              <a:buNone/>
            </a:pPr>
            <a:r>
              <a:rPr lang="en-US" dirty="0"/>
              <a:t>Stack</a:t>
            </a:r>
          </a:p>
          <a:p>
            <a:pPr>
              <a:buNone/>
            </a:pPr>
            <a:r>
              <a:rPr lang="en-US" dirty="0"/>
              <a:t>f(1)</a:t>
            </a:r>
          </a:p>
          <a:p>
            <a:pPr>
              <a:buNone/>
            </a:pPr>
            <a:r>
              <a:rPr lang="en-US" dirty="0"/>
              <a:t>f(2)</a:t>
            </a:r>
          </a:p>
          <a:p>
            <a:pPr>
              <a:buNone/>
            </a:pPr>
            <a:r>
              <a:rPr lang="en-US" dirty="0"/>
              <a:t>f(7)</a:t>
            </a:r>
          </a:p>
          <a:p>
            <a:pPr>
              <a:buNone/>
            </a:pPr>
            <a:r>
              <a:rPr lang="en-US" dirty="0"/>
              <a:t>f(5)</a:t>
            </a:r>
          </a:p>
          <a:p>
            <a:pPr>
              <a:buNone/>
            </a:pPr>
            <a:r>
              <a:rPr lang="en-US" dirty="0"/>
              <a:t>top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 (1,2), (2,7), (7,5)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5146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35869567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143000" cy="4495800"/>
          </a:xfrm>
        </p:spPr>
        <p:txBody>
          <a:bodyPr/>
          <a:lstStyle/>
          <a:p>
            <a:pPr>
              <a:buNone/>
            </a:pPr>
            <a:r>
              <a:rPr lang="en-US" dirty="0"/>
              <a:t>Stack</a:t>
            </a:r>
          </a:p>
          <a:p>
            <a:pPr>
              <a:buNone/>
            </a:pPr>
            <a:r>
              <a:rPr lang="en-US" dirty="0"/>
              <a:t>f(1)</a:t>
            </a:r>
          </a:p>
          <a:p>
            <a:pPr>
              <a:buNone/>
            </a:pPr>
            <a:r>
              <a:rPr lang="en-US" dirty="0"/>
              <a:t>f(2)</a:t>
            </a:r>
          </a:p>
          <a:p>
            <a:pPr>
              <a:buNone/>
            </a:pPr>
            <a:r>
              <a:rPr lang="en-US" dirty="0"/>
              <a:t>f(7)</a:t>
            </a:r>
          </a:p>
          <a:p>
            <a:pPr>
              <a:buNone/>
            </a:pPr>
            <a:r>
              <a:rPr lang="en-US" dirty="0"/>
              <a:t>f(5)</a:t>
            </a:r>
          </a:p>
          <a:p>
            <a:pPr>
              <a:buNone/>
            </a:pPr>
            <a:r>
              <a:rPr lang="en-US" dirty="0"/>
              <a:t>f(4)</a:t>
            </a:r>
          </a:p>
          <a:p>
            <a:pPr>
              <a:buNone/>
            </a:pPr>
            <a:r>
              <a:rPr lang="en-US" dirty="0"/>
              <a:t>top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 (1,2), (2,7), (7,5), (5,4)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5146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5742140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143000" cy="4495800"/>
          </a:xfrm>
        </p:spPr>
        <p:txBody>
          <a:bodyPr/>
          <a:lstStyle/>
          <a:p>
            <a:pPr>
              <a:buNone/>
            </a:pPr>
            <a:r>
              <a:rPr lang="en-US" dirty="0"/>
              <a:t>Stack</a:t>
            </a:r>
          </a:p>
          <a:p>
            <a:pPr>
              <a:buNone/>
            </a:pPr>
            <a:r>
              <a:rPr lang="en-US" dirty="0"/>
              <a:t>f(1)</a:t>
            </a:r>
          </a:p>
          <a:p>
            <a:pPr>
              <a:buNone/>
            </a:pPr>
            <a:r>
              <a:rPr lang="en-US" dirty="0"/>
              <a:t>f(2)</a:t>
            </a:r>
          </a:p>
          <a:p>
            <a:pPr>
              <a:buNone/>
            </a:pPr>
            <a:r>
              <a:rPr lang="en-US" dirty="0"/>
              <a:t>f(7)</a:t>
            </a:r>
          </a:p>
          <a:p>
            <a:pPr>
              <a:buNone/>
            </a:pPr>
            <a:r>
              <a:rPr lang="en-US" dirty="0"/>
              <a:t>f(5)</a:t>
            </a:r>
          </a:p>
          <a:p>
            <a:pPr>
              <a:buNone/>
            </a:pPr>
            <a:r>
              <a:rPr lang="en-US" dirty="0"/>
              <a:t>f(4)</a:t>
            </a:r>
          </a:p>
          <a:p>
            <a:pPr>
              <a:buNone/>
            </a:pPr>
            <a:r>
              <a:rPr lang="en-US" dirty="0"/>
              <a:t>f(3)</a:t>
            </a:r>
          </a:p>
          <a:p>
            <a:pPr>
              <a:buNone/>
            </a:pPr>
            <a:r>
              <a:rPr lang="en-US" dirty="0"/>
              <a:t>top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457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 (1,2), (2,7), (7,5), (5,4),(4,3)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5146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8759706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143000" cy="4495800"/>
          </a:xfrm>
        </p:spPr>
        <p:txBody>
          <a:bodyPr/>
          <a:lstStyle/>
          <a:p>
            <a:pPr>
              <a:buNone/>
            </a:pPr>
            <a:r>
              <a:rPr lang="en-US" dirty="0"/>
              <a:t>Stack</a:t>
            </a:r>
          </a:p>
          <a:p>
            <a:pPr>
              <a:buNone/>
            </a:pPr>
            <a:r>
              <a:rPr lang="en-US" dirty="0"/>
              <a:t>f(1)</a:t>
            </a:r>
          </a:p>
          <a:p>
            <a:pPr>
              <a:buNone/>
            </a:pPr>
            <a:r>
              <a:rPr lang="en-US" dirty="0"/>
              <a:t>f(2)</a:t>
            </a:r>
          </a:p>
          <a:p>
            <a:pPr>
              <a:buNone/>
            </a:pPr>
            <a:r>
              <a:rPr lang="en-US" dirty="0"/>
              <a:t>f(7)</a:t>
            </a:r>
          </a:p>
          <a:p>
            <a:pPr>
              <a:buNone/>
            </a:pPr>
            <a:r>
              <a:rPr lang="en-US" dirty="0"/>
              <a:t>f(5)</a:t>
            </a:r>
          </a:p>
          <a:p>
            <a:pPr>
              <a:buNone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f(4)  </a:t>
            </a:r>
            <a:r>
              <a:rPr lang="en-US" dirty="0"/>
              <a:t>f(6)</a:t>
            </a:r>
          </a:p>
          <a:p>
            <a:pPr>
              <a:buNone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f(3)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609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 (1,2), (2,7), (7,5), (5,4), (4,3), (5,6)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5146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58794729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143000" cy="4495800"/>
          </a:xfrm>
        </p:spPr>
        <p:txBody>
          <a:bodyPr/>
          <a:lstStyle/>
          <a:p>
            <a:pPr>
              <a:buNone/>
            </a:pPr>
            <a:r>
              <a:rPr lang="en-US" dirty="0"/>
              <a:t>Stack</a:t>
            </a:r>
          </a:p>
          <a:p>
            <a:pPr>
              <a:buNone/>
            </a:pP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f(1)</a:t>
            </a:r>
          </a:p>
          <a:p>
            <a:pPr>
              <a:buNone/>
            </a:pP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f(2)</a:t>
            </a:r>
          </a:p>
          <a:p>
            <a:pPr>
              <a:buNone/>
            </a:pP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f(7)</a:t>
            </a:r>
          </a:p>
          <a:p>
            <a:pPr>
              <a:buNone/>
            </a:pP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f(5)</a:t>
            </a:r>
          </a:p>
          <a:p>
            <a:pPr>
              <a:buNone/>
            </a:pP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f(4)  f(6)</a:t>
            </a:r>
          </a:p>
          <a:p>
            <a:pPr>
              <a:buNone/>
            </a:pP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f(3)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609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 (1,2), (2,7), (7,5), (5,4), (4,3), (5,6)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5146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19175084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Iterate through edges; output any edge that does not create a cycle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Correctness (hand-wavy):</a:t>
            </a:r>
          </a:p>
          <a:p>
            <a:pPr lvl="1"/>
            <a:r>
              <a:rPr lang="en-US" dirty="0"/>
              <a:t>Goal is to build an acyclic connected graph</a:t>
            </a:r>
          </a:p>
          <a:p>
            <a:pPr lvl="1"/>
            <a:r>
              <a:rPr lang="en-US" dirty="0"/>
              <a:t>When we add an edge, it adds a vertex to the tree </a:t>
            </a:r>
          </a:p>
          <a:p>
            <a:pPr lvl="2"/>
            <a:r>
              <a:rPr lang="en-US" dirty="0"/>
              <a:t>Else it would have created a cycle</a:t>
            </a:r>
          </a:p>
          <a:p>
            <a:pPr lvl="1"/>
            <a:r>
              <a:rPr lang="en-US" dirty="0"/>
              <a:t>The graph is connected, so we reach all vertices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en-US" dirty="0"/>
              <a:t>Efficiency:</a:t>
            </a:r>
          </a:p>
          <a:p>
            <a:pPr lvl="1"/>
            <a:r>
              <a:rPr lang="en-US" dirty="0"/>
              <a:t>Depends on how quickly you can detect cycles</a:t>
            </a:r>
          </a:p>
          <a:p>
            <a:pPr lvl="1"/>
            <a:r>
              <a:rPr lang="en-US" dirty="0"/>
              <a:t>Reconsider after the example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201349020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Edges in some arbitrary order:</a:t>
            </a:r>
          </a:p>
          <a:p>
            <a:pPr>
              <a:buNone/>
            </a:pPr>
            <a:r>
              <a:rPr lang="en-US" dirty="0"/>
              <a:t>  (1,2), (3,4), (5,6), (5,7),(1,5), (1,6), (2,7), (2,3), (4,5), (4,7)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121511143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Edges in some arbitrary order:</a:t>
            </a:r>
          </a:p>
          <a:p>
            <a:pPr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bg2"/>
                </a:solidFill>
              </a:rPr>
              <a:t>(1,2)</a:t>
            </a:r>
            <a:r>
              <a:rPr lang="en-US" dirty="0"/>
              <a:t>, (3,4), (5,6), (5,7),(1,5), (1,6), (2,7), (2,3), (4,5), (4,7)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(1,2)</a:t>
            </a:r>
          </a:p>
        </p:txBody>
      </p:sp>
    </p:spTree>
    <p:extLst>
      <p:ext uri="{BB962C8B-B14F-4D97-AF65-F5344CB8AC3E}">
        <p14:creationId xmlns:p14="http://schemas.microsoft.com/office/powerpoint/2010/main" val="367147862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Edges in some arbitrary order:</a:t>
            </a:r>
          </a:p>
          <a:p>
            <a:pPr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bg2"/>
                </a:solidFill>
              </a:rPr>
              <a:t>(1,2)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(3,4)</a:t>
            </a:r>
            <a:r>
              <a:rPr lang="en-US" dirty="0"/>
              <a:t>, (5,6), (5,7),(1,5), (1,6), (2,7), (2,3), (4,5), (4,7)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(1,2), (3,4)</a:t>
            </a:r>
          </a:p>
        </p:txBody>
      </p:sp>
    </p:spTree>
    <p:extLst>
      <p:ext uri="{BB962C8B-B14F-4D97-AF65-F5344CB8AC3E}">
        <p14:creationId xmlns:p14="http://schemas.microsoft.com/office/powerpoint/2010/main" val="145863372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Edges in some arbitrary order:</a:t>
            </a:r>
          </a:p>
          <a:p>
            <a:pPr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bg2"/>
                </a:solidFill>
              </a:rPr>
              <a:t>(1,2)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(3,4)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(5,6)</a:t>
            </a:r>
            <a:r>
              <a:rPr lang="en-US" dirty="0"/>
              <a:t>, (5,7),(1,5), (1,6), (2,7), (2,3), (4,5), (4,7)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(1,2), (3,4), (5,6), </a:t>
            </a:r>
          </a:p>
        </p:txBody>
      </p:sp>
    </p:spTree>
    <p:extLst>
      <p:ext uri="{BB962C8B-B14F-4D97-AF65-F5344CB8AC3E}">
        <p14:creationId xmlns:p14="http://schemas.microsoft.com/office/powerpoint/2010/main" val="358638889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1828800"/>
          </a:xfrm>
        </p:spPr>
        <p:txBody>
          <a:bodyPr/>
          <a:lstStyle/>
          <a:p>
            <a:r>
              <a:rPr lang="en-US" dirty="0"/>
              <a:t>A simple problem: Given a </a:t>
            </a:r>
            <a:r>
              <a:rPr lang="en-US" i="1" dirty="0"/>
              <a:t>connected</a:t>
            </a:r>
            <a:r>
              <a:rPr lang="en-US" dirty="0"/>
              <a:t>  undirected graph </a:t>
            </a:r>
            <a:r>
              <a:rPr lang="en-US" b="1" dirty="0"/>
              <a:t>G</a:t>
            </a:r>
            <a:r>
              <a:rPr lang="en-US" dirty="0"/>
              <a:t>=(</a:t>
            </a:r>
            <a:r>
              <a:rPr lang="en-US" b="1" dirty="0"/>
              <a:t>V</a:t>
            </a:r>
            <a:r>
              <a:rPr lang="en-US" dirty="0"/>
              <a:t>,</a:t>
            </a:r>
            <a:r>
              <a:rPr lang="en-US" b="1" dirty="0"/>
              <a:t>E</a:t>
            </a:r>
            <a:r>
              <a:rPr lang="en-US" dirty="0"/>
              <a:t>), find a minimal subset of edges such that </a:t>
            </a:r>
            <a:r>
              <a:rPr lang="en-US" b="1" dirty="0"/>
              <a:t>G</a:t>
            </a:r>
            <a:r>
              <a:rPr lang="en-US" dirty="0"/>
              <a:t> is still connected</a:t>
            </a:r>
          </a:p>
          <a:p>
            <a:pPr lvl="1"/>
            <a:r>
              <a:rPr lang="en-US" dirty="0"/>
              <a:t>A graph </a:t>
            </a:r>
            <a:r>
              <a:rPr lang="en-US" b="1" dirty="0"/>
              <a:t>G2</a:t>
            </a:r>
            <a:r>
              <a:rPr lang="en-US" dirty="0"/>
              <a:t>=(</a:t>
            </a:r>
            <a:r>
              <a:rPr lang="en-US" b="1" dirty="0"/>
              <a:t>V</a:t>
            </a:r>
            <a:r>
              <a:rPr lang="en-US" dirty="0"/>
              <a:t>,</a:t>
            </a:r>
            <a:r>
              <a:rPr lang="en-US" b="1" dirty="0"/>
              <a:t>E2</a:t>
            </a:r>
            <a:r>
              <a:rPr lang="en-US" dirty="0"/>
              <a:t>) such that </a:t>
            </a:r>
            <a:r>
              <a:rPr lang="en-US" b="1" dirty="0"/>
              <a:t>G2</a:t>
            </a:r>
            <a:r>
              <a:rPr lang="en-US" dirty="0"/>
              <a:t> is connected and removing any edge from </a:t>
            </a:r>
            <a:r>
              <a:rPr lang="en-US" b="1" dirty="0"/>
              <a:t>E2</a:t>
            </a:r>
            <a:r>
              <a:rPr lang="en-US" dirty="0"/>
              <a:t> makes </a:t>
            </a:r>
            <a:r>
              <a:rPr lang="en-US" b="1" dirty="0"/>
              <a:t>G2</a:t>
            </a:r>
            <a:r>
              <a:rPr lang="en-US" dirty="0"/>
              <a:t> disconnected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14400" y="3886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09600" y="52578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209800" y="5715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581400" y="52578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22098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362200" y="3581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810000" y="41148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1219200" y="3732213"/>
            <a:ext cx="1143000" cy="3063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2362200" y="3886200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2667000" y="3733800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2514600" y="4724400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3810000" y="4419600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2362200" y="48768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2514600" y="5486400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914400" y="5410200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762000" y="4191000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219200" y="4191000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5410200" y="3886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5105400" y="52578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6705600" y="5715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8077200" y="52578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67056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6858000" y="3581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8305800" y="41148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27"/>
          <p:cNvSpPr>
            <a:spLocks noChangeShapeType="1"/>
          </p:cNvSpPr>
          <p:nvPr/>
        </p:nvSpPr>
        <p:spPr bwMode="auto">
          <a:xfrm flipV="1">
            <a:off x="5715000" y="3732213"/>
            <a:ext cx="1143000" cy="30638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28"/>
          <p:cNvSpPr>
            <a:spLocks noChangeShapeType="1"/>
          </p:cNvSpPr>
          <p:nvPr/>
        </p:nvSpPr>
        <p:spPr bwMode="auto">
          <a:xfrm flipH="1">
            <a:off x="6858000" y="3886200"/>
            <a:ext cx="1524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29"/>
          <p:cNvSpPr>
            <a:spLocks noChangeShapeType="1"/>
          </p:cNvSpPr>
          <p:nvPr/>
        </p:nvSpPr>
        <p:spPr bwMode="auto">
          <a:xfrm>
            <a:off x="7162800" y="3733800"/>
            <a:ext cx="114300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0"/>
          <p:cNvSpPr>
            <a:spLocks noChangeShapeType="1"/>
          </p:cNvSpPr>
          <p:nvPr/>
        </p:nvSpPr>
        <p:spPr bwMode="auto">
          <a:xfrm>
            <a:off x="7010400" y="4724400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1"/>
          <p:cNvSpPr>
            <a:spLocks noChangeShapeType="1"/>
          </p:cNvSpPr>
          <p:nvPr/>
        </p:nvSpPr>
        <p:spPr bwMode="auto">
          <a:xfrm flipH="1">
            <a:off x="8305800" y="4419600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32"/>
          <p:cNvSpPr>
            <a:spLocks noChangeShapeType="1"/>
          </p:cNvSpPr>
          <p:nvPr/>
        </p:nvSpPr>
        <p:spPr bwMode="auto">
          <a:xfrm>
            <a:off x="6858000" y="4876800"/>
            <a:ext cx="0" cy="838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33"/>
          <p:cNvSpPr>
            <a:spLocks noChangeShapeType="1"/>
          </p:cNvSpPr>
          <p:nvPr/>
        </p:nvSpPr>
        <p:spPr bwMode="auto">
          <a:xfrm flipV="1">
            <a:off x="7010400" y="5486400"/>
            <a:ext cx="1066800" cy="3810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34"/>
          <p:cNvSpPr>
            <a:spLocks noChangeShapeType="1"/>
          </p:cNvSpPr>
          <p:nvPr/>
        </p:nvSpPr>
        <p:spPr bwMode="auto">
          <a:xfrm>
            <a:off x="5410200" y="5410200"/>
            <a:ext cx="1295400" cy="457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35"/>
          <p:cNvSpPr>
            <a:spLocks noChangeShapeType="1"/>
          </p:cNvSpPr>
          <p:nvPr/>
        </p:nvSpPr>
        <p:spPr bwMode="auto">
          <a:xfrm flipH="1">
            <a:off x="5257800" y="4191000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36"/>
          <p:cNvSpPr>
            <a:spLocks noChangeShapeType="1"/>
          </p:cNvSpPr>
          <p:nvPr/>
        </p:nvSpPr>
        <p:spPr bwMode="auto">
          <a:xfrm>
            <a:off x="5715000" y="4191000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AutoShape 39"/>
          <p:cNvSpPr>
            <a:spLocks noChangeArrowheads="1"/>
          </p:cNvSpPr>
          <p:nvPr/>
        </p:nvSpPr>
        <p:spPr bwMode="auto">
          <a:xfrm>
            <a:off x="4343400" y="47244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4015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Edges in some arbitrary order:</a:t>
            </a:r>
          </a:p>
          <a:p>
            <a:pPr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bg2"/>
                </a:solidFill>
              </a:rPr>
              <a:t>(1,2)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(3,4)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(5,6)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(5,7)</a:t>
            </a:r>
            <a:r>
              <a:rPr lang="en-US" dirty="0"/>
              <a:t>,(1,5), (1,6), (2,7), (2,3), (4,5), (4,7)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(1,2), (3,4), (5,6), (5,7) </a:t>
            </a:r>
          </a:p>
        </p:txBody>
      </p:sp>
    </p:spTree>
    <p:extLst>
      <p:ext uri="{BB962C8B-B14F-4D97-AF65-F5344CB8AC3E}">
        <p14:creationId xmlns:p14="http://schemas.microsoft.com/office/powerpoint/2010/main" val="145084575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Edges in some arbitrary order:</a:t>
            </a:r>
          </a:p>
          <a:p>
            <a:pPr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bg2"/>
                </a:solidFill>
              </a:rPr>
              <a:t>(1,2)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(3,4)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(5,6)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(5,7)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(1,5)</a:t>
            </a:r>
            <a:r>
              <a:rPr lang="en-US" dirty="0"/>
              <a:t>, (1,6), (2,7), (2,3), (4,5), (4,7)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(1,2), (3,4), (5,6), (5,7), (1,5) </a:t>
            </a:r>
          </a:p>
        </p:txBody>
      </p:sp>
    </p:spTree>
    <p:extLst>
      <p:ext uri="{BB962C8B-B14F-4D97-AF65-F5344CB8AC3E}">
        <p14:creationId xmlns:p14="http://schemas.microsoft.com/office/powerpoint/2010/main" val="12936262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Edges in some arbitrary order:</a:t>
            </a:r>
          </a:p>
          <a:p>
            <a:pPr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bg2"/>
                </a:solidFill>
              </a:rPr>
              <a:t>(1,2)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(3,4)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(5,6)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(5,7)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(1,5)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(1,6)</a:t>
            </a:r>
            <a:r>
              <a:rPr lang="en-US" dirty="0"/>
              <a:t>, (2,7), (2,3), (4,5), (4,7)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(1,2), (3,4), (5,6), (5,7), (1,5) </a:t>
            </a:r>
          </a:p>
        </p:txBody>
      </p:sp>
    </p:spTree>
    <p:extLst>
      <p:ext uri="{BB962C8B-B14F-4D97-AF65-F5344CB8AC3E}">
        <p14:creationId xmlns:p14="http://schemas.microsoft.com/office/powerpoint/2010/main" val="132831636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Edges in some arbitrary order:</a:t>
            </a:r>
          </a:p>
          <a:p>
            <a:pPr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bg2"/>
                </a:solidFill>
              </a:rPr>
              <a:t>(1,2)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(3,4)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(5,6)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(5,7)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(1,5)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(1,6)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(2,7)</a:t>
            </a:r>
            <a:r>
              <a:rPr lang="en-US" dirty="0"/>
              <a:t>, (2,3), (4,5), (4,7)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(1,2), (3,4), (5,6), (5,7), (1,5) </a:t>
            </a:r>
          </a:p>
        </p:txBody>
      </p:sp>
    </p:spTree>
    <p:extLst>
      <p:ext uri="{BB962C8B-B14F-4D97-AF65-F5344CB8AC3E}">
        <p14:creationId xmlns:p14="http://schemas.microsoft.com/office/powerpoint/2010/main" val="300224382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Edges in some arbitrary order:</a:t>
            </a:r>
          </a:p>
          <a:p>
            <a:pPr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bg2"/>
                </a:solidFill>
              </a:rPr>
              <a:t>(1,2)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(3,4)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(5,6)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(5,7)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(1,5)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(1,6)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(2,7)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(2,3)</a:t>
            </a:r>
            <a:r>
              <a:rPr lang="en-US" dirty="0"/>
              <a:t>, (4,5), (4,7)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(1,2), (3,4), (5,6), (5,7), (1,5), (2,3)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00800" y="4876800"/>
            <a:ext cx="2236510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Can stop once we</a:t>
            </a:r>
          </a:p>
          <a:p>
            <a:r>
              <a:rPr lang="en-US" sz="2000" b="0" dirty="0">
                <a:latin typeface="+mn-lt"/>
              </a:rPr>
              <a:t>have </a:t>
            </a:r>
            <a:r>
              <a:rPr lang="en-US" sz="2000" dirty="0">
                <a:latin typeface="+mn-lt"/>
              </a:rPr>
              <a:t>|V|-1 </a:t>
            </a:r>
            <a:r>
              <a:rPr lang="en-US" sz="2000" b="0" dirty="0">
                <a:latin typeface="+mn-lt"/>
              </a:rPr>
              <a:t>edges</a:t>
            </a:r>
          </a:p>
        </p:txBody>
      </p:sp>
    </p:spTree>
    <p:extLst>
      <p:ext uri="{BB962C8B-B14F-4D97-AF65-F5344CB8AC3E}">
        <p14:creationId xmlns:p14="http://schemas.microsoft.com/office/powerpoint/2010/main" val="413303394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Cycle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decide if an edge could form a cycle is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/>
              <a:t>|V|</a:t>
            </a:r>
            <a:r>
              <a:rPr lang="en-US" dirty="0"/>
              <a:t>) because we may need to traverse all edges already in the output</a:t>
            </a:r>
          </a:p>
          <a:p>
            <a:endParaRPr lang="en-US" sz="1600" dirty="0"/>
          </a:p>
          <a:p>
            <a:r>
              <a:rPr lang="en-US" dirty="0"/>
              <a:t>So overall algorithm would be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/>
              <a:t>|V||E|</a:t>
            </a:r>
            <a:r>
              <a:rPr lang="en-US" dirty="0"/>
              <a:t>)</a:t>
            </a:r>
          </a:p>
          <a:p>
            <a:endParaRPr lang="en-US" sz="1600" dirty="0"/>
          </a:p>
          <a:p>
            <a:r>
              <a:rPr lang="en-US" dirty="0"/>
              <a:t>But there is a faster way we know: a data structure called union-find!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dirty="0"/>
              <a:t>All we need to know is that it efficiently keeps track of which elements are connected (can check for cycle in about O(1))</a:t>
            </a:r>
          </a:p>
          <a:p>
            <a:pPr lvl="1"/>
            <a:r>
              <a:rPr lang="en-US" dirty="0"/>
              <a:t>All elements start out disconnected</a:t>
            </a:r>
          </a:p>
          <a:p>
            <a:pPr lvl="1"/>
            <a:r>
              <a:rPr lang="en-US" dirty="0"/>
              <a:t>union(int a, int b) connects a and b (like an edge in a graph)</a:t>
            </a:r>
          </a:p>
          <a:p>
            <a:pPr lvl="1"/>
            <a:r>
              <a:rPr lang="en-US" dirty="0" err="1"/>
              <a:t>connectedTo</a:t>
            </a:r>
            <a:r>
              <a:rPr lang="en-US" dirty="0"/>
              <a:t>(int a, int b) returns whether a and b are connected (again like a graph, could be  </a:t>
            </a:r>
            <a:r>
              <a:rPr lang="en-US" dirty="0" err="1"/>
              <a:t>a→x→y→b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 </a:t>
            </a:r>
            <a:r>
              <a:rPr lang="en-US" dirty="0">
                <a:hlinkClick r:id="rId3"/>
              </a:rPr>
              <a:t>Algorithms 1.5</a:t>
            </a:r>
            <a:r>
              <a:rPr lang="en-US" dirty="0"/>
              <a:t> for the details</a:t>
            </a:r>
          </a:p>
          <a:p>
            <a:pPr lvl="1"/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31790015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So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 </a:t>
            </a:r>
            <a:r>
              <a:rPr lang="en-US" dirty="0">
                <a:solidFill>
                  <a:schemeClr val="accent2"/>
                </a:solidFill>
              </a:rPr>
              <a:t>spanning-tree problem</a:t>
            </a:r>
          </a:p>
          <a:p>
            <a:pPr lvl="1"/>
            <a:r>
              <a:rPr lang="en-US" dirty="0"/>
              <a:t>Add nodes to partial tree approach is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/>
              <a:t>|E|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Add acyclic edges approach is </a:t>
            </a:r>
            <a:r>
              <a:rPr lang="en-US" i="1" dirty="0"/>
              <a:t>almost</a:t>
            </a:r>
            <a:r>
              <a:rPr lang="en-US" dirty="0"/>
              <a:t>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/>
              <a:t>|E|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Using union-find “as a black box”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en-US" dirty="0"/>
              <a:t>But really want to solve the </a:t>
            </a:r>
            <a:r>
              <a:rPr lang="en-US" dirty="0">
                <a:solidFill>
                  <a:schemeClr val="accent2"/>
                </a:solidFill>
              </a:rPr>
              <a:t>minimum-spanning-tree problem</a:t>
            </a:r>
          </a:p>
          <a:p>
            <a:pPr lvl="1"/>
            <a:r>
              <a:rPr lang="en-US" dirty="0"/>
              <a:t>Given a weighted undirected graph, give a spanning tree of minimum weight</a:t>
            </a:r>
          </a:p>
          <a:p>
            <a:pPr lvl="1"/>
            <a:r>
              <a:rPr lang="en-US" dirty="0"/>
              <a:t>Same two approaches will work with minor modifications</a:t>
            </a:r>
          </a:p>
          <a:p>
            <a:pPr lvl="1"/>
            <a:r>
              <a:rPr lang="en-US" dirty="0"/>
              <a:t>Both will be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/>
              <a:t>|E|</a:t>
            </a:r>
            <a:r>
              <a:rPr lang="en-US" sz="400" b="1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sz="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/>
              <a:t>|V|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27670493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to the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Algorithm #1</a:t>
            </a:r>
          </a:p>
          <a:p>
            <a:pPr algn="ctr">
              <a:buNone/>
            </a:pPr>
            <a:r>
              <a:rPr lang="en-US" dirty="0"/>
              <a:t>Shortest-path is to </a:t>
            </a:r>
            <a:r>
              <a:rPr lang="en-US" dirty="0" err="1"/>
              <a:t>Dijkstra’s</a:t>
            </a:r>
            <a:r>
              <a:rPr lang="en-US" dirty="0"/>
              <a:t> Algorithm</a:t>
            </a:r>
          </a:p>
          <a:p>
            <a:pPr algn="ctr">
              <a:buNone/>
            </a:pPr>
            <a:r>
              <a:rPr lang="en-US" dirty="0"/>
              <a:t>as</a:t>
            </a:r>
          </a:p>
          <a:p>
            <a:pPr algn="ctr">
              <a:buNone/>
            </a:pPr>
            <a:r>
              <a:rPr lang="en-US" dirty="0"/>
              <a:t>Minimum Spanning Tree is to </a:t>
            </a:r>
            <a:r>
              <a:rPr lang="en-US" dirty="0">
                <a:solidFill>
                  <a:schemeClr val="accent2"/>
                </a:solidFill>
              </a:rPr>
              <a:t>Prim’s Algorithm</a:t>
            </a:r>
          </a:p>
          <a:p>
            <a:pPr algn="ctr">
              <a:buNone/>
            </a:pPr>
            <a:r>
              <a:rPr lang="en-US" dirty="0"/>
              <a:t>(Both based on expanding cloud of known vertices, basically using a priority queue instead of a DFS stack)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Algorithm #2</a:t>
            </a:r>
          </a:p>
          <a:p>
            <a:pPr algn="ctr">
              <a:buNone/>
            </a:pPr>
            <a:r>
              <a:rPr lang="en-US" dirty="0" err="1">
                <a:solidFill>
                  <a:schemeClr val="accent2"/>
                </a:solidFill>
              </a:rPr>
              <a:t>Kruskal’s</a:t>
            </a:r>
            <a:r>
              <a:rPr lang="en-US" dirty="0">
                <a:solidFill>
                  <a:schemeClr val="accent2"/>
                </a:solidFill>
              </a:rPr>
              <a:t> Algorithm</a:t>
            </a:r>
            <a:r>
              <a:rPr lang="en-US" dirty="0"/>
              <a:t> for Minimum Spanning Tree</a:t>
            </a:r>
          </a:p>
          <a:p>
            <a:pPr algn="ctr">
              <a:buNone/>
            </a:pPr>
            <a:r>
              <a:rPr lang="en-US" dirty="0"/>
              <a:t>is</a:t>
            </a:r>
          </a:p>
          <a:p>
            <a:pPr algn="ctr">
              <a:buNone/>
            </a:pPr>
            <a:r>
              <a:rPr lang="en-US" dirty="0"/>
              <a:t>Exactly our 2</a:t>
            </a:r>
            <a:r>
              <a:rPr lang="en-US" baseline="30000" dirty="0"/>
              <a:t>nd</a:t>
            </a:r>
            <a:r>
              <a:rPr lang="en-US" dirty="0"/>
              <a:t> approach to spanning tree </a:t>
            </a:r>
          </a:p>
          <a:p>
            <a:pPr algn="ctr">
              <a:buNone/>
            </a:pPr>
            <a:r>
              <a:rPr lang="en-US" dirty="0"/>
              <a:t>but process edges in cost order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296750483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Idea: Grow a tree by adding an edge from the “known” vertices to the “unknown” vertices.  </a:t>
            </a:r>
            <a:r>
              <a:rPr lang="en-US" i="1" dirty="0"/>
              <a:t>Pick the edge with the smallest weight that connects “known” to “unknown.”</a:t>
            </a:r>
          </a:p>
          <a:p>
            <a:pPr>
              <a:buNone/>
            </a:pPr>
            <a:endParaRPr lang="en-US" sz="10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Recall </a:t>
            </a:r>
            <a:r>
              <a:rPr lang="en-US" dirty="0" err="1"/>
              <a:t>Dijkstra</a:t>
            </a:r>
            <a:r>
              <a:rPr lang="en-US" dirty="0"/>
              <a:t> “picked edge with closest known distance to source” </a:t>
            </a:r>
          </a:p>
          <a:p>
            <a:pPr lvl="1"/>
            <a:r>
              <a:rPr lang="en-US" dirty="0"/>
              <a:t>That is not what we want here</a:t>
            </a:r>
          </a:p>
          <a:p>
            <a:pPr lvl="1"/>
            <a:r>
              <a:rPr lang="en-US" dirty="0"/>
              <a:t>Otherwise identical (!)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38572389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Algorithm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924800" cy="4876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For each node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/>
              <a:t>, set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v.cost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b="1" dirty="0">
                <a:latin typeface="Courier New" pitchFamily="49" charset="0"/>
                <a:cs typeface="Courier New" pitchFamily="49" charset="0"/>
                <a:sym typeface="Symbol"/>
              </a:rPr>
              <a:t> </a:t>
            </a:r>
            <a:r>
              <a:rPr lang="en-US" dirty="0">
                <a:latin typeface="+mj-lt"/>
                <a:cs typeface="Courier New" pitchFamily="49" charset="0"/>
                <a:sym typeface="Symbol"/>
              </a:rPr>
              <a:t>and</a:t>
            </a:r>
            <a:r>
              <a:rPr lang="en-US" dirty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Symbol"/>
              </a:rPr>
              <a:t>v.known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 = false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Choose any node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 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>
                <a:latin typeface="+mj-lt"/>
                <a:cs typeface="Courier New" pitchFamily="49" charset="0"/>
              </a:rPr>
              <a:t>Mark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/>
              <a:t> as known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>
                <a:latin typeface="+mj-lt"/>
                <a:cs typeface="Courier New" pitchFamily="49" charset="0"/>
              </a:rPr>
              <a:t>For each edge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v,u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with weight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dirty="0"/>
              <a:t>, set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u.cost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=w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u.prev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=v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While there are unknown nodes in the graph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Select the unknown node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/>
              <a:t> with lowest cost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Mark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/>
              <a:t> as known and add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v.prev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to output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For each edge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v,u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with weight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dirty="0"/>
              <a:t>,</a:t>
            </a:r>
          </a:p>
          <a:p>
            <a:pPr marL="857250" lvl="1" indent="-457200">
              <a:buNone/>
            </a:pPr>
            <a:r>
              <a:rPr lang="en-US" dirty="0"/>
              <a:t>		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if(w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u.cost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857250" lvl="1" indent="-457200">
              <a:buNone/>
            </a:pPr>
            <a:r>
              <a:rPr lang="en-US" dirty="0"/>
              <a:t>		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u.cost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w;</a:t>
            </a:r>
          </a:p>
          <a:p>
            <a:pPr marL="857250" lvl="1" indent="-45720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u.prev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v;</a:t>
            </a:r>
          </a:p>
          <a:p>
            <a:pPr marL="857250" lvl="1" indent="-457200">
              <a:buNone/>
            </a:pPr>
            <a:r>
              <a:rPr lang="en-US" dirty="0"/>
              <a:t>		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857250" lvl="1" indent="-45720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97371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Any solution to this problem is a tree</a:t>
            </a:r>
          </a:p>
          <a:p>
            <a:pPr marL="857250" lvl="1" indent="-457200"/>
            <a:r>
              <a:rPr lang="en-US" dirty="0"/>
              <a:t>Recall a tree does not need a root; just means acyclic</a:t>
            </a:r>
          </a:p>
          <a:p>
            <a:pPr marL="857250" lvl="1" indent="-457200"/>
            <a:r>
              <a:rPr lang="en-US" dirty="0"/>
              <a:t>For any cycle, could remove an edge and still be connected</a:t>
            </a:r>
          </a:p>
          <a:p>
            <a:pPr marL="857250" lvl="1" indent="-457200"/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Solution not unique unless original graph was already a tree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Problem ill-defined if original graph not connected</a:t>
            </a:r>
          </a:p>
          <a:p>
            <a:pPr marL="857250" lvl="1" indent="-457200"/>
            <a:r>
              <a:rPr lang="en-US" dirty="0"/>
              <a:t>So </a:t>
            </a:r>
            <a:r>
              <a:rPr lang="en-US" b="1" dirty="0"/>
              <a:t>|E| ≥ |V|-1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tree with </a:t>
            </a:r>
            <a:r>
              <a:rPr lang="en-US" b="1" dirty="0"/>
              <a:t>|V|</a:t>
            </a:r>
            <a:r>
              <a:rPr lang="en-US" dirty="0"/>
              <a:t> nodes has </a:t>
            </a:r>
            <a:r>
              <a:rPr lang="en-US" b="1" dirty="0"/>
              <a:t>|V|-1</a:t>
            </a:r>
            <a:r>
              <a:rPr lang="en-US" dirty="0"/>
              <a:t> edges</a:t>
            </a:r>
          </a:p>
          <a:p>
            <a:pPr marL="857250" lvl="1" indent="-457200"/>
            <a:r>
              <a:rPr lang="en-US" dirty="0"/>
              <a:t>So every solution to the spanning tree problem has </a:t>
            </a:r>
            <a:r>
              <a:rPr lang="en-US" b="1" dirty="0"/>
              <a:t>|V|-1</a:t>
            </a:r>
            <a:r>
              <a:rPr lang="en-US" dirty="0"/>
              <a:t> edges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16073555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8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 bwMode="auto">
          <a:xfrm>
            <a:off x="2667000" y="120009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1600200" y="335280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21" name="Text Box 49"/>
          <p:cNvSpPr txBox="1">
            <a:spLocks noChangeArrowheads="1"/>
          </p:cNvSpPr>
          <p:nvPr/>
        </p:nvSpPr>
        <p:spPr bwMode="auto">
          <a:xfrm>
            <a:off x="457200" y="2913062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22" name="Text Box 50"/>
          <p:cNvSpPr txBox="1">
            <a:spLocks noChangeArrowheads="1"/>
          </p:cNvSpPr>
          <p:nvPr/>
        </p:nvSpPr>
        <p:spPr bwMode="auto">
          <a:xfrm>
            <a:off x="2253104" y="228600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23" name="Text Box 51"/>
          <p:cNvSpPr txBox="1">
            <a:spLocks noChangeArrowheads="1"/>
          </p:cNvSpPr>
          <p:nvPr/>
        </p:nvSpPr>
        <p:spPr bwMode="auto">
          <a:xfrm>
            <a:off x="3810000" y="190500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24" name="Text Box 52"/>
          <p:cNvSpPr txBox="1">
            <a:spLocks noChangeArrowheads="1"/>
          </p:cNvSpPr>
          <p:nvPr/>
        </p:nvSpPr>
        <p:spPr bwMode="auto">
          <a:xfrm>
            <a:off x="3810000" y="304800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25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6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7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/>
        </p:nvGraphicFramePr>
        <p:xfrm>
          <a:off x="4572000" y="32004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9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30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31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3" name="AutoShape 26"/>
          <p:cNvCxnSpPr>
            <a:cxnSpLocks noChangeShapeType="1"/>
            <a:stCxn id="10" idx="6"/>
            <a:endCxn id="12" idx="3"/>
          </p:cNvCxnSpPr>
          <p:nvPr/>
        </p:nvCxnSpPr>
        <p:spPr bwMode="auto">
          <a:xfrm flipV="1">
            <a:off x="2743200" y="2535004"/>
            <a:ext cx="970196" cy="2351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32"/>
          <p:cNvCxnSpPr>
            <a:cxnSpLocks noChangeShapeType="1"/>
            <a:stCxn id="12" idx="1"/>
            <a:endCxn id="8" idx="6"/>
          </p:cNvCxnSpPr>
          <p:nvPr/>
        </p:nvCxnSpPr>
        <p:spPr bwMode="auto">
          <a:xfrm rot="16200000" flipV="1">
            <a:off x="3061494" y="1613694"/>
            <a:ext cx="562209" cy="741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6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7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8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9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0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41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2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3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5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6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7" name="Text Box 46"/>
          <p:cNvSpPr txBox="1">
            <a:spLocks noChangeArrowheads="1"/>
          </p:cNvSpPr>
          <p:nvPr/>
        </p:nvSpPr>
        <p:spPr bwMode="auto">
          <a:xfrm>
            <a:off x="957704" y="127629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</p:spTree>
    <p:extLst>
      <p:ext uri="{BB962C8B-B14F-4D97-AF65-F5344CB8AC3E}">
        <p14:creationId xmlns:p14="http://schemas.microsoft.com/office/powerpoint/2010/main" val="4230903567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7" name="Text Box 44"/>
          <p:cNvSpPr txBox="1">
            <a:spLocks noChangeArrowheads="1"/>
          </p:cNvSpPr>
          <p:nvPr/>
        </p:nvSpPr>
        <p:spPr bwMode="auto">
          <a:xfrm>
            <a:off x="974725" y="12684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 bwMode="auto">
          <a:xfrm>
            <a:off x="2667000" y="1200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1600200" y="335280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21" name="Text Box 49"/>
          <p:cNvSpPr txBox="1">
            <a:spLocks noChangeArrowheads="1"/>
          </p:cNvSpPr>
          <p:nvPr/>
        </p:nvSpPr>
        <p:spPr bwMode="auto">
          <a:xfrm>
            <a:off x="457200" y="2913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22" name="Text Box 50"/>
          <p:cNvSpPr txBox="1">
            <a:spLocks noChangeArrowheads="1"/>
          </p:cNvSpPr>
          <p:nvPr/>
        </p:nvSpPr>
        <p:spPr bwMode="auto">
          <a:xfrm>
            <a:off x="2253104" y="2286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3" name="Text Box 51"/>
          <p:cNvSpPr txBox="1">
            <a:spLocks noChangeArrowheads="1"/>
          </p:cNvSpPr>
          <p:nvPr/>
        </p:nvSpPr>
        <p:spPr bwMode="auto">
          <a:xfrm>
            <a:off x="3810000" y="190500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24" name="Text Box 52"/>
          <p:cNvSpPr txBox="1">
            <a:spLocks noChangeArrowheads="1"/>
          </p:cNvSpPr>
          <p:nvPr/>
        </p:nvSpPr>
        <p:spPr bwMode="auto">
          <a:xfrm>
            <a:off x="3810000" y="304800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25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6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7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/>
        </p:nvGraphicFramePr>
        <p:xfrm>
          <a:off x="4572000" y="32004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9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30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31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3" name="AutoShape 26"/>
          <p:cNvCxnSpPr>
            <a:cxnSpLocks noChangeShapeType="1"/>
            <a:stCxn id="10" idx="6"/>
            <a:endCxn id="12" idx="3"/>
          </p:cNvCxnSpPr>
          <p:nvPr/>
        </p:nvCxnSpPr>
        <p:spPr bwMode="auto">
          <a:xfrm flipV="1">
            <a:off x="2743200" y="2535004"/>
            <a:ext cx="970196" cy="2351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32"/>
          <p:cNvCxnSpPr>
            <a:cxnSpLocks noChangeShapeType="1"/>
            <a:stCxn id="12" idx="1"/>
            <a:endCxn id="8" idx="6"/>
          </p:cNvCxnSpPr>
          <p:nvPr/>
        </p:nvCxnSpPr>
        <p:spPr bwMode="auto">
          <a:xfrm rot="16200000" flipV="1">
            <a:off x="3061494" y="1613694"/>
            <a:ext cx="562209" cy="741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6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7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8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9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0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41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2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3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5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6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541323273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7" name="Text Box 44"/>
          <p:cNvSpPr txBox="1">
            <a:spLocks noChangeArrowheads="1"/>
          </p:cNvSpPr>
          <p:nvPr/>
        </p:nvSpPr>
        <p:spPr bwMode="auto">
          <a:xfrm>
            <a:off x="974725" y="12684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 bwMode="auto">
          <a:xfrm>
            <a:off x="2667000" y="1200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1600200" y="33528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 Box 49"/>
          <p:cNvSpPr txBox="1">
            <a:spLocks noChangeArrowheads="1"/>
          </p:cNvSpPr>
          <p:nvPr/>
        </p:nvSpPr>
        <p:spPr bwMode="auto">
          <a:xfrm>
            <a:off x="457200" y="2913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22" name="Text Box 50"/>
          <p:cNvSpPr txBox="1">
            <a:spLocks noChangeArrowheads="1"/>
          </p:cNvSpPr>
          <p:nvPr/>
        </p:nvSpPr>
        <p:spPr bwMode="auto">
          <a:xfrm>
            <a:off x="2253104" y="2286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3" name="Text Box 51"/>
          <p:cNvSpPr txBox="1">
            <a:spLocks noChangeArrowheads="1"/>
          </p:cNvSpPr>
          <p:nvPr/>
        </p:nvSpPr>
        <p:spPr bwMode="auto">
          <a:xfrm>
            <a:off x="3810000" y="1905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4" name="Text Box 52"/>
          <p:cNvSpPr txBox="1">
            <a:spLocks noChangeArrowheads="1"/>
          </p:cNvSpPr>
          <p:nvPr/>
        </p:nvSpPr>
        <p:spPr bwMode="auto">
          <a:xfrm>
            <a:off x="3810000" y="3048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5</a:t>
            </a:r>
          </a:p>
        </p:txBody>
      </p:sp>
      <p:sp>
        <p:nvSpPr>
          <p:cNvPr id="25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6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7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228383"/>
              </p:ext>
            </p:extLst>
          </p:nvPr>
        </p:nvGraphicFramePr>
        <p:xfrm>
          <a:off x="4572000" y="32004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9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30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cxnSp>
        <p:nvCxnSpPr>
          <p:cNvPr id="31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3" name="AutoShape 26"/>
          <p:cNvCxnSpPr>
            <a:cxnSpLocks noChangeShapeType="1"/>
            <a:stCxn id="10" idx="6"/>
            <a:endCxn id="12" idx="3"/>
          </p:cNvCxnSpPr>
          <p:nvPr/>
        </p:nvCxnSpPr>
        <p:spPr bwMode="auto">
          <a:xfrm flipV="1">
            <a:off x="2743200" y="2535004"/>
            <a:ext cx="970196" cy="2351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32"/>
          <p:cNvCxnSpPr>
            <a:cxnSpLocks noChangeShapeType="1"/>
            <a:stCxn id="12" idx="1"/>
            <a:endCxn id="8" idx="6"/>
          </p:cNvCxnSpPr>
          <p:nvPr/>
        </p:nvCxnSpPr>
        <p:spPr bwMode="auto">
          <a:xfrm rot="16200000" flipV="1">
            <a:off x="3061494" y="1613694"/>
            <a:ext cx="562209" cy="741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6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7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8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9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0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41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2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3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5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6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89836508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7" name="Text Box 44"/>
          <p:cNvSpPr txBox="1">
            <a:spLocks noChangeArrowheads="1"/>
          </p:cNvSpPr>
          <p:nvPr/>
        </p:nvSpPr>
        <p:spPr bwMode="auto">
          <a:xfrm>
            <a:off x="974725" y="12684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 bwMode="auto">
          <a:xfrm>
            <a:off x="2667000" y="1200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1600200" y="33528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 Box 49"/>
          <p:cNvSpPr txBox="1">
            <a:spLocks noChangeArrowheads="1"/>
          </p:cNvSpPr>
          <p:nvPr/>
        </p:nvSpPr>
        <p:spPr bwMode="auto">
          <a:xfrm>
            <a:off x="457200" y="2913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22" name="Text Box 50"/>
          <p:cNvSpPr txBox="1">
            <a:spLocks noChangeArrowheads="1"/>
          </p:cNvSpPr>
          <p:nvPr/>
        </p:nvSpPr>
        <p:spPr bwMode="auto">
          <a:xfrm>
            <a:off x="2253104" y="2286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3" name="Text Box 51"/>
          <p:cNvSpPr txBox="1">
            <a:spLocks noChangeArrowheads="1"/>
          </p:cNvSpPr>
          <p:nvPr/>
        </p:nvSpPr>
        <p:spPr bwMode="auto">
          <a:xfrm>
            <a:off x="3810000" y="1905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4" name="Text Box 52"/>
          <p:cNvSpPr txBox="1">
            <a:spLocks noChangeArrowheads="1"/>
          </p:cNvSpPr>
          <p:nvPr/>
        </p:nvSpPr>
        <p:spPr bwMode="auto">
          <a:xfrm>
            <a:off x="3810000" y="3048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5</a:t>
            </a:r>
          </a:p>
        </p:txBody>
      </p:sp>
      <p:sp>
        <p:nvSpPr>
          <p:cNvPr id="25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6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7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120590"/>
              </p:ext>
            </p:extLst>
          </p:nvPr>
        </p:nvGraphicFramePr>
        <p:xfrm>
          <a:off x="4572000" y="32004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9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30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cxnSp>
        <p:nvCxnSpPr>
          <p:cNvPr id="31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3" name="AutoShape 26"/>
          <p:cNvCxnSpPr>
            <a:cxnSpLocks noChangeShapeType="1"/>
            <a:stCxn id="10" idx="6"/>
            <a:endCxn id="12" idx="3"/>
          </p:cNvCxnSpPr>
          <p:nvPr/>
        </p:nvCxnSpPr>
        <p:spPr bwMode="auto">
          <a:xfrm flipV="1">
            <a:off x="2743200" y="2535004"/>
            <a:ext cx="970196" cy="2351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32"/>
          <p:cNvCxnSpPr>
            <a:cxnSpLocks noChangeShapeType="1"/>
            <a:stCxn id="12" idx="1"/>
            <a:endCxn id="8" idx="6"/>
          </p:cNvCxnSpPr>
          <p:nvPr/>
        </p:nvCxnSpPr>
        <p:spPr bwMode="auto">
          <a:xfrm rot="16200000" flipV="1">
            <a:off x="3061494" y="1613694"/>
            <a:ext cx="562209" cy="741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6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7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8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9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0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41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2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3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5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6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7989452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7" name="Text Box 44"/>
          <p:cNvSpPr txBox="1">
            <a:spLocks noChangeArrowheads="1"/>
          </p:cNvSpPr>
          <p:nvPr/>
        </p:nvSpPr>
        <p:spPr bwMode="auto">
          <a:xfrm>
            <a:off x="974725" y="12684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 bwMode="auto">
          <a:xfrm>
            <a:off x="2667000" y="1200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1600200" y="33528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 Box 49"/>
          <p:cNvSpPr txBox="1">
            <a:spLocks noChangeArrowheads="1"/>
          </p:cNvSpPr>
          <p:nvPr/>
        </p:nvSpPr>
        <p:spPr bwMode="auto">
          <a:xfrm>
            <a:off x="457200" y="2913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22" name="Text Box 50"/>
          <p:cNvSpPr txBox="1">
            <a:spLocks noChangeArrowheads="1"/>
          </p:cNvSpPr>
          <p:nvPr/>
        </p:nvSpPr>
        <p:spPr bwMode="auto">
          <a:xfrm>
            <a:off x="2253104" y="2286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3" name="Text Box 51"/>
          <p:cNvSpPr txBox="1">
            <a:spLocks noChangeArrowheads="1"/>
          </p:cNvSpPr>
          <p:nvPr/>
        </p:nvSpPr>
        <p:spPr bwMode="auto">
          <a:xfrm>
            <a:off x="3810000" y="1905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4" name="Text Box 52"/>
          <p:cNvSpPr txBox="1">
            <a:spLocks noChangeArrowheads="1"/>
          </p:cNvSpPr>
          <p:nvPr/>
        </p:nvSpPr>
        <p:spPr bwMode="auto">
          <a:xfrm>
            <a:off x="3810000" y="3048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3</a:t>
            </a:r>
          </a:p>
        </p:txBody>
      </p:sp>
      <p:sp>
        <p:nvSpPr>
          <p:cNvPr id="25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6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7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005841"/>
              </p:ext>
            </p:extLst>
          </p:nvPr>
        </p:nvGraphicFramePr>
        <p:xfrm>
          <a:off x="4572000" y="32004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9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30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cxnSp>
        <p:nvCxnSpPr>
          <p:cNvPr id="31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32"/>
          <p:cNvCxnSpPr>
            <a:cxnSpLocks noChangeShapeType="1"/>
            <a:stCxn id="12" idx="3"/>
            <a:endCxn id="10" idx="6"/>
          </p:cNvCxnSpPr>
          <p:nvPr/>
        </p:nvCxnSpPr>
        <p:spPr bwMode="auto">
          <a:xfrm rot="5400000">
            <a:off x="3110707" y="2167497"/>
            <a:ext cx="235183" cy="9701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6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7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8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9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0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41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2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3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5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6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cxnSp>
        <p:nvCxnSpPr>
          <p:cNvPr id="47" name="AutoShape 26"/>
          <p:cNvCxnSpPr>
            <a:cxnSpLocks noChangeShapeType="1"/>
            <a:endCxn id="12" idx="1"/>
          </p:cNvCxnSpPr>
          <p:nvPr/>
        </p:nvCxnSpPr>
        <p:spPr bwMode="auto">
          <a:xfrm>
            <a:off x="2916004" y="1759184"/>
            <a:ext cx="797392" cy="506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834725324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7" name="Text Box 44"/>
          <p:cNvSpPr txBox="1">
            <a:spLocks noChangeArrowheads="1"/>
          </p:cNvSpPr>
          <p:nvPr/>
        </p:nvSpPr>
        <p:spPr bwMode="auto">
          <a:xfrm>
            <a:off x="974725" y="12684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 bwMode="auto">
          <a:xfrm>
            <a:off x="2667000" y="1200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1600200" y="33528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 Box 49"/>
          <p:cNvSpPr txBox="1">
            <a:spLocks noChangeArrowheads="1"/>
          </p:cNvSpPr>
          <p:nvPr/>
        </p:nvSpPr>
        <p:spPr bwMode="auto">
          <a:xfrm>
            <a:off x="457200" y="2913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22" name="Text Box 50"/>
          <p:cNvSpPr txBox="1">
            <a:spLocks noChangeArrowheads="1"/>
          </p:cNvSpPr>
          <p:nvPr/>
        </p:nvSpPr>
        <p:spPr bwMode="auto">
          <a:xfrm>
            <a:off x="2253104" y="2286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3" name="Text Box 51"/>
          <p:cNvSpPr txBox="1">
            <a:spLocks noChangeArrowheads="1"/>
          </p:cNvSpPr>
          <p:nvPr/>
        </p:nvSpPr>
        <p:spPr bwMode="auto">
          <a:xfrm>
            <a:off x="3810000" y="1905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4" name="Text Box 52"/>
          <p:cNvSpPr txBox="1">
            <a:spLocks noChangeArrowheads="1"/>
          </p:cNvSpPr>
          <p:nvPr/>
        </p:nvSpPr>
        <p:spPr bwMode="auto">
          <a:xfrm>
            <a:off x="3810000" y="3048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3</a:t>
            </a:r>
          </a:p>
        </p:txBody>
      </p:sp>
      <p:sp>
        <p:nvSpPr>
          <p:cNvPr id="25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6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7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/>
        </p:nvGraphicFramePr>
        <p:xfrm>
          <a:off x="4572000" y="32004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9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30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cxnSp>
        <p:nvCxnSpPr>
          <p:cNvPr id="31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32"/>
          <p:cNvCxnSpPr>
            <a:cxnSpLocks noChangeShapeType="1"/>
            <a:stCxn id="12" idx="3"/>
            <a:endCxn id="10" idx="6"/>
          </p:cNvCxnSpPr>
          <p:nvPr/>
        </p:nvCxnSpPr>
        <p:spPr bwMode="auto">
          <a:xfrm rot="5400000">
            <a:off x="3110707" y="2167497"/>
            <a:ext cx="235183" cy="9701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6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7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8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9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0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41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2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3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5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6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cxnSp>
        <p:nvCxnSpPr>
          <p:cNvPr id="47" name="AutoShape 26"/>
          <p:cNvCxnSpPr>
            <a:cxnSpLocks noChangeShapeType="1"/>
            <a:endCxn id="12" idx="1"/>
          </p:cNvCxnSpPr>
          <p:nvPr/>
        </p:nvCxnSpPr>
        <p:spPr bwMode="auto">
          <a:xfrm>
            <a:off x="2916004" y="1759184"/>
            <a:ext cx="797392" cy="50641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4106975269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7" name="Text Box 44"/>
          <p:cNvSpPr txBox="1">
            <a:spLocks noChangeArrowheads="1"/>
          </p:cNvSpPr>
          <p:nvPr/>
        </p:nvSpPr>
        <p:spPr bwMode="auto">
          <a:xfrm>
            <a:off x="974725" y="12684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 bwMode="auto">
          <a:xfrm>
            <a:off x="2667000" y="1200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1600200" y="33528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 Box 49"/>
          <p:cNvSpPr txBox="1">
            <a:spLocks noChangeArrowheads="1"/>
          </p:cNvSpPr>
          <p:nvPr/>
        </p:nvSpPr>
        <p:spPr bwMode="auto">
          <a:xfrm>
            <a:off x="457200" y="2913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22" name="Text Box 50"/>
          <p:cNvSpPr txBox="1">
            <a:spLocks noChangeArrowheads="1"/>
          </p:cNvSpPr>
          <p:nvPr/>
        </p:nvSpPr>
        <p:spPr bwMode="auto">
          <a:xfrm>
            <a:off x="2253104" y="2286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3" name="Text Box 51"/>
          <p:cNvSpPr txBox="1">
            <a:spLocks noChangeArrowheads="1"/>
          </p:cNvSpPr>
          <p:nvPr/>
        </p:nvSpPr>
        <p:spPr bwMode="auto">
          <a:xfrm>
            <a:off x="3810000" y="1905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4" name="Text Box 52"/>
          <p:cNvSpPr txBox="1">
            <a:spLocks noChangeArrowheads="1"/>
          </p:cNvSpPr>
          <p:nvPr/>
        </p:nvSpPr>
        <p:spPr bwMode="auto">
          <a:xfrm>
            <a:off x="3810000" y="3048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3</a:t>
            </a:r>
          </a:p>
        </p:txBody>
      </p:sp>
      <p:sp>
        <p:nvSpPr>
          <p:cNvPr id="25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6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7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/>
        </p:nvGraphicFramePr>
        <p:xfrm>
          <a:off x="4572000" y="32004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9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30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cxnSp>
        <p:nvCxnSpPr>
          <p:cNvPr id="31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32"/>
          <p:cNvCxnSpPr>
            <a:cxnSpLocks noChangeShapeType="1"/>
            <a:stCxn id="12" idx="3"/>
            <a:endCxn id="10" idx="6"/>
          </p:cNvCxnSpPr>
          <p:nvPr/>
        </p:nvCxnSpPr>
        <p:spPr bwMode="auto">
          <a:xfrm rot="5400000">
            <a:off x="3110707" y="2167497"/>
            <a:ext cx="235183" cy="9701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6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7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8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9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0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41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2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3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5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6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cxnSp>
        <p:nvCxnSpPr>
          <p:cNvPr id="47" name="AutoShape 26"/>
          <p:cNvCxnSpPr>
            <a:cxnSpLocks noChangeShapeType="1"/>
            <a:endCxn id="12" idx="1"/>
          </p:cNvCxnSpPr>
          <p:nvPr/>
        </p:nvCxnSpPr>
        <p:spPr bwMode="auto">
          <a:xfrm>
            <a:off x="2916004" y="1759184"/>
            <a:ext cx="797392" cy="50641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502225199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7" name="Text Box 44"/>
          <p:cNvSpPr txBox="1">
            <a:spLocks noChangeArrowheads="1"/>
          </p:cNvSpPr>
          <p:nvPr/>
        </p:nvSpPr>
        <p:spPr bwMode="auto">
          <a:xfrm>
            <a:off x="974725" y="12684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 bwMode="auto">
          <a:xfrm>
            <a:off x="2667000" y="1200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1600200" y="33528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 Box 49"/>
          <p:cNvSpPr txBox="1">
            <a:spLocks noChangeArrowheads="1"/>
          </p:cNvSpPr>
          <p:nvPr/>
        </p:nvSpPr>
        <p:spPr bwMode="auto">
          <a:xfrm>
            <a:off x="457200" y="2913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22" name="Text Box 50"/>
          <p:cNvSpPr txBox="1">
            <a:spLocks noChangeArrowheads="1"/>
          </p:cNvSpPr>
          <p:nvPr/>
        </p:nvSpPr>
        <p:spPr bwMode="auto">
          <a:xfrm>
            <a:off x="2253104" y="2286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3" name="Text Box 51"/>
          <p:cNvSpPr txBox="1">
            <a:spLocks noChangeArrowheads="1"/>
          </p:cNvSpPr>
          <p:nvPr/>
        </p:nvSpPr>
        <p:spPr bwMode="auto">
          <a:xfrm>
            <a:off x="3810000" y="1905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24" name="Text Box 52"/>
          <p:cNvSpPr txBox="1">
            <a:spLocks noChangeArrowheads="1"/>
          </p:cNvSpPr>
          <p:nvPr/>
        </p:nvSpPr>
        <p:spPr bwMode="auto">
          <a:xfrm>
            <a:off x="3810000" y="3048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3</a:t>
            </a:r>
          </a:p>
        </p:txBody>
      </p:sp>
      <p:sp>
        <p:nvSpPr>
          <p:cNvPr id="25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6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7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/>
        </p:nvGraphicFramePr>
        <p:xfrm>
          <a:off x="4572000" y="32004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9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30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cxnSp>
        <p:nvCxnSpPr>
          <p:cNvPr id="31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32"/>
          <p:cNvCxnSpPr>
            <a:cxnSpLocks noChangeShapeType="1"/>
            <a:stCxn id="12" idx="3"/>
            <a:endCxn id="10" idx="6"/>
          </p:cNvCxnSpPr>
          <p:nvPr/>
        </p:nvCxnSpPr>
        <p:spPr bwMode="auto">
          <a:xfrm rot="5400000">
            <a:off x="3110707" y="2167497"/>
            <a:ext cx="235183" cy="9701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6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7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8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9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0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41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2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3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5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6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cxnSp>
        <p:nvCxnSpPr>
          <p:cNvPr id="47" name="AutoShape 26"/>
          <p:cNvCxnSpPr>
            <a:cxnSpLocks noChangeShapeType="1"/>
            <a:endCxn id="12" idx="1"/>
          </p:cNvCxnSpPr>
          <p:nvPr/>
        </p:nvCxnSpPr>
        <p:spPr bwMode="auto">
          <a:xfrm>
            <a:off x="2916004" y="1759184"/>
            <a:ext cx="797392" cy="50641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119787484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Run-time</a:t>
            </a:r>
          </a:p>
          <a:p>
            <a:pPr lvl="1"/>
            <a:r>
              <a:rPr lang="en-US" dirty="0"/>
              <a:t>Same as </a:t>
            </a:r>
            <a:r>
              <a:rPr lang="en-US" dirty="0" err="1"/>
              <a:t>Dijkstra</a:t>
            </a:r>
            <a:endParaRPr lang="en-US" dirty="0"/>
          </a:p>
          <a:p>
            <a:pPr lvl="1"/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/>
              <a:t>|E|</a:t>
            </a:r>
            <a:r>
              <a:rPr lang="en-US" sz="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sz="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/>
              <a:t>|V|</a:t>
            </a:r>
            <a:r>
              <a:rPr lang="en-US" dirty="0"/>
              <a:t>) using a priority queue</a:t>
            </a:r>
          </a:p>
          <a:p>
            <a:pPr lvl="2"/>
            <a:r>
              <a:rPr lang="en-US" dirty="0"/>
              <a:t>Costs/priorities are just edge-costs, not path-costs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34377698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Kruskal’s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4953000"/>
          </a:xfrm>
        </p:spPr>
        <p:txBody>
          <a:bodyPr/>
          <a:lstStyle/>
          <a:p>
            <a:pPr>
              <a:buNone/>
            </a:pPr>
            <a:r>
              <a:rPr lang="en-US" dirty="0"/>
              <a:t>Idea: Grow a forest out of edges that do not grow a cycle, just like for the spanning tree problem. 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But now consider the edges in order by weight</a:t>
            </a:r>
          </a:p>
          <a:p>
            <a:pPr>
              <a:buNone/>
            </a:pPr>
            <a:endParaRPr lang="en-US" sz="1000" dirty="0"/>
          </a:p>
          <a:p>
            <a:pPr>
              <a:buNone/>
            </a:pPr>
            <a:r>
              <a:rPr lang="en-US" dirty="0"/>
              <a:t>So: </a:t>
            </a:r>
          </a:p>
          <a:p>
            <a:pPr lvl="1"/>
            <a:r>
              <a:rPr lang="en-US" dirty="0"/>
              <a:t>Sort edges: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/>
              <a:t>|</a:t>
            </a:r>
            <a:r>
              <a:rPr lang="en-US" b="1" dirty="0" err="1"/>
              <a:t>E|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b="1" dirty="0"/>
              <a:t> |E|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Iterate through edges using union-find for cycle detection almost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/>
              <a:t>|E|</a:t>
            </a:r>
            <a:r>
              <a:rPr lang="en-US" dirty="0"/>
              <a:t>)</a:t>
            </a:r>
          </a:p>
          <a:p>
            <a:pPr>
              <a:buNone/>
            </a:pPr>
            <a:endParaRPr lang="en-US" sz="1000" dirty="0"/>
          </a:p>
          <a:p>
            <a:pPr>
              <a:buNone/>
            </a:pPr>
            <a:r>
              <a:rPr lang="en-US" dirty="0"/>
              <a:t>Somewhat better:</a:t>
            </a:r>
          </a:p>
          <a:p>
            <a:pPr lvl="1"/>
            <a:r>
              <a:rPr lang="en-US" dirty="0"/>
              <a:t>Floyd’s algorithm to build min-heap with edges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/>
              <a:t>|E|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Iterate through edges using union-find for cycle detection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deleteMin</a:t>
            </a:r>
            <a:r>
              <a:rPr lang="en-US" dirty="0"/>
              <a:t> to get next edge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/>
              <a:t>|E|</a:t>
            </a:r>
            <a:r>
              <a:rPr lang="en-US" sz="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sz="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/>
              <a:t>|E|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Not better </a:t>
            </a:r>
            <a:r>
              <a:rPr lang="en-US" i="1" dirty="0"/>
              <a:t>worst-case</a:t>
            </a:r>
            <a:r>
              <a:rPr lang="en-US" dirty="0"/>
              <a:t> asymptotically, but often stop long before considering all edges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2871857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01000" cy="4495800"/>
          </a:xfrm>
        </p:spPr>
        <p:txBody>
          <a:bodyPr/>
          <a:lstStyle/>
          <a:p>
            <a:pPr>
              <a:buNone/>
            </a:pPr>
            <a:r>
              <a:rPr lang="en-US" dirty="0"/>
              <a:t>A </a:t>
            </a:r>
            <a:r>
              <a:rPr lang="en-US" dirty="0">
                <a:solidFill>
                  <a:schemeClr val="accent2"/>
                </a:solidFill>
              </a:rPr>
              <a:t>spanning tree</a:t>
            </a:r>
            <a:r>
              <a:rPr lang="en-US" dirty="0"/>
              <a:t> connects all the nodes with as few edges as possible</a:t>
            </a:r>
          </a:p>
          <a:p>
            <a:pPr>
              <a:buNone/>
            </a:pPr>
            <a:endParaRPr lang="en-US" sz="1000" dirty="0"/>
          </a:p>
          <a:p>
            <a:r>
              <a:rPr lang="en-US" dirty="0"/>
              <a:t>Example: want there to be ice-free paths between any two campus buildings—what is the minimum set of paved walks that need to be de-iced?</a:t>
            </a:r>
          </a:p>
          <a:p>
            <a:pPr lvl="1"/>
            <a:endParaRPr lang="en-US" sz="1000" dirty="0"/>
          </a:p>
          <a:p>
            <a:pPr>
              <a:buNone/>
            </a:pPr>
            <a:r>
              <a:rPr lang="en-US" dirty="0"/>
              <a:t>In most compelling uses, we have a </a:t>
            </a:r>
            <a:r>
              <a:rPr lang="en-US" i="1" dirty="0"/>
              <a:t>weighted</a:t>
            </a:r>
            <a:r>
              <a:rPr lang="en-US" dirty="0"/>
              <a:t>  undirected graph and we want a tree of least total cost </a:t>
            </a:r>
          </a:p>
          <a:p>
            <a:r>
              <a:rPr lang="en-US" dirty="0"/>
              <a:t>Example: Electrical wiring for a house or wires on a computer chip</a:t>
            </a:r>
          </a:p>
          <a:p>
            <a:r>
              <a:rPr lang="en-US" dirty="0"/>
              <a:t>Example: A road network if you cared about asphalt cost rather than travel time</a:t>
            </a:r>
          </a:p>
          <a:p>
            <a:pPr>
              <a:buNone/>
            </a:pPr>
            <a:endParaRPr lang="en-US" sz="800" dirty="0"/>
          </a:p>
          <a:p>
            <a:pPr>
              <a:buNone/>
            </a:pPr>
            <a:r>
              <a:rPr lang="en-US" dirty="0"/>
              <a:t>This is the </a:t>
            </a:r>
            <a:r>
              <a:rPr lang="en-US" dirty="0">
                <a:solidFill>
                  <a:schemeClr val="accent2"/>
                </a:solidFill>
              </a:rPr>
              <a:t>minimum spanning tree </a:t>
            </a:r>
            <a:r>
              <a:rPr lang="en-US" dirty="0"/>
              <a:t>problem</a:t>
            </a:r>
          </a:p>
          <a:p>
            <a:pPr lvl="1"/>
            <a:r>
              <a:rPr lang="en-US" dirty="0"/>
              <a:t>Will do that next, after intuition from the simpler case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11982075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Sort edges by weight (better: put in min-heap)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Union-find has each node disconnected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While output size </a:t>
            </a:r>
            <a:r>
              <a:rPr lang="en-US" b="1" dirty="0"/>
              <a:t>&lt;</a:t>
            </a:r>
            <a:r>
              <a:rPr lang="en-US" dirty="0"/>
              <a:t> </a:t>
            </a:r>
            <a:r>
              <a:rPr lang="en-US" b="1" dirty="0"/>
              <a:t>|V|-1</a:t>
            </a:r>
          </a:p>
          <a:p>
            <a:pPr marL="857250" lvl="1" indent="-457200"/>
            <a:r>
              <a:rPr lang="en-US" dirty="0"/>
              <a:t>Consider next smallest edge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u,v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857250" lvl="1" indent="-457200"/>
            <a:r>
              <a:rPr lang="en-US" dirty="0"/>
              <a:t>if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connectedTo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u,v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indicate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/>
              <a:t> are disconnected</a:t>
            </a:r>
          </a:p>
          <a:p>
            <a:pPr marL="1257300" lvl="2" indent="-457200"/>
            <a:r>
              <a:rPr lang="en-US" dirty="0"/>
              <a:t> 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u,v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257300" lvl="2" indent="-457200"/>
            <a:r>
              <a:rPr lang="en-US" b="1" dirty="0">
                <a:latin typeface="+mj-lt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union(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u,v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257300" lvl="2" indent="-457200"/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457200" indent="-457200">
              <a:buNone/>
            </a:pPr>
            <a:r>
              <a:rPr lang="en-US" dirty="0">
                <a:latin typeface="+mj-lt"/>
                <a:cs typeface="Courier New" pitchFamily="49" charset="0"/>
              </a:rPr>
              <a:t>Recall invariant: </a:t>
            </a:r>
          </a:p>
          <a:p>
            <a:pPr marL="457200" indent="-457200">
              <a:buNone/>
            </a:pPr>
            <a:r>
              <a:rPr lang="en-US" dirty="0">
                <a:latin typeface="+mj-lt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dirty="0">
                <a:latin typeface="+mj-lt"/>
                <a:cs typeface="Courier New" pitchFamily="49" charset="0"/>
              </a:rPr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>
                <a:latin typeface="+mj-lt"/>
                <a:cs typeface="Courier New" pitchFamily="49" charset="0"/>
              </a:rPr>
              <a:t> in connected in union-find if and only if connected in output-so-far</a:t>
            </a:r>
          </a:p>
          <a:p>
            <a:pPr marL="857250" lvl="1" indent="-45720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3680843995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5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6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sp>
        <p:nvSpPr>
          <p:cNvPr id="27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2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29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0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1" name="AutoShape 26"/>
          <p:cNvCxnSpPr>
            <a:cxnSpLocks noChangeShapeType="1"/>
            <a:stCxn id="10" idx="6"/>
            <a:endCxn id="12" idx="3"/>
          </p:cNvCxnSpPr>
          <p:nvPr/>
        </p:nvCxnSpPr>
        <p:spPr bwMode="auto">
          <a:xfrm flipV="1">
            <a:off x="2743200" y="2535004"/>
            <a:ext cx="970196" cy="2351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3" name="AutoShape 32"/>
          <p:cNvCxnSpPr>
            <a:cxnSpLocks noChangeShapeType="1"/>
            <a:stCxn id="12" idx="1"/>
            <a:endCxn id="8" idx="6"/>
          </p:cNvCxnSpPr>
          <p:nvPr/>
        </p:nvCxnSpPr>
        <p:spPr bwMode="auto">
          <a:xfrm rot="16200000" flipV="1">
            <a:off x="3061494" y="1613694"/>
            <a:ext cx="562209" cy="741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8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39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0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1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2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3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>
              <a:buNone/>
            </a:pPr>
            <a:r>
              <a:rPr lang="en-US" dirty="0"/>
              <a:t>Edges in sorted order:</a:t>
            </a:r>
          </a:p>
          <a:p>
            <a:pPr>
              <a:buNone/>
            </a:pPr>
            <a:r>
              <a:rPr lang="en-US" dirty="0"/>
              <a:t>1:  (A,D), (C,D), (B,E), (D,E)</a:t>
            </a:r>
          </a:p>
          <a:p>
            <a:pPr>
              <a:buNone/>
            </a:pPr>
            <a:r>
              <a:rPr lang="en-US" dirty="0"/>
              <a:t>2:  (A,B), (C,F), (A,C)</a:t>
            </a:r>
          </a:p>
          <a:p>
            <a:pPr>
              <a:buNone/>
            </a:pPr>
            <a:r>
              <a:rPr lang="en-US" dirty="0"/>
              <a:t>3:  (E,G)</a:t>
            </a:r>
          </a:p>
          <a:p>
            <a:pPr>
              <a:buNone/>
            </a:pPr>
            <a:r>
              <a:rPr lang="en-US" dirty="0"/>
              <a:t>5:  (D,G), (B,D)</a:t>
            </a:r>
          </a:p>
          <a:p>
            <a:pPr>
              <a:buNone/>
            </a:pPr>
            <a:r>
              <a:rPr lang="en-US" dirty="0"/>
              <a:t>6:  (D,F)</a:t>
            </a:r>
          </a:p>
          <a:p>
            <a:pPr>
              <a:buNone/>
            </a:pPr>
            <a:r>
              <a:rPr lang="en-US" dirty="0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1897854121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  <a:endParaRPr lang="en-US" dirty="0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5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6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sp>
        <p:nvSpPr>
          <p:cNvPr id="27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2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cxnSp>
        <p:nvCxnSpPr>
          <p:cNvPr id="29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0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1" name="AutoShape 26"/>
          <p:cNvCxnSpPr>
            <a:cxnSpLocks noChangeShapeType="1"/>
            <a:stCxn id="10" idx="6"/>
            <a:endCxn id="12" idx="3"/>
          </p:cNvCxnSpPr>
          <p:nvPr/>
        </p:nvCxnSpPr>
        <p:spPr bwMode="auto">
          <a:xfrm flipV="1">
            <a:off x="2743200" y="2535004"/>
            <a:ext cx="970196" cy="2351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3" name="AutoShape 32"/>
          <p:cNvCxnSpPr>
            <a:cxnSpLocks noChangeShapeType="1"/>
            <a:stCxn id="12" idx="1"/>
            <a:endCxn id="8" idx="6"/>
          </p:cNvCxnSpPr>
          <p:nvPr/>
        </p:nvCxnSpPr>
        <p:spPr bwMode="auto">
          <a:xfrm rot="16200000" flipV="1">
            <a:off x="3061494" y="1613694"/>
            <a:ext cx="562209" cy="741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8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39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0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1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2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3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>
              <a:buNone/>
            </a:pPr>
            <a:r>
              <a:rPr lang="en-US" dirty="0"/>
              <a:t>Edges in sorted order:</a:t>
            </a:r>
          </a:p>
          <a:p>
            <a:pPr>
              <a:buNone/>
            </a:pPr>
            <a:r>
              <a:rPr lang="en-US" dirty="0"/>
              <a:t>1:  </a:t>
            </a:r>
            <a:r>
              <a:rPr lang="en-US" dirty="0">
                <a:solidFill>
                  <a:schemeClr val="bg2"/>
                </a:solidFill>
              </a:rPr>
              <a:t>(A,D)</a:t>
            </a:r>
            <a:r>
              <a:rPr lang="en-US" dirty="0"/>
              <a:t>, (C,D), (B,E), (D,E)</a:t>
            </a:r>
          </a:p>
          <a:p>
            <a:pPr>
              <a:buNone/>
            </a:pPr>
            <a:r>
              <a:rPr lang="en-US" dirty="0"/>
              <a:t>2:  (A,B), (C,F), (A,C)</a:t>
            </a:r>
          </a:p>
          <a:p>
            <a:pPr>
              <a:buNone/>
            </a:pPr>
            <a:r>
              <a:rPr lang="en-US" dirty="0"/>
              <a:t>3:  (E,G)</a:t>
            </a:r>
          </a:p>
          <a:p>
            <a:pPr>
              <a:buNone/>
            </a:pPr>
            <a:r>
              <a:rPr lang="en-US" dirty="0"/>
              <a:t>5:  (D,G), (B,D)</a:t>
            </a:r>
          </a:p>
          <a:p>
            <a:pPr>
              <a:buNone/>
            </a:pPr>
            <a:r>
              <a:rPr lang="en-US" dirty="0"/>
              <a:t>6:  (D,F)</a:t>
            </a:r>
          </a:p>
          <a:p>
            <a:pPr>
              <a:buNone/>
            </a:pPr>
            <a:r>
              <a:rPr lang="en-US" dirty="0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(A,D)</a:t>
            </a:r>
          </a:p>
        </p:txBody>
      </p:sp>
    </p:spTree>
    <p:extLst>
      <p:ext uri="{BB962C8B-B14F-4D97-AF65-F5344CB8AC3E}">
        <p14:creationId xmlns:p14="http://schemas.microsoft.com/office/powerpoint/2010/main" val="3451896224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5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6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sp>
        <p:nvSpPr>
          <p:cNvPr id="27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2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cxnSp>
        <p:nvCxnSpPr>
          <p:cNvPr id="29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0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1" name="AutoShape 26"/>
          <p:cNvCxnSpPr>
            <a:cxnSpLocks noChangeShapeType="1"/>
            <a:stCxn id="10" idx="6"/>
            <a:endCxn id="12" idx="3"/>
          </p:cNvCxnSpPr>
          <p:nvPr/>
        </p:nvCxnSpPr>
        <p:spPr bwMode="auto">
          <a:xfrm flipV="1">
            <a:off x="2743200" y="2535004"/>
            <a:ext cx="970196" cy="2351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3" name="AutoShape 32"/>
          <p:cNvCxnSpPr>
            <a:cxnSpLocks noChangeShapeType="1"/>
            <a:stCxn id="12" idx="1"/>
            <a:endCxn id="8" idx="6"/>
          </p:cNvCxnSpPr>
          <p:nvPr/>
        </p:nvCxnSpPr>
        <p:spPr bwMode="auto">
          <a:xfrm rot="16200000" flipV="1">
            <a:off x="3061494" y="1613694"/>
            <a:ext cx="562209" cy="741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8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39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0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1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2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3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>
              <a:buNone/>
            </a:pPr>
            <a:r>
              <a:rPr lang="en-US" dirty="0"/>
              <a:t>Edges in sorted order:</a:t>
            </a:r>
          </a:p>
          <a:p>
            <a:pPr>
              <a:buNone/>
            </a:pPr>
            <a:r>
              <a:rPr lang="en-US" dirty="0"/>
              <a:t>1:  </a:t>
            </a:r>
            <a:r>
              <a:rPr lang="en-US" dirty="0">
                <a:solidFill>
                  <a:schemeClr val="bg2"/>
                </a:solidFill>
              </a:rPr>
              <a:t>(A,D)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(C,D)</a:t>
            </a:r>
            <a:r>
              <a:rPr lang="en-US" dirty="0"/>
              <a:t>, (B,E), (D,E)</a:t>
            </a:r>
          </a:p>
          <a:p>
            <a:pPr>
              <a:buNone/>
            </a:pPr>
            <a:r>
              <a:rPr lang="en-US" dirty="0"/>
              <a:t>2:  (A,B), (C,F), (A,C)</a:t>
            </a:r>
          </a:p>
          <a:p>
            <a:pPr>
              <a:buNone/>
            </a:pPr>
            <a:r>
              <a:rPr lang="en-US" dirty="0"/>
              <a:t>3:  (E,G)</a:t>
            </a:r>
          </a:p>
          <a:p>
            <a:pPr>
              <a:buNone/>
            </a:pPr>
            <a:r>
              <a:rPr lang="en-US" dirty="0"/>
              <a:t>5:  (D,G), (B,D)</a:t>
            </a:r>
          </a:p>
          <a:p>
            <a:pPr>
              <a:buNone/>
            </a:pPr>
            <a:r>
              <a:rPr lang="en-US" dirty="0"/>
              <a:t>6:  (D,F)</a:t>
            </a:r>
          </a:p>
          <a:p>
            <a:pPr>
              <a:buNone/>
            </a:pPr>
            <a:r>
              <a:rPr lang="en-US" dirty="0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(A,D), (C,D)</a:t>
            </a:r>
          </a:p>
        </p:txBody>
      </p:sp>
    </p:spTree>
    <p:extLst>
      <p:ext uri="{BB962C8B-B14F-4D97-AF65-F5344CB8AC3E}">
        <p14:creationId xmlns:p14="http://schemas.microsoft.com/office/powerpoint/2010/main" val="4107104799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5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6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sp>
        <p:nvSpPr>
          <p:cNvPr id="27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2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cxnSp>
        <p:nvCxnSpPr>
          <p:cNvPr id="29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0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1" name="AutoShape 26"/>
          <p:cNvCxnSpPr>
            <a:cxnSpLocks noChangeShapeType="1"/>
            <a:stCxn id="10" idx="6"/>
            <a:endCxn id="12" idx="3"/>
          </p:cNvCxnSpPr>
          <p:nvPr/>
        </p:nvCxnSpPr>
        <p:spPr bwMode="auto">
          <a:xfrm flipV="1">
            <a:off x="2743200" y="2535004"/>
            <a:ext cx="970196" cy="2351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3" name="AutoShape 32"/>
          <p:cNvCxnSpPr>
            <a:cxnSpLocks noChangeShapeType="1"/>
            <a:stCxn id="12" idx="1"/>
            <a:endCxn id="8" idx="6"/>
          </p:cNvCxnSpPr>
          <p:nvPr/>
        </p:nvCxnSpPr>
        <p:spPr bwMode="auto">
          <a:xfrm rot="16200000" flipV="1">
            <a:off x="3061494" y="1613694"/>
            <a:ext cx="562209" cy="7415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8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39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0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1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2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3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>
              <a:buNone/>
            </a:pPr>
            <a:r>
              <a:rPr lang="en-US" dirty="0"/>
              <a:t>Edges in sorted order:</a:t>
            </a:r>
          </a:p>
          <a:p>
            <a:pPr>
              <a:buNone/>
            </a:pPr>
            <a:r>
              <a:rPr lang="en-US" dirty="0"/>
              <a:t>1:  </a:t>
            </a:r>
            <a:r>
              <a:rPr lang="en-US" dirty="0">
                <a:solidFill>
                  <a:schemeClr val="bg2"/>
                </a:solidFill>
              </a:rPr>
              <a:t>(A,D)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(C,D)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(B,E)</a:t>
            </a:r>
            <a:r>
              <a:rPr lang="en-US" dirty="0"/>
              <a:t>, (D,E)</a:t>
            </a:r>
          </a:p>
          <a:p>
            <a:pPr>
              <a:buNone/>
            </a:pPr>
            <a:r>
              <a:rPr lang="en-US" dirty="0"/>
              <a:t>2:  (A,B), (C,F), (A,C)</a:t>
            </a:r>
          </a:p>
          <a:p>
            <a:pPr>
              <a:buNone/>
            </a:pPr>
            <a:r>
              <a:rPr lang="en-US" dirty="0"/>
              <a:t>3:  (E,G)</a:t>
            </a:r>
          </a:p>
          <a:p>
            <a:pPr>
              <a:buNone/>
            </a:pPr>
            <a:r>
              <a:rPr lang="en-US" dirty="0"/>
              <a:t>5:  (D,G), (B,D)</a:t>
            </a:r>
          </a:p>
          <a:p>
            <a:pPr>
              <a:buNone/>
            </a:pPr>
            <a:r>
              <a:rPr lang="en-US" dirty="0"/>
              <a:t>6:  (D,F)</a:t>
            </a:r>
          </a:p>
          <a:p>
            <a:pPr>
              <a:buNone/>
            </a:pPr>
            <a:r>
              <a:rPr lang="en-US" dirty="0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(A,D), (C,D), (B,E)</a:t>
            </a:r>
          </a:p>
        </p:txBody>
      </p:sp>
    </p:spTree>
    <p:extLst>
      <p:ext uri="{BB962C8B-B14F-4D97-AF65-F5344CB8AC3E}">
        <p14:creationId xmlns:p14="http://schemas.microsoft.com/office/powerpoint/2010/main" val="1109343124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5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6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sp>
        <p:nvSpPr>
          <p:cNvPr id="27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2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cxnSp>
        <p:nvCxnSpPr>
          <p:cNvPr id="29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0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1" name="AutoShape 26"/>
          <p:cNvCxnSpPr>
            <a:cxnSpLocks noChangeShapeType="1"/>
            <a:stCxn id="10" idx="6"/>
            <a:endCxn id="12" idx="3"/>
          </p:cNvCxnSpPr>
          <p:nvPr/>
        </p:nvCxnSpPr>
        <p:spPr bwMode="auto">
          <a:xfrm flipV="1">
            <a:off x="2743200" y="2535004"/>
            <a:ext cx="970196" cy="23518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3" name="AutoShape 32"/>
          <p:cNvCxnSpPr>
            <a:cxnSpLocks noChangeShapeType="1"/>
            <a:stCxn id="12" idx="1"/>
            <a:endCxn id="8" idx="6"/>
          </p:cNvCxnSpPr>
          <p:nvPr/>
        </p:nvCxnSpPr>
        <p:spPr bwMode="auto">
          <a:xfrm rot="16200000" flipV="1">
            <a:off x="3061494" y="1613694"/>
            <a:ext cx="562209" cy="7415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8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39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0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1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2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3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>
              <a:buNone/>
            </a:pPr>
            <a:r>
              <a:rPr lang="en-US" dirty="0"/>
              <a:t>Edges in sorted order:</a:t>
            </a:r>
          </a:p>
          <a:p>
            <a:pPr>
              <a:buNone/>
            </a:pPr>
            <a:r>
              <a:rPr lang="en-US" dirty="0"/>
              <a:t>1:  </a:t>
            </a:r>
            <a:r>
              <a:rPr lang="en-US" dirty="0">
                <a:solidFill>
                  <a:schemeClr val="bg2"/>
                </a:solidFill>
              </a:rPr>
              <a:t>(A,D)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(C,D)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(B,E)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(D,E)</a:t>
            </a:r>
          </a:p>
          <a:p>
            <a:pPr>
              <a:buNone/>
            </a:pPr>
            <a:r>
              <a:rPr lang="en-US" dirty="0"/>
              <a:t>2:  (A,B), (C,F), (A,C)</a:t>
            </a:r>
          </a:p>
          <a:p>
            <a:pPr>
              <a:buNone/>
            </a:pPr>
            <a:r>
              <a:rPr lang="en-US" dirty="0"/>
              <a:t>3:  (E,G)</a:t>
            </a:r>
          </a:p>
          <a:p>
            <a:pPr>
              <a:buNone/>
            </a:pPr>
            <a:r>
              <a:rPr lang="en-US" dirty="0"/>
              <a:t>5:  (D,G), (B,D)</a:t>
            </a:r>
          </a:p>
          <a:p>
            <a:pPr>
              <a:buNone/>
            </a:pPr>
            <a:r>
              <a:rPr lang="en-US" dirty="0"/>
              <a:t>6:  (D,F)</a:t>
            </a:r>
          </a:p>
          <a:p>
            <a:pPr>
              <a:buNone/>
            </a:pPr>
            <a:r>
              <a:rPr lang="en-US" dirty="0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(A,D), (C,D), (B,E), (D,E)</a:t>
            </a:r>
          </a:p>
        </p:txBody>
      </p:sp>
    </p:spTree>
    <p:extLst>
      <p:ext uri="{BB962C8B-B14F-4D97-AF65-F5344CB8AC3E}">
        <p14:creationId xmlns:p14="http://schemas.microsoft.com/office/powerpoint/2010/main" val="114348063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34925">
            <a:solidFill>
              <a:schemeClr val="bg2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5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6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sp>
        <p:nvSpPr>
          <p:cNvPr id="27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2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cxnSp>
        <p:nvCxnSpPr>
          <p:cNvPr id="29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0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1" name="AutoShape 26"/>
          <p:cNvCxnSpPr>
            <a:cxnSpLocks noChangeShapeType="1"/>
            <a:stCxn id="10" idx="6"/>
            <a:endCxn id="12" idx="3"/>
          </p:cNvCxnSpPr>
          <p:nvPr/>
        </p:nvCxnSpPr>
        <p:spPr bwMode="auto">
          <a:xfrm flipV="1">
            <a:off x="2743200" y="2535004"/>
            <a:ext cx="970196" cy="23518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3" name="AutoShape 32"/>
          <p:cNvCxnSpPr>
            <a:cxnSpLocks noChangeShapeType="1"/>
            <a:stCxn id="12" idx="1"/>
            <a:endCxn id="8" idx="6"/>
          </p:cNvCxnSpPr>
          <p:nvPr/>
        </p:nvCxnSpPr>
        <p:spPr bwMode="auto">
          <a:xfrm rot="16200000" flipV="1">
            <a:off x="3061494" y="1613694"/>
            <a:ext cx="562209" cy="7415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8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39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0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1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2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3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>
              <a:buNone/>
            </a:pPr>
            <a:r>
              <a:rPr lang="en-US" dirty="0"/>
              <a:t>Edges in sorted order:</a:t>
            </a:r>
          </a:p>
          <a:p>
            <a:pPr>
              <a:buNone/>
            </a:pPr>
            <a:r>
              <a:rPr lang="en-US" dirty="0"/>
              <a:t>1:  </a:t>
            </a:r>
            <a:r>
              <a:rPr lang="en-US" dirty="0">
                <a:solidFill>
                  <a:schemeClr val="bg2"/>
                </a:solidFill>
              </a:rPr>
              <a:t>(A,D)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(C,D)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(B,E)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(D,E)</a:t>
            </a:r>
          </a:p>
          <a:p>
            <a:pPr>
              <a:buNone/>
            </a:pPr>
            <a:r>
              <a:rPr lang="en-US" dirty="0"/>
              <a:t>2:  </a:t>
            </a:r>
            <a:r>
              <a:rPr lang="en-US" dirty="0">
                <a:solidFill>
                  <a:schemeClr val="bg2"/>
                </a:solidFill>
              </a:rPr>
              <a:t>(A,B)</a:t>
            </a:r>
            <a:r>
              <a:rPr lang="en-US" dirty="0"/>
              <a:t>, (C,F), (A,C)</a:t>
            </a:r>
          </a:p>
          <a:p>
            <a:pPr>
              <a:buNone/>
            </a:pPr>
            <a:r>
              <a:rPr lang="en-US" dirty="0"/>
              <a:t>3:  (E,G)</a:t>
            </a:r>
          </a:p>
          <a:p>
            <a:pPr>
              <a:buNone/>
            </a:pPr>
            <a:r>
              <a:rPr lang="en-US" dirty="0"/>
              <a:t>5:  (D,G), (B,D)</a:t>
            </a:r>
          </a:p>
          <a:p>
            <a:pPr>
              <a:buNone/>
            </a:pPr>
            <a:r>
              <a:rPr lang="en-US" dirty="0"/>
              <a:t>6:  (D,F)</a:t>
            </a:r>
          </a:p>
          <a:p>
            <a:pPr>
              <a:buNone/>
            </a:pPr>
            <a:r>
              <a:rPr lang="en-US" dirty="0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(A,D), (C,D), (B,E), (D,E)</a:t>
            </a:r>
          </a:p>
        </p:txBody>
      </p:sp>
    </p:spTree>
    <p:extLst>
      <p:ext uri="{BB962C8B-B14F-4D97-AF65-F5344CB8AC3E}">
        <p14:creationId xmlns:p14="http://schemas.microsoft.com/office/powerpoint/2010/main" val="2837549901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34925">
            <a:solidFill>
              <a:schemeClr val="bg2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5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6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sp>
        <p:nvSpPr>
          <p:cNvPr id="27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2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cxnSp>
        <p:nvCxnSpPr>
          <p:cNvPr id="29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0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1" name="AutoShape 26"/>
          <p:cNvCxnSpPr>
            <a:cxnSpLocks noChangeShapeType="1"/>
            <a:stCxn id="10" idx="6"/>
            <a:endCxn id="12" idx="3"/>
          </p:cNvCxnSpPr>
          <p:nvPr/>
        </p:nvCxnSpPr>
        <p:spPr bwMode="auto">
          <a:xfrm flipV="1">
            <a:off x="2743200" y="2535004"/>
            <a:ext cx="970196" cy="23518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3" name="AutoShape 32"/>
          <p:cNvCxnSpPr>
            <a:cxnSpLocks noChangeShapeType="1"/>
            <a:stCxn id="12" idx="1"/>
            <a:endCxn id="8" idx="6"/>
          </p:cNvCxnSpPr>
          <p:nvPr/>
        </p:nvCxnSpPr>
        <p:spPr bwMode="auto">
          <a:xfrm rot="16200000" flipV="1">
            <a:off x="3061494" y="1613694"/>
            <a:ext cx="562209" cy="7415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8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39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0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1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2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3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>
              <a:buNone/>
            </a:pPr>
            <a:r>
              <a:rPr lang="en-US" dirty="0"/>
              <a:t>Edges in sorted order:</a:t>
            </a:r>
          </a:p>
          <a:p>
            <a:pPr>
              <a:buNone/>
            </a:pPr>
            <a:r>
              <a:rPr lang="en-US" dirty="0"/>
              <a:t>1:  </a:t>
            </a:r>
            <a:r>
              <a:rPr lang="en-US" dirty="0">
                <a:solidFill>
                  <a:schemeClr val="bg2"/>
                </a:solidFill>
              </a:rPr>
              <a:t>(A,D)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(C,D)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(B,E)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(D,E)</a:t>
            </a:r>
          </a:p>
          <a:p>
            <a:pPr>
              <a:buNone/>
            </a:pPr>
            <a:r>
              <a:rPr lang="en-US" dirty="0"/>
              <a:t>2:  </a:t>
            </a:r>
            <a:r>
              <a:rPr lang="en-US" dirty="0">
                <a:solidFill>
                  <a:schemeClr val="bg2"/>
                </a:solidFill>
              </a:rPr>
              <a:t>(A,B)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(C,F)</a:t>
            </a:r>
            <a:r>
              <a:rPr lang="en-US" dirty="0"/>
              <a:t>, (A,C)</a:t>
            </a:r>
          </a:p>
          <a:p>
            <a:pPr>
              <a:buNone/>
            </a:pPr>
            <a:r>
              <a:rPr lang="en-US" dirty="0"/>
              <a:t>3:  (E,G)</a:t>
            </a:r>
          </a:p>
          <a:p>
            <a:pPr>
              <a:buNone/>
            </a:pPr>
            <a:r>
              <a:rPr lang="en-US" dirty="0"/>
              <a:t>5:  (D,G), (B,D)</a:t>
            </a:r>
          </a:p>
          <a:p>
            <a:pPr>
              <a:buNone/>
            </a:pPr>
            <a:r>
              <a:rPr lang="en-US" dirty="0"/>
              <a:t>6:  (D,F)</a:t>
            </a:r>
          </a:p>
          <a:p>
            <a:pPr>
              <a:buNone/>
            </a:pPr>
            <a:r>
              <a:rPr lang="en-US" dirty="0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(A,D), (C,D), (B,E), (D,E), (C,F)</a:t>
            </a:r>
          </a:p>
        </p:txBody>
      </p:sp>
    </p:spTree>
    <p:extLst>
      <p:ext uri="{BB962C8B-B14F-4D97-AF65-F5344CB8AC3E}">
        <p14:creationId xmlns:p14="http://schemas.microsoft.com/office/powerpoint/2010/main" val="754376274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34925">
            <a:solidFill>
              <a:schemeClr val="bg2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34925">
            <a:solidFill>
              <a:schemeClr val="bg2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5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6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sp>
        <p:nvSpPr>
          <p:cNvPr id="27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2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cxnSp>
        <p:nvCxnSpPr>
          <p:cNvPr id="29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0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1" name="AutoShape 26"/>
          <p:cNvCxnSpPr>
            <a:cxnSpLocks noChangeShapeType="1"/>
            <a:stCxn id="10" idx="6"/>
            <a:endCxn id="12" idx="3"/>
          </p:cNvCxnSpPr>
          <p:nvPr/>
        </p:nvCxnSpPr>
        <p:spPr bwMode="auto">
          <a:xfrm flipV="1">
            <a:off x="2743200" y="2535004"/>
            <a:ext cx="970196" cy="23518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3" name="AutoShape 32"/>
          <p:cNvCxnSpPr>
            <a:cxnSpLocks noChangeShapeType="1"/>
            <a:stCxn id="12" idx="1"/>
            <a:endCxn id="8" idx="6"/>
          </p:cNvCxnSpPr>
          <p:nvPr/>
        </p:nvCxnSpPr>
        <p:spPr bwMode="auto">
          <a:xfrm rot="16200000" flipV="1">
            <a:off x="3061494" y="1613694"/>
            <a:ext cx="562209" cy="7415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8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39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0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1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2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3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>
              <a:buNone/>
            </a:pPr>
            <a:r>
              <a:rPr lang="en-US" dirty="0"/>
              <a:t>Edges in sorted order:</a:t>
            </a:r>
          </a:p>
          <a:p>
            <a:pPr>
              <a:buNone/>
            </a:pPr>
            <a:r>
              <a:rPr lang="en-US" dirty="0"/>
              <a:t>1:  </a:t>
            </a:r>
            <a:r>
              <a:rPr lang="en-US" dirty="0">
                <a:solidFill>
                  <a:schemeClr val="bg2"/>
                </a:solidFill>
              </a:rPr>
              <a:t>(A,D)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(C,D)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(B,E)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(D,E)</a:t>
            </a:r>
          </a:p>
          <a:p>
            <a:pPr>
              <a:buNone/>
            </a:pPr>
            <a:r>
              <a:rPr lang="en-US" dirty="0"/>
              <a:t>2:  </a:t>
            </a:r>
            <a:r>
              <a:rPr lang="en-US" dirty="0">
                <a:solidFill>
                  <a:schemeClr val="bg2"/>
                </a:solidFill>
              </a:rPr>
              <a:t>(A,B)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(C,F)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(A,C)</a:t>
            </a:r>
          </a:p>
          <a:p>
            <a:pPr>
              <a:buNone/>
            </a:pPr>
            <a:r>
              <a:rPr lang="en-US" dirty="0"/>
              <a:t>3:  (E,G)</a:t>
            </a:r>
          </a:p>
          <a:p>
            <a:pPr>
              <a:buNone/>
            </a:pPr>
            <a:r>
              <a:rPr lang="en-US" dirty="0"/>
              <a:t>5:  (D,G), (B,D)</a:t>
            </a:r>
          </a:p>
          <a:p>
            <a:pPr>
              <a:buNone/>
            </a:pPr>
            <a:r>
              <a:rPr lang="en-US" dirty="0"/>
              <a:t>6:  (D,F)</a:t>
            </a:r>
          </a:p>
          <a:p>
            <a:pPr>
              <a:buNone/>
            </a:pPr>
            <a:r>
              <a:rPr lang="en-US" dirty="0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(A,D), (C,D), (B,E), (D,E), (C,F)</a:t>
            </a:r>
          </a:p>
        </p:txBody>
      </p:sp>
    </p:spTree>
    <p:extLst>
      <p:ext uri="{BB962C8B-B14F-4D97-AF65-F5344CB8AC3E}">
        <p14:creationId xmlns:p14="http://schemas.microsoft.com/office/powerpoint/2010/main" val="2398994563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14400" y="15890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90800" y="15128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28082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25796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4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952500" y="1924050"/>
            <a:ext cx="17463" cy="874712"/>
          </a:xfrm>
          <a:prstGeom prst="straightConnector1">
            <a:avLst/>
          </a:prstGeom>
          <a:noFill/>
          <a:ln w="34925">
            <a:solidFill>
              <a:schemeClr val="bg2"/>
            </a:solidFill>
            <a:round/>
            <a:headEnd/>
            <a:tailEnd type="none" w="med" len="med"/>
          </a:ln>
        </p:spPr>
      </p:cxnSp>
      <p:cxnSp>
        <p:nvCxnSpPr>
          <p:cNvPr id="15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295400" y="1703387"/>
            <a:ext cx="1295400" cy="76200"/>
          </a:xfrm>
          <a:prstGeom prst="straightConnector1">
            <a:avLst/>
          </a:prstGeom>
          <a:noFill/>
          <a:ln w="34925">
            <a:solidFill>
              <a:schemeClr val="bg2"/>
            </a:solidFill>
            <a:round/>
            <a:headEnd/>
            <a:tailEnd type="none" w="med" len="med"/>
          </a:ln>
        </p:spPr>
      </p:cxnSp>
      <p:cxnSp>
        <p:nvCxnSpPr>
          <p:cNvPr id="16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324100" y="21224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1752600" y="13620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25" name="Text Box 63"/>
          <p:cNvSpPr txBox="1">
            <a:spLocks noChangeArrowheads="1"/>
          </p:cNvSpPr>
          <p:nvPr/>
        </p:nvSpPr>
        <p:spPr bwMode="auto">
          <a:xfrm>
            <a:off x="1828800" y="1981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26" name="Text Box 66"/>
          <p:cNvSpPr txBox="1">
            <a:spLocks noChangeArrowheads="1"/>
          </p:cNvSpPr>
          <p:nvPr/>
        </p:nvSpPr>
        <p:spPr bwMode="auto">
          <a:xfrm>
            <a:off x="685800" y="2198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sp>
        <p:nvSpPr>
          <p:cNvPr id="27" name="Text Box 63"/>
          <p:cNvSpPr txBox="1">
            <a:spLocks noChangeArrowheads="1"/>
          </p:cNvSpPr>
          <p:nvPr/>
        </p:nvSpPr>
        <p:spPr bwMode="auto">
          <a:xfrm>
            <a:off x="2590800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2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468204" y="1685691"/>
            <a:ext cx="721192" cy="11783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cxnSp>
        <p:nvCxnSpPr>
          <p:cNvPr id="29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143000" y="2904891"/>
            <a:ext cx="1274996" cy="938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0" name="Text Box 63"/>
          <p:cNvSpPr txBox="1">
            <a:spLocks noChangeArrowheads="1"/>
          </p:cNvSpPr>
          <p:nvPr/>
        </p:nvSpPr>
        <p:spPr bwMode="auto">
          <a:xfrm>
            <a:off x="1439694" y="2647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1" name="AutoShape 26"/>
          <p:cNvCxnSpPr>
            <a:cxnSpLocks noChangeShapeType="1"/>
            <a:stCxn id="10" idx="6"/>
            <a:endCxn id="12" idx="3"/>
          </p:cNvCxnSpPr>
          <p:nvPr/>
        </p:nvCxnSpPr>
        <p:spPr bwMode="auto">
          <a:xfrm flipV="1">
            <a:off x="2743200" y="2535004"/>
            <a:ext cx="970196" cy="23518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3039894" y="2343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3" name="AutoShape 32"/>
          <p:cNvCxnSpPr>
            <a:cxnSpLocks noChangeShapeType="1"/>
            <a:stCxn id="12" idx="1"/>
            <a:endCxn id="8" idx="6"/>
          </p:cNvCxnSpPr>
          <p:nvPr/>
        </p:nvCxnSpPr>
        <p:spPr bwMode="auto">
          <a:xfrm rot="16200000" flipV="1">
            <a:off x="3061494" y="1613694"/>
            <a:ext cx="562209" cy="741596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268494" y="1600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5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1119748" y="3100947"/>
            <a:ext cx="579905" cy="64499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1134894" y="3257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900798" y="30614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38" name="Text Box 63"/>
          <p:cNvSpPr txBox="1">
            <a:spLocks noChangeArrowheads="1"/>
          </p:cNvSpPr>
          <p:nvPr/>
        </p:nvSpPr>
        <p:spPr bwMode="auto">
          <a:xfrm>
            <a:off x="19812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39" name="Text Box 63"/>
          <p:cNvSpPr txBox="1">
            <a:spLocks noChangeArrowheads="1"/>
          </p:cNvSpPr>
          <p:nvPr/>
        </p:nvSpPr>
        <p:spPr bwMode="auto">
          <a:xfrm>
            <a:off x="3116094" y="2743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40" name="AutoShape 26"/>
          <p:cNvCxnSpPr>
            <a:cxnSpLocks noChangeShapeType="1"/>
            <a:stCxn id="10" idx="5"/>
            <a:endCxn id="13" idx="1"/>
          </p:cNvCxnSpPr>
          <p:nvPr/>
        </p:nvCxnSpPr>
        <p:spPr bwMode="auto">
          <a:xfrm rot="16200000" flipH="1">
            <a:off x="2948548" y="26437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cxnSp>
        <p:nvCxnSpPr>
          <p:cNvPr id="41" name="AutoShape 26"/>
          <p:cNvCxnSpPr>
            <a:cxnSpLocks noChangeShapeType="1"/>
            <a:stCxn id="13" idx="0"/>
            <a:endCxn id="12" idx="4"/>
          </p:cNvCxnSpPr>
          <p:nvPr/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none" w="med" len="med"/>
          </a:ln>
        </p:spPr>
      </p:cxnSp>
      <p:sp>
        <p:nvSpPr>
          <p:cNvPr id="42" name="Text Box 63"/>
          <p:cNvSpPr txBox="1">
            <a:spLocks noChangeArrowheads="1"/>
          </p:cNvSpPr>
          <p:nvPr/>
        </p:nvSpPr>
        <p:spPr bwMode="auto">
          <a:xfrm>
            <a:off x="3733800" y="26670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43" name="AutoShape 26"/>
          <p:cNvCxnSpPr>
            <a:cxnSpLocks noChangeShapeType="1"/>
            <a:stCxn id="11" idx="6"/>
            <a:endCxn id="13" idx="3"/>
          </p:cNvCxnSpPr>
          <p:nvPr/>
        </p:nvCxnSpPr>
        <p:spPr bwMode="auto">
          <a:xfrm flipV="1">
            <a:off x="2057400" y="35256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</p:cxn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2582694" y="3352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>
              <a:buNone/>
            </a:pPr>
            <a:r>
              <a:rPr lang="en-US" dirty="0"/>
              <a:t>Edges in sorted order:</a:t>
            </a:r>
          </a:p>
          <a:p>
            <a:pPr>
              <a:buNone/>
            </a:pPr>
            <a:r>
              <a:rPr lang="en-US" dirty="0"/>
              <a:t>1:  </a:t>
            </a:r>
            <a:r>
              <a:rPr lang="en-US" dirty="0">
                <a:solidFill>
                  <a:schemeClr val="bg2"/>
                </a:solidFill>
              </a:rPr>
              <a:t>(A,D)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(C,D)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(B,E)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(D,E)</a:t>
            </a:r>
          </a:p>
          <a:p>
            <a:pPr>
              <a:buNone/>
            </a:pPr>
            <a:r>
              <a:rPr lang="en-US" dirty="0"/>
              <a:t>2:  </a:t>
            </a:r>
            <a:r>
              <a:rPr lang="en-US" dirty="0">
                <a:solidFill>
                  <a:schemeClr val="bg2"/>
                </a:solidFill>
              </a:rPr>
              <a:t>(A,B)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(C,F)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(A,C)</a:t>
            </a:r>
          </a:p>
          <a:p>
            <a:pPr>
              <a:buNone/>
            </a:pPr>
            <a:r>
              <a:rPr lang="en-US" dirty="0"/>
              <a:t>3:  </a:t>
            </a:r>
            <a:r>
              <a:rPr lang="en-US" dirty="0">
                <a:solidFill>
                  <a:schemeClr val="bg2"/>
                </a:solidFill>
              </a:rPr>
              <a:t>(E,G)</a:t>
            </a:r>
          </a:p>
          <a:p>
            <a:pPr>
              <a:buNone/>
            </a:pPr>
            <a:r>
              <a:rPr lang="en-US" dirty="0"/>
              <a:t>5:  (D,G), (B,D)</a:t>
            </a:r>
          </a:p>
          <a:p>
            <a:pPr>
              <a:buNone/>
            </a:pPr>
            <a:r>
              <a:rPr lang="en-US" dirty="0"/>
              <a:t>6:  (D,F)</a:t>
            </a:r>
          </a:p>
          <a:p>
            <a:pPr>
              <a:buNone/>
            </a:pPr>
            <a:r>
              <a:rPr lang="en-US" dirty="0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(A,D), (C,D), (B,E), (D,E), (C,F), (E,G)</a:t>
            </a:r>
          </a:p>
        </p:txBody>
      </p:sp>
    </p:spTree>
    <p:extLst>
      <p:ext uri="{BB962C8B-B14F-4D97-AF65-F5344CB8AC3E}">
        <p14:creationId xmlns:p14="http://schemas.microsoft.com/office/powerpoint/2010/main" val="248311855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Different algorithmic approaches to the spanning-tree problem:</a:t>
            </a:r>
          </a:p>
          <a:p>
            <a:pPr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a graph traversal (e.g., depth-first search, but any traversal will do), keeping track of edges that form a tree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Iterate through edges; add to output any edge that does not create a cycle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34182802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tree via DFS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05000" y="1219200"/>
            <a:ext cx="5638800" cy="3886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spanning_tree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(Graph G)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for each node </a:t>
            </a:r>
            <a:r>
              <a:rPr lang="en-US" sz="2000" kern="0" dirty="0" err="1">
                <a:latin typeface="Courier New" pitchFamily="49" charset="0"/>
              </a:rPr>
              <a:t>i</a:t>
            </a:r>
            <a:r>
              <a:rPr lang="en-US" sz="2000" kern="0" dirty="0">
                <a:latin typeface="Courier New" pitchFamily="49" charset="0"/>
              </a:rPr>
              <a:t>: </a:t>
            </a:r>
            <a:r>
              <a:rPr lang="en-US" sz="2000" kern="0" dirty="0" err="1">
                <a:latin typeface="Courier New" pitchFamily="49" charset="0"/>
              </a:rPr>
              <a:t>i.marked</a:t>
            </a:r>
            <a:r>
              <a:rPr lang="en-US" sz="2000" kern="0" dirty="0">
                <a:latin typeface="Courier New" pitchFamily="49" charset="0"/>
              </a:rPr>
              <a:t> = false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for some node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: f(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f(Node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</a:t>
            </a:r>
            <a:r>
              <a:rPr lang="en-US" sz="2000" kern="0" dirty="0" err="1">
                <a:latin typeface="Courier New" pitchFamily="49" charset="0"/>
              </a:rPr>
              <a:t>i.marked</a:t>
            </a:r>
            <a:r>
              <a:rPr lang="en-US" sz="2000" kern="0" dirty="0">
                <a:latin typeface="Courier New" pitchFamily="49" charset="0"/>
              </a:rPr>
              <a:t> = true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for each j adjacent to </a:t>
            </a:r>
            <a:r>
              <a:rPr lang="en-US" sz="2000" kern="0" dirty="0" err="1">
                <a:latin typeface="Courier New" pitchFamily="49" charset="0"/>
              </a:rPr>
              <a:t>i</a:t>
            </a:r>
            <a:r>
              <a:rPr lang="en-US" sz="2000" kern="0" dirty="0">
                <a:latin typeface="Courier New" pitchFamily="49" charset="0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	  if(!</a:t>
            </a:r>
            <a:r>
              <a:rPr lang="en-US" sz="2000" kern="0" dirty="0" err="1">
                <a:latin typeface="Courier New" pitchFamily="49" charset="0"/>
              </a:rPr>
              <a:t>j.marked</a:t>
            </a:r>
            <a:r>
              <a:rPr lang="en-US" sz="2000" kern="0" dirty="0">
                <a:latin typeface="Courier New" pitchFamily="49" charset="0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  add(</a:t>
            </a:r>
            <a:r>
              <a:rPr lang="en-US" sz="2000" kern="0" dirty="0" err="1">
                <a:latin typeface="Courier New" pitchFamily="49" charset="0"/>
              </a:rPr>
              <a:t>i,j</a:t>
            </a:r>
            <a:r>
              <a:rPr lang="en-US" sz="2000" kern="0" dirty="0">
                <a:latin typeface="Courier New" pitchFamily="49" charset="0"/>
              </a:rPr>
              <a:t>) to output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  f(j) </a:t>
            </a:r>
            <a:r>
              <a:rPr lang="en-US" sz="2000" kern="0" dirty="0">
                <a:solidFill>
                  <a:srgbClr val="7030A0"/>
                </a:solidFill>
                <a:latin typeface="Courier New" pitchFamily="49" charset="0"/>
              </a:rPr>
              <a:t>// DFS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}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5257800"/>
            <a:ext cx="8153386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Correctness: DFS reaches each node.  We add one edge to connect it</a:t>
            </a:r>
          </a:p>
          <a:p>
            <a:r>
              <a:rPr lang="en-US" sz="2000" b="0" dirty="0">
                <a:latin typeface="+mn-lt"/>
              </a:rPr>
              <a:t> to the already visited nodes.  Order affects result, not correctness.</a:t>
            </a:r>
          </a:p>
          <a:p>
            <a:endParaRPr lang="en-US" sz="1000" b="0" dirty="0">
              <a:latin typeface="+mn-lt"/>
            </a:endParaRPr>
          </a:p>
          <a:p>
            <a:r>
              <a:rPr lang="en-US" sz="2000" b="0" dirty="0">
                <a:latin typeface="+mn-lt"/>
              </a:rPr>
              <a:t>Time: </a:t>
            </a:r>
            <a:r>
              <a:rPr lang="en-US" sz="2000" b="0" i="1" dirty="0">
                <a:latin typeface="+mn-lt"/>
              </a:rPr>
              <a:t>O</a:t>
            </a:r>
            <a:r>
              <a:rPr lang="en-US" sz="2000" b="0" dirty="0">
                <a:latin typeface="+mn-lt"/>
              </a:rPr>
              <a:t>(</a:t>
            </a:r>
            <a:r>
              <a:rPr lang="en-US" sz="2000" dirty="0">
                <a:latin typeface="+mn-lt"/>
              </a:rPr>
              <a:t>|E|</a:t>
            </a:r>
            <a:r>
              <a:rPr lang="en-US" sz="2000" b="0" dirty="0"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4281323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532106" cy="4495800"/>
          </a:xfrm>
        </p:spPr>
        <p:txBody>
          <a:bodyPr/>
          <a:lstStyle/>
          <a:p>
            <a:pPr>
              <a:buNone/>
            </a:pPr>
            <a:r>
              <a:rPr lang="en-US" dirty="0"/>
              <a:t>Stack</a:t>
            </a:r>
          </a:p>
          <a:p>
            <a:pPr>
              <a:buNone/>
            </a:pPr>
            <a:r>
              <a:rPr lang="en-US" dirty="0"/>
              <a:t>f(1)</a:t>
            </a:r>
          </a:p>
          <a:p>
            <a:pPr>
              <a:buNone/>
            </a:pPr>
            <a:r>
              <a:rPr lang="en-US" dirty="0"/>
              <a:t>top of stack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4384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93465515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143000" cy="4495800"/>
          </a:xfrm>
        </p:spPr>
        <p:txBody>
          <a:bodyPr/>
          <a:lstStyle/>
          <a:p>
            <a:pPr>
              <a:buNone/>
            </a:pPr>
            <a:r>
              <a:rPr lang="en-US" dirty="0"/>
              <a:t>Stack</a:t>
            </a:r>
          </a:p>
          <a:p>
            <a:pPr>
              <a:buNone/>
            </a:pPr>
            <a:r>
              <a:rPr lang="en-US" dirty="0"/>
              <a:t>f(1)</a:t>
            </a:r>
          </a:p>
          <a:p>
            <a:pPr>
              <a:buNone/>
            </a:pPr>
            <a:r>
              <a:rPr lang="en-US" dirty="0"/>
              <a:t>f(2)</a:t>
            </a:r>
          </a:p>
          <a:p>
            <a:pPr>
              <a:buNone/>
            </a:pPr>
            <a:r>
              <a:rPr lang="en-US" dirty="0"/>
              <a:t>top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 (1,2)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5146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79368231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143000" cy="4495800"/>
          </a:xfrm>
        </p:spPr>
        <p:txBody>
          <a:bodyPr/>
          <a:lstStyle/>
          <a:p>
            <a:pPr>
              <a:buNone/>
            </a:pPr>
            <a:r>
              <a:rPr lang="en-US" dirty="0"/>
              <a:t>Stack</a:t>
            </a:r>
          </a:p>
          <a:p>
            <a:pPr>
              <a:buNone/>
            </a:pPr>
            <a:r>
              <a:rPr lang="en-US" dirty="0"/>
              <a:t>f(1)</a:t>
            </a:r>
          </a:p>
          <a:p>
            <a:pPr>
              <a:buNone/>
            </a:pPr>
            <a:r>
              <a:rPr lang="en-US" dirty="0"/>
              <a:t>f(2)</a:t>
            </a:r>
          </a:p>
          <a:p>
            <a:pPr>
              <a:buNone/>
            </a:pPr>
            <a:r>
              <a:rPr lang="en-US" dirty="0"/>
              <a:t>f(7)</a:t>
            </a:r>
          </a:p>
          <a:p>
            <a:pPr>
              <a:buNone/>
            </a:pPr>
            <a:r>
              <a:rPr lang="en-US" dirty="0"/>
              <a:t>top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 (1,2), (2,7)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5146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790812452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n_design_template">
  <a:themeElements>
    <a:clrScheme name="dan_design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000" b="0" dirty="0" err="1" smtClean="0">
            <a:latin typeface="+mn-lt"/>
          </a:defRPr>
        </a:defPPr>
      </a:lstStyle>
    </a:tx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25233</TotalTime>
  <Words>3930</Words>
  <Application>Microsoft Macintosh PowerPoint</Application>
  <PresentationFormat>On-screen Show (4:3)</PresentationFormat>
  <Paragraphs>1243</Paragraphs>
  <Slides>49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3" baseType="lpstr">
      <vt:lpstr>Arial</vt:lpstr>
      <vt:lpstr>Courier New</vt:lpstr>
      <vt:lpstr>Times New Roman</vt:lpstr>
      <vt:lpstr>dan_design_template</vt:lpstr>
      <vt:lpstr>CS 201: Data Structures Minimum Spanning Trees</vt:lpstr>
      <vt:lpstr>Spanning Trees</vt:lpstr>
      <vt:lpstr>Observations</vt:lpstr>
      <vt:lpstr>Motivation</vt:lpstr>
      <vt:lpstr>Two Approaches</vt:lpstr>
      <vt:lpstr>Spanning tree via DFS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Second Approach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Cycle Detection</vt:lpstr>
      <vt:lpstr>Summary So Far</vt:lpstr>
      <vt:lpstr>Getting to the Point</vt:lpstr>
      <vt:lpstr>Prim’s Algorithm Idea</vt:lpstr>
      <vt:lpstr>The Algorithm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Analysis</vt:lpstr>
      <vt:lpstr>Kruskal’s Algorithm</vt:lpstr>
      <vt:lpstr>Pseudocode</vt:lpstr>
      <vt:lpstr>Example </vt:lpstr>
      <vt:lpstr>Example </vt:lpstr>
      <vt:lpstr>Example </vt:lpstr>
      <vt:lpstr>Example </vt:lpstr>
      <vt:lpstr>Example </vt:lpstr>
      <vt:lpstr>Example </vt:lpstr>
      <vt:lpstr>Example </vt:lpstr>
      <vt:lpstr>Example </vt:lpstr>
      <vt:lpstr>Example 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 &amp;  Software Engineering</dc:title>
  <dc:creator>Dan Grossman</dc:creator>
  <cp:lastModifiedBy>Aaron Bauer</cp:lastModifiedBy>
  <cp:revision>1211</cp:revision>
  <dcterms:created xsi:type="dcterms:W3CDTF">2009-03-13T20:43:19Z</dcterms:created>
  <dcterms:modified xsi:type="dcterms:W3CDTF">2021-03-03T22:25:18Z</dcterms:modified>
</cp:coreProperties>
</file>