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tags/tag27.xml" ContentType="application/vnd.openxmlformats-officedocument.presentationml.tags+xml"/>
  <Override PartName="/ppt/notesSlides/notesSlide15.xml" ContentType="application/vnd.openxmlformats-officedocument.presentationml.notesSlide+xml"/>
  <Override PartName="/ppt/tags/tag28.xml" ContentType="application/vnd.openxmlformats-officedocument.presentationml.tags+xml"/>
  <Override PartName="/ppt/notesSlides/notesSlide16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7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8.xml" ContentType="application/vnd.openxmlformats-officedocument.presentationml.notesSlide+xml"/>
  <Override PartName="/ppt/tags/tag136.xml" ContentType="application/vnd.openxmlformats-officedocument.presentationml.tags+xml"/>
  <Override PartName="/ppt/notesSlides/notesSlide19.xml" ContentType="application/vnd.openxmlformats-officedocument.presentationml.notesSlide+xml"/>
  <Override PartName="/ppt/tags/tag137.xml" ContentType="application/vnd.openxmlformats-officedocument.presentationml.tags+xml"/>
  <Override PartName="/ppt/notesSlides/notesSlide20.xml" ContentType="application/vnd.openxmlformats-officedocument.presentationml.notesSlide+xml"/>
  <Override PartName="/ppt/tags/tag138.xml" ContentType="application/vnd.openxmlformats-officedocument.presentationml.tags+xml"/>
  <Override PartName="/ppt/notesSlides/notesSlide21.xml" ContentType="application/vnd.openxmlformats-officedocument.presentationml.notesSlide+xml"/>
  <Override PartName="/ppt/tags/tag139.xml" ContentType="application/vnd.openxmlformats-officedocument.presentationml.tags+xml"/>
  <Override PartName="/ppt/notesSlides/notesSlide22.xml" ContentType="application/vnd.openxmlformats-officedocument.presentationml.notesSlide+xml"/>
  <Override PartName="/ppt/tags/tag140.xml" ContentType="application/vnd.openxmlformats-officedocument.presentationml.tags+xml"/>
  <Override PartName="/ppt/notesSlides/notesSlide23.xml" ContentType="application/vnd.openxmlformats-officedocument.presentationml.notesSlide+xml"/>
  <Override PartName="/ppt/tags/tag141.xml" ContentType="application/vnd.openxmlformats-officedocument.presentationml.tags+xml"/>
  <Override PartName="/ppt/notesSlides/notesSlide24.xml" ContentType="application/vnd.openxmlformats-officedocument.presentationml.notesSlide+xml"/>
  <Override PartName="/ppt/tags/tag142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32.xml" ContentType="application/vnd.openxmlformats-officedocument.presentationml.notesSlide+xml"/>
  <Override PartName="/ppt/tags/tag156.xml" ContentType="application/vnd.openxmlformats-officedocument.presentationml.tags+xml"/>
  <Override PartName="/ppt/notesSlides/notesSlide33.xml" ContentType="application/vnd.openxmlformats-officedocument.presentationml.notesSlide+xml"/>
  <Override PartName="/ppt/tags/tag157.xml" ContentType="application/vnd.openxmlformats-officedocument.presentationml.tags+xml"/>
  <Override PartName="/ppt/notesSlides/notesSlide34.xml" ContentType="application/vnd.openxmlformats-officedocument.presentationml.notesSlide+xml"/>
  <Override PartName="/ppt/tags/tag158.xml" ContentType="application/vnd.openxmlformats-officedocument.presentationml.tags+xml"/>
  <Override PartName="/ppt/notesSlides/notesSlide35.xml" ContentType="application/vnd.openxmlformats-officedocument.presentationml.notesSlide+xml"/>
  <Override PartName="/ppt/tags/tag159.xml" ContentType="application/vnd.openxmlformats-officedocument.presentationml.tags+xml"/>
  <Override PartName="/ppt/notesSlides/notesSlide36.xml" ContentType="application/vnd.openxmlformats-officedocument.presentationml.notesSlide+xml"/>
  <Override PartName="/ppt/tags/tag160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tags/tag161.xml" ContentType="application/vnd.openxmlformats-officedocument.presentationml.tags+xml"/>
  <Override PartName="/ppt/notesSlides/notesSlide40.xml" ContentType="application/vnd.openxmlformats-officedocument.presentationml.notesSlide+xml"/>
  <Override PartName="/ppt/tags/tag162.xml" ContentType="application/vnd.openxmlformats-officedocument.presentationml.tags+xml"/>
  <Override PartName="/ppt/notesSlides/notesSlide41.xml" ContentType="application/vnd.openxmlformats-officedocument.presentationml.notesSlide+xml"/>
  <Override PartName="/ppt/tags/tag163.xml" ContentType="application/vnd.openxmlformats-officedocument.presentationml.tags+xml"/>
  <Override PartName="/ppt/notesSlides/notesSlide42.xml" ContentType="application/vnd.openxmlformats-officedocument.presentationml.notesSlide+xml"/>
  <Override PartName="/ppt/tags/tag164.xml" ContentType="application/vnd.openxmlformats-officedocument.presentationml.tags+xml"/>
  <Override PartName="/ppt/notesSlides/notesSlide43.xml" ContentType="application/vnd.openxmlformats-officedocument.presentationml.notesSlide+xml"/>
  <Override PartName="/ppt/tags/tag165.xml" ContentType="application/vnd.openxmlformats-officedocument.presentationml.tags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256" r:id="rId2"/>
    <p:sldId id="287" r:id="rId3"/>
    <p:sldId id="288" r:id="rId4"/>
    <p:sldId id="329" r:id="rId5"/>
    <p:sldId id="330" r:id="rId6"/>
    <p:sldId id="290" r:id="rId7"/>
    <p:sldId id="291" r:id="rId8"/>
    <p:sldId id="292" r:id="rId9"/>
    <p:sldId id="294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23" r:id="rId19"/>
    <p:sldId id="324" r:id="rId20"/>
    <p:sldId id="325" r:id="rId21"/>
    <p:sldId id="306" r:id="rId22"/>
    <p:sldId id="305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31" r:id="rId32"/>
    <p:sldId id="315" r:id="rId33"/>
    <p:sldId id="326" r:id="rId34"/>
    <p:sldId id="316" r:id="rId35"/>
    <p:sldId id="317" r:id="rId36"/>
    <p:sldId id="327" r:id="rId37"/>
    <p:sldId id="296" r:id="rId38"/>
    <p:sldId id="332" r:id="rId39"/>
    <p:sldId id="333" r:id="rId40"/>
    <p:sldId id="334" r:id="rId41"/>
    <p:sldId id="318" r:id="rId42"/>
    <p:sldId id="319" r:id="rId43"/>
    <p:sldId id="328" r:id="rId44"/>
    <p:sldId id="320" r:id="rId45"/>
    <p:sldId id="339" r:id="rId46"/>
    <p:sldId id="340" r:id="rId47"/>
    <p:sldId id="341" r:id="rId48"/>
    <p:sldId id="321" r:id="rId4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46" autoAdjust="0"/>
    <p:restoredTop sz="94660"/>
  </p:normalViewPr>
  <p:slideViewPr>
    <p:cSldViewPr>
      <p:cViewPr varScale="1">
        <p:scale>
          <a:sx n="116" d="100"/>
          <a:sy n="116" d="100"/>
        </p:scale>
        <p:origin x="14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3/1/21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/>
              <a:t>Winter 2021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 201: Data Structures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9" Type="http://schemas.openxmlformats.org/officeDocument/2006/relationships/tags" Target="../tags/tag69.xml"/><Relationship Id="rId21" Type="http://schemas.openxmlformats.org/officeDocument/2006/relationships/tags" Target="../tags/tag51.xml"/><Relationship Id="rId34" Type="http://schemas.openxmlformats.org/officeDocument/2006/relationships/tags" Target="../tags/tag64.xml"/><Relationship Id="rId42" Type="http://schemas.openxmlformats.org/officeDocument/2006/relationships/tags" Target="../tags/tag72.xml"/><Relationship Id="rId47" Type="http://schemas.openxmlformats.org/officeDocument/2006/relationships/tags" Target="../tags/tag77.xml"/><Relationship Id="rId50" Type="http://schemas.openxmlformats.org/officeDocument/2006/relationships/tags" Target="../tags/tag80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9" Type="http://schemas.openxmlformats.org/officeDocument/2006/relationships/tags" Target="../tags/tag59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32" Type="http://schemas.openxmlformats.org/officeDocument/2006/relationships/tags" Target="../tags/tag62.xml"/><Relationship Id="rId37" Type="http://schemas.openxmlformats.org/officeDocument/2006/relationships/tags" Target="../tags/tag67.xml"/><Relationship Id="rId40" Type="http://schemas.openxmlformats.org/officeDocument/2006/relationships/tags" Target="../tags/tag70.xml"/><Relationship Id="rId45" Type="http://schemas.openxmlformats.org/officeDocument/2006/relationships/tags" Target="../tags/tag75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31" Type="http://schemas.openxmlformats.org/officeDocument/2006/relationships/tags" Target="../tags/tag61.xml"/><Relationship Id="rId44" Type="http://schemas.openxmlformats.org/officeDocument/2006/relationships/tags" Target="../tags/tag74.xml"/><Relationship Id="rId52" Type="http://schemas.openxmlformats.org/officeDocument/2006/relationships/tags" Target="../tags/tag82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Relationship Id="rId35" Type="http://schemas.openxmlformats.org/officeDocument/2006/relationships/tags" Target="../tags/tag65.xml"/><Relationship Id="rId43" Type="http://schemas.openxmlformats.org/officeDocument/2006/relationships/tags" Target="../tags/tag73.xml"/><Relationship Id="rId48" Type="http://schemas.openxmlformats.org/officeDocument/2006/relationships/tags" Target="../tags/tag78.xml"/><Relationship Id="rId8" Type="http://schemas.openxmlformats.org/officeDocument/2006/relationships/tags" Target="../tags/tag38.xml"/><Relationship Id="rId51" Type="http://schemas.openxmlformats.org/officeDocument/2006/relationships/tags" Target="../tags/tag81.xml"/><Relationship Id="rId3" Type="http://schemas.openxmlformats.org/officeDocument/2006/relationships/tags" Target="../tags/tag33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33" Type="http://schemas.openxmlformats.org/officeDocument/2006/relationships/tags" Target="../tags/tag63.xml"/><Relationship Id="rId38" Type="http://schemas.openxmlformats.org/officeDocument/2006/relationships/tags" Target="../tags/tag68.xml"/><Relationship Id="rId46" Type="http://schemas.openxmlformats.org/officeDocument/2006/relationships/tags" Target="../tags/tag76.xml"/><Relationship Id="rId20" Type="http://schemas.openxmlformats.org/officeDocument/2006/relationships/tags" Target="../tags/tag50.xml"/><Relationship Id="rId41" Type="http://schemas.openxmlformats.org/officeDocument/2006/relationships/tags" Target="../tags/tag71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36" Type="http://schemas.openxmlformats.org/officeDocument/2006/relationships/tags" Target="../tags/tag66.xml"/><Relationship Id="rId49" Type="http://schemas.openxmlformats.org/officeDocument/2006/relationships/tags" Target="../tags/tag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26" Type="http://schemas.openxmlformats.org/officeDocument/2006/relationships/tags" Target="../tags/tag108.xml"/><Relationship Id="rId39" Type="http://schemas.openxmlformats.org/officeDocument/2006/relationships/tags" Target="../tags/tag121.xml"/><Relationship Id="rId21" Type="http://schemas.openxmlformats.org/officeDocument/2006/relationships/tags" Target="../tags/tag103.xml"/><Relationship Id="rId34" Type="http://schemas.openxmlformats.org/officeDocument/2006/relationships/tags" Target="../tags/tag116.xml"/><Relationship Id="rId42" Type="http://schemas.openxmlformats.org/officeDocument/2006/relationships/tags" Target="../tags/tag124.xml"/><Relationship Id="rId47" Type="http://schemas.openxmlformats.org/officeDocument/2006/relationships/tags" Target="../tags/tag129.xml"/><Relationship Id="rId50" Type="http://schemas.openxmlformats.org/officeDocument/2006/relationships/tags" Target="../tags/tag132.xml"/><Relationship Id="rId7" Type="http://schemas.openxmlformats.org/officeDocument/2006/relationships/tags" Target="../tags/tag89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9" Type="http://schemas.openxmlformats.org/officeDocument/2006/relationships/tags" Target="../tags/tag111.xml"/><Relationship Id="rId11" Type="http://schemas.openxmlformats.org/officeDocument/2006/relationships/tags" Target="../tags/tag93.xml"/><Relationship Id="rId24" Type="http://schemas.openxmlformats.org/officeDocument/2006/relationships/tags" Target="../tags/tag106.xml"/><Relationship Id="rId32" Type="http://schemas.openxmlformats.org/officeDocument/2006/relationships/tags" Target="../tags/tag114.xml"/><Relationship Id="rId37" Type="http://schemas.openxmlformats.org/officeDocument/2006/relationships/tags" Target="../tags/tag119.xml"/><Relationship Id="rId40" Type="http://schemas.openxmlformats.org/officeDocument/2006/relationships/tags" Target="../tags/tag122.xml"/><Relationship Id="rId45" Type="http://schemas.openxmlformats.org/officeDocument/2006/relationships/tags" Target="../tags/tag127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87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31" Type="http://schemas.openxmlformats.org/officeDocument/2006/relationships/tags" Target="../tags/tag113.xml"/><Relationship Id="rId44" Type="http://schemas.openxmlformats.org/officeDocument/2006/relationships/tags" Target="../tags/tag126.xml"/><Relationship Id="rId52" Type="http://schemas.openxmlformats.org/officeDocument/2006/relationships/tags" Target="../tags/tag134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tags" Target="../tags/tag104.xml"/><Relationship Id="rId27" Type="http://schemas.openxmlformats.org/officeDocument/2006/relationships/tags" Target="../tags/tag109.xml"/><Relationship Id="rId30" Type="http://schemas.openxmlformats.org/officeDocument/2006/relationships/tags" Target="../tags/tag112.xml"/><Relationship Id="rId35" Type="http://schemas.openxmlformats.org/officeDocument/2006/relationships/tags" Target="../tags/tag117.xml"/><Relationship Id="rId43" Type="http://schemas.openxmlformats.org/officeDocument/2006/relationships/tags" Target="../tags/tag125.xml"/><Relationship Id="rId48" Type="http://schemas.openxmlformats.org/officeDocument/2006/relationships/tags" Target="../tags/tag130.xml"/><Relationship Id="rId8" Type="http://schemas.openxmlformats.org/officeDocument/2006/relationships/tags" Target="../tags/tag90.xml"/><Relationship Id="rId51" Type="http://schemas.openxmlformats.org/officeDocument/2006/relationships/tags" Target="../tags/tag133.xml"/><Relationship Id="rId3" Type="http://schemas.openxmlformats.org/officeDocument/2006/relationships/tags" Target="../tags/tag85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tags" Target="../tags/tag107.xml"/><Relationship Id="rId33" Type="http://schemas.openxmlformats.org/officeDocument/2006/relationships/tags" Target="../tags/tag115.xml"/><Relationship Id="rId38" Type="http://schemas.openxmlformats.org/officeDocument/2006/relationships/tags" Target="../tags/tag120.xml"/><Relationship Id="rId46" Type="http://schemas.openxmlformats.org/officeDocument/2006/relationships/tags" Target="../tags/tag128.xml"/><Relationship Id="rId20" Type="http://schemas.openxmlformats.org/officeDocument/2006/relationships/tags" Target="../tags/tag102.xml"/><Relationship Id="rId41" Type="http://schemas.openxmlformats.org/officeDocument/2006/relationships/tags" Target="../tags/tag123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5" Type="http://schemas.openxmlformats.org/officeDocument/2006/relationships/tags" Target="../tags/tag97.xml"/><Relationship Id="rId23" Type="http://schemas.openxmlformats.org/officeDocument/2006/relationships/tags" Target="../tags/tag105.xml"/><Relationship Id="rId28" Type="http://schemas.openxmlformats.org/officeDocument/2006/relationships/tags" Target="../tags/tag110.xml"/><Relationship Id="rId36" Type="http://schemas.openxmlformats.org/officeDocument/2006/relationships/tags" Target="../tags/tag118.xml"/><Relationship Id="rId49" Type="http://schemas.openxmlformats.org/officeDocument/2006/relationships/tags" Target="../tags/tag13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13" Type="http://schemas.openxmlformats.org/officeDocument/2006/relationships/tags" Target="../tags/tag155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tags" Target="../tags/tag154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5" Type="http://schemas.openxmlformats.org/officeDocument/2006/relationships/tags" Target="../tags/tag147.xml"/><Relationship Id="rId15" Type="http://schemas.openxmlformats.org/officeDocument/2006/relationships/notesSlide" Target="../notesSlides/notesSlide32.xml"/><Relationship Id="rId10" Type="http://schemas.openxmlformats.org/officeDocument/2006/relationships/tags" Target="../tags/tag152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D42C253-DD5B-8E45-A913-226B14853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54530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0" y="1714500"/>
            <a:ext cx="4152900" cy="1447800"/>
          </a:xfrm>
        </p:spPr>
        <p:txBody>
          <a:bodyPr/>
          <a:lstStyle/>
          <a:p>
            <a:pPr algn="ctr"/>
            <a:r>
              <a:rPr lang="en-US" sz="3200" i="0" dirty="0"/>
              <a:t>CS 201: </a:t>
            </a:r>
            <a:br>
              <a:rPr lang="en-US" sz="3200" i="0" dirty="0"/>
            </a:br>
            <a:r>
              <a:rPr lang="en-US" sz="3200" i="0" dirty="0"/>
              <a:t>Data Structures</a:t>
            </a:r>
            <a:br>
              <a:rPr lang="en-US" sz="3200" i="0" dirty="0"/>
            </a:br>
            <a:br>
              <a:rPr lang="en-US" sz="1400" i="0" dirty="0"/>
            </a:br>
            <a:r>
              <a:rPr lang="en-US" sz="3200" i="0" dirty="0"/>
              <a:t>Shortest Paths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10250" y="4419600"/>
            <a:ext cx="3200400" cy="1219200"/>
          </a:xfrm>
        </p:spPr>
        <p:txBody>
          <a:bodyPr/>
          <a:lstStyle/>
          <a:p>
            <a:r>
              <a:rPr lang="en-US" sz="2400" dirty="0"/>
              <a:t>Aaron Bauer</a:t>
            </a:r>
          </a:p>
          <a:p>
            <a:r>
              <a:rPr lang="en-US" sz="2400" dirty="0"/>
              <a:t>Winter 2021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12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C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12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C, B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12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C, B, D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7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12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C, B, D, F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7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12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8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C, B, D, F, H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7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11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8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C, B, D, F, H, G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7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11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8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C, B, D, F, H, G, E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When a vertex is marked known, </a:t>
            </a:r>
            <a:br>
              <a:rPr lang="en-US" dirty="0"/>
            </a:br>
            <a:r>
              <a:rPr lang="en-US" dirty="0"/>
              <a:t>the cost of the shortest path to that node is known</a:t>
            </a:r>
          </a:p>
          <a:p>
            <a:pPr lvl="1" eaLnBrk="1" hangingPunct="1"/>
            <a:r>
              <a:rPr lang="en-US" dirty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/>
              <a:t>While a vertex is still not known, </a:t>
            </a:r>
            <a:br>
              <a:rPr lang="en-US" dirty="0"/>
            </a:br>
            <a:r>
              <a:rPr lang="en-US" dirty="0"/>
              <a:t>another shorter path to it </a:t>
            </a:r>
            <a:r>
              <a:rPr lang="en-US" dirty="0">
                <a:solidFill>
                  <a:schemeClr val="accent2"/>
                </a:solidFill>
              </a:rPr>
              <a:t>might </a:t>
            </a:r>
            <a:r>
              <a:rPr lang="en-US" dirty="0"/>
              <a:t>still be found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Note: The “Order Added to Known Set” is not important</a:t>
            </a:r>
          </a:p>
          <a:p>
            <a:pPr lvl="1"/>
            <a:r>
              <a:rPr lang="en-US" dirty="0"/>
              <a:t>A detail about how the algorithm works (client doesn’t care)</a:t>
            </a:r>
          </a:p>
          <a:p>
            <a:pPr lvl="1"/>
            <a:r>
              <a:rPr lang="en-US" dirty="0"/>
              <a:t>Not used by the algorithm (implementation doesn’t care)</a:t>
            </a:r>
          </a:p>
          <a:p>
            <a:pPr lvl="1"/>
            <a:r>
              <a:rPr lang="en-US" dirty="0"/>
              <a:t>It is sorted by path-cost, resolving ties in some way</a:t>
            </a:r>
          </a:p>
          <a:p>
            <a:pPr lvl="2"/>
            <a:r>
              <a:rPr lang="en-US" dirty="0"/>
              <a:t>Helps give intuition of why the algorithm works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0161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/>
              <a:t>Now that we’re done, how do we get the path from, say, A to E?</a:t>
            </a:r>
          </a:p>
          <a:p>
            <a:pPr lvl="1"/>
            <a:r>
              <a:rPr lang="en-US" dirty="0"/>
              <a:t>Follow that path column in reverse E to G to H to F to B to A</a:t>
            </a:r>
          </a:p>
          <a:p>
            <a:pPr lvl="1"/>
            <a:r>
              <a:rPr lang="en-US" dirty="0"/>
              <a:t>So the path is A, B, F, H, G, E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C, B, D, F, H, G, 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6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source shortest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dirty="0"/>
              <a:t>Done: BFS to find the minimum path length from </a:t>
            </a:r>
            <a:r>
              <a:rPr lang="en-US" b="1" dirty="0"/>
              <a:t>v</a:t>
            </a:r>
            <a:r>
              <a:rPr lang="en-US" dirty="0"/>
              <a:t> to </a:t>
            </a:r>
            <a:r>
              <a:rPr lang="en-US" b="1" dirty="0"/>
              <a:t>u</a:t>
            </a:r>
            <a:r>
              <a:rPr lang="en-US" dirty="0"/>
              <a:t> in </a:t>
            </a:r>
            <a:r>
              <a:rPr lang="en-US" i="1" dirty="0"/>
              <a:t>O</a:t>
            </a:r>
            <a:r>
              <a:rPr lang="en-US" dirty="0"/>
              <a:t>(|E|+|V|)</a:t>
            </a:r>
          </a:p>
          <a:p>
            <a:endParaRPr lang="en-US" dirty="0"/>
          </a:p>
          <a:p>
            <a:r>
              <a:rPr lang="en-US" dirty="0"/>
              <a:t>Actually, can find the minimum path length from </a:t>
            </a:r>
            <a:r>
              <a:rPr lang="en-US" b="1" dirty="0"/>
              <a:t>v</a:t>
            </a:r>
            <a:r>
              <a:rPr lang="en-US" dirty="0"/>
              <a:t> to </a:t>
            </a:r>
            <a:r>
              <a:rPr lang="en-US" i="1" dirty="0"/>
              <a:t>every node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Still </a:t>
            </a:r>
            <a:r>
              <a:rPr lang="en-US" i="1" dirty="0"/>
              <a:t>O</a:t>
            </a:r>
            <a:r>
              <a:rPr lang="en-US" dirty="0"/>
              <a:t>(|E|+|V|)</a:t>
            </a:r>
          </a:p>
          <a:p>
            <a:pPr lvl="1"/>
            <a:r>
              <a:rPr lang="en-US" dirty="0"/>
              <a:t>No faster way for a “distinguished” destination in the worst-case</a:t>
            </a:r>
          </a:p>
          <a:p>
            <a:pPr lvl="1"/>
            <a:endParaRPr lang="en-US" sz="1000" dirty="0"/>
          </a:p>
          <a:p>
            <a:r>
              <a:rPr lang="en-US" dirty="0"/>
              <a:t>Now:  Weighted graphs </a:t>
            </a:r>
          </a:p>
          <a:p>
            <a:endParaRPr lang="en-US" sz="1000" dirty="0"/>
          </a:p>
          <a:p>
            <a:pPr algn="ctr">
              <a:buNone/>
            </a:pPr>
            <a:r>
              <a:rPr lang="en-US" dirty="0">
                <a:solidFill>
                  <a:schemeClr val="accent2"/>
                </a:solidFill>
              </a:rPr>
              <a:t>Given a weighted graph and node </a:t>
            </a:r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dirty="0">
                <a:solidFill>
                  <a:schemeClr val="accent2"/>
                </a:solidFill>
              </a:rPr>
              <a:t>, </a:t>
            </a:r>
          </a:p>
          <a:p>
            <a:pPr algn="ctr">
              <a:buNone/>
            </a:pPr>
            <a:r>
              <a:rPr lang="en-US" dirty="0">
                <a:solidFill>
                  <a:schemeClr val="accent2"/>
                </a:solidFill>
              </a:rPr>
              <a:t>find the minimum-cost path from </a:t>
            </a:r>
            <a:r>
              <a:rPr lang="en-US" b="1" dirty="0">
                <a:solidFill>
                  <a:schemeClr val="accent2"/>
                </a:solidFill>
              </a:rPr>
              <a:t>v</a:t>
            </a:r>
            <a:r>
              <a:rPr lang="en-US" dirty="0">
                <a:solidFill>
                  <a:schemeClr val="accent2"/>
                </a:solidFill>
              </a:rPr>
              <a:t> to every node </a:t>
            </a:r>
          </a:p>
          <a:p>
            <a:endParaRPr lang="en-US" sz="1000" dirty="0"/>
          </a:p>
          <a:p>
            <a:r>
              <a:rPr lang="en-US" dirty="0"/>
              <a:t>As before, asymptotically no harder than for one destination</a:t>
            </a:r>
          </a:p>
          <a:p>
            <a:r>
              <a:rPr lang="en-US" dirty="0"/>
              <a:t>Unlike before, BFS will not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Stopping Short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/>
              <a:t>How would this have worked differently if we were only interested in:</a:t>
            </a:r>
          </a:p>
          <a:p>
            <a:pPr lvl="1"/>
            <a:r>
              <a:rPr lang="en-US" dirty="0"/>
              <a:t>The path from A to F? </a:t>
            </a:r>
          </a:p>
          <a:p>
            <a:pPr lvl="1"/>
            <a:r>
              <a:rPr lang="en-US" dirty="0"/>
              <a:t>We can stop as soon as we add F to the known set</a:t>
            </a:r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C, B, D, F, H, G, 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89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050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242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6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6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D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6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6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D, C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3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6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D, C, 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3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6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D, C, E, B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3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6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D, C, E, B, F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3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6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>
                <a:latin typeface="+mn-lt"/>
              </a:rPr>
              <a:t>A, D, C, E, B, F, G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Y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X</a:t>
            </a:r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90</a:t>
            </a: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8</a:t>
            </a:r>
            <a:r>
              <a:rPr lang="en-US" sz="2000" dirty="0">
                <a:latin typeface="Times New Roman" pitchFamily="18" charset="0"/>
              </a:rPr>
              <a:t>0</a:t>
            </a: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7</a:t>
            </a:r>
            <a:r>
              <a:rPr lang="en-US" sz="2000" dirty="0">
                <a:latin typeface="Times New Roman" pitchFamily="18" charset="0"/>
              </a:rPr>
              <a:t>0</a:t>
            </a: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6</a:t>
            </a:r>
            <a:r>
              <a:rPr lang="en-US" sz="2000" dirty="0">
                <a:latin typeface="Times New Roman" pitchFamily="18" charset="0"/>
              </a:rPr>
              <a:t>0</a:t>
            </a: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>
                <a:latin typeface="Times New Roman" pitchFamily="18" charset="0"/>
              </a:rPr>
              <a:t>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How will the best-cost-so-far for Y proceed?</a:t>
            </a:r>
          </a:p>
          <a:p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Is this expensive?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…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as easy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/>
              <a:t>Why BFS won’t work: Shortest path may not have the fewest edges</a:t>
            </a:r>
          </a:p>
          <a:p>
            <a:pPr lvl="1"/>
            <a:r>
              <a:rPr lang="en-US" dirty="0"/>
              <a:t>Annoying when this happens with costs of flights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there are negative-cost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>
                <a:latin typeface="+mn-lt"/>
              </a:rPr>
              <a:t>Today’s algorithm</a:t>
            </a:r>
            <a:r>
              <a:rPr lang="en-US" sz="2000" b="0" i="1" kern="0" dirty="0">
                <a:latin typeface="+mn-lt"/>
              </a:rPr>
              <a:t> </a:t>
            </a:r>
            <a:r>
              <a:rPr lang="en-US" sz="2000" b="0" kern="0" dirty="0">
                <a:latin typeface="+mn-lt"/>
              </a:rPr>
              <a:t>is </a:t>
            </a:r>
            <a:r>
              <a:rPr lang="en-US" sz="2000" b="0" i="1" kern="0" dirty="0">
                <a:solidFill>
                  <a:schemeClr val="accent2"/>
                </a:solidFill>
                <a:latin typeface="+mn-lt"/>
              </a:rPr>
              <a:t>wrong</a:t>
            </a:r>
            <a:r>
              <a:rPr lang="en-US" sz="2000" b="0" kern="0" dirty="0">
                <a:latin typeface="+mn-lt"/>
              </a:rPr>
              <a:t> if </a:t>
            </a:r>
            <a:r>
              <a:rPr lang="en-US" sz="2000" b="0" i="1" kern="0" dirty="0">
                <a:latin typeface="+mn-lt"/>
              </a:rPr>
              <a:t>edges</a:t>
            </a:r>
            <a:r>
              <a:rPr lang="en-US" sz="2000" b="0" kern="0" dirty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-11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Y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X</a:t>
            </a:r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90</a:t>
            </a: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8</a:t>
            </a:r>
            <a:r>
              <a:rPr lang="en-US" sz="2000" dirty="0">
                <a:latin typeface="Times New Roman" pitchFamily="18" charset="0"/>
              </a:rPr>
              <a:t>0</a:t>
            </a: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7</a:t>
            </a:r>
            <a:r>
              <a:rPr lang="en-US" sz="2000" dirty="0">
                <a:latin typeface="Times New Roman" pitchFamily="18" charset="0"/>
              </a:rPr>
              <a:t>0</a:t>
            </a: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6</a:t>
            </a:r>
            <a:r>
              <a:rPr lang="en-US" sz="2000" dirty="0">
                <a:latin typeface="Times New Roman" pitchFamily="18" charset="0"/>
              </a:rPr>
              <a:t>0</a:t>
            </a: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>
                <a:latin typeface="Times New Roman" pitchFamily="18" charset="0"/>
              </a:rPr>
              <a:t>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How will the best-cost-so-far for Y proceed?  </a:t>
            </a:r>
            <a:r>
              <a:rPr lang="en-US" sz="2000" b="0" dirty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Is this expensive?  </a:t>
            </a:r>
            <a:endParaRPr lang="en-US" sz="2000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…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Y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X</a:t>
            </a:r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90</a:t>
            </a: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8</a:t>
            </a:r>
            <a:r>
              <a:rPr lang="en-US" sz="2000" dirty="0">
                <a:latin typeface="Times New Roman" pitchFamily="18" charset="0"/>
              </a:rPr>
              <a:t>0</a:t>
            </a: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7</a:t>
            </a:r>
            <a:r>
              <a:rPr lang="en-US" sz="2000" dirty="0">
                <a:latin typeface="Times New Roman" pitchFamily="18" charset="0"/>
              </a:rPr>
              <a:t>0</a:t>
            </a: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6</a:t>
            </a:r>
            <a:r>
              <a:rPr lang="en-US" sz="2000" dirty="0">
                <a:latin typeface="Times New Roman" pitchFamily="18" charset="0"/>
              </a:rPr>
              <a:t>0</a:t>
            </a: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>
                <a:latin typeface="Times New Roman" pitchFamily="18" charset="0"/>
              </a:rPr>
              <a:t>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How will the best-cost-so-far for Y proceed?  </a:t>
            </a:r>
            <a:r>
              <a:rPr lang="en-US" sz="2000" b="0" dirty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Is this expensive?  </a:t>
            </a:r>
            <a:r>
              <a:rPr lang="en-US" sz="2000" b="0" dirty="0">
                <a:solidFill>
                  <a:schemeClr val="accent2"/>
                </a:solidFill>
                <a:latin typeface="+mn-lt"/>
              </a:rPr>
              <a:t>No, each </a:t>
            </a:r>
            <a:r>
              <a:rPr lang="en-US" sz="2000" b="0" i="1" dirty="0">
                <a:solidFill>
                  <a:schemeClr val="accent2"/>
                </a:solidFill>
                <a:latin typeface="+mn-lt"/>
              </a:rPr>
              <a:t>edge</a:t>
            </a:r>
            <a:r>
              <a:rPr lang="en-US" sz="2000" b="0" dirty="0">
                <a:solidFill>
                  <a:schemeClr val="accent2"/>
                </a:solidFill>
                <a:latin typeface="+mn-lt"/>
              </a:rPr>
              <a:t> is processed only once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7496753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Greedy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</a:p>
          <a:p>
            <a:pPr lvl="1"/>
            <a:r>
              <a:rPr lang="en-US" dirty="0"/>
              <a:t>For single-source shortest paths in a weighted graph (directed or undirected) with no negative-weight edges</a:t>
            </a:r>
          </a:p>
          <a:p>
            <a:pPr lvl="1"/>
            <a:endParaRPr lang="en-US" dirty="0"/>
          </a:p>
          <a:p>
            <a:r>
              <a:rPr lang="en-US" dirty="0"/>
              <a:t>An example of a </a:t>
            </a:r>
            <a:r>
              <a:rPr lang="en-US" i="1" dirty="0"/>
              <a:t>greedy algorithm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At each step, always does what seems best at that step</a:t>
            </a:r>
          </a:p>
          <a:p>
            <a:pPr lvl="2"/>
            <a:r>
              <a:rPr lang="en-US" dirty="0"/>
              <a:t>A locally optimal step, not necessarily globally optimal</a:t>
            </a:r>
          </a:p>
          <a:p>
            <a:pPr lvl="1"/>
            <a:r>
              <a:rPr lang="en-US" dirty="0"/>
              <a:t>Once a vertex is known, it is not revisited</a:t>
            </a:r>
          </a:p>
          <a:p>
            <a:pPr lvl="2"/>
            <a:r>
              <a:rPr lang="en-US" dirty="0"/>
              <a:t>Turns out to be globally optimal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/>
              <a:t>Learned an algorithm: </a:t>
            </a:r>
            <a:r>
              <a:rPr lang="en-US" dirty="0" err="1"/>
              <a:t>Dijkstra’s</a:t>
            </a:r>
            <a:r>
              <a:rPr lang="en-US" dirty="0"/>
              <a:t> algorithm</a:t>
            </a:r>
          </a:p>
          <a:p>
            <a:endParaRPr lang="en-US" dirty="0"/>
          </a:p>
          <a:p>
            <a:r>
              <a:rPr lang="en-US" dirty="0"/>
              <a:t>What should we do after learning an algorithm?</a:t>
            </a:r>
          </a:p>
          <a:p>
            <a:pPr lvl="1"/>
            <a:r>
              <a:rPr lang="en-US" dirty="0"/>
              <a:t>Analyze its efficiency</a:t>
            </a:r>
          </a:p>
          <a:p>
            <a:pPr lvl="2"/>
            <a:r>
              <a:rPr lang="en-US" dirty="0"/>
              <a:t>Will do better by using a data structure we learned earlier!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8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Correctness: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/>
              <a:t>Rough intuition: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All the “known” vertices have the correct shortest path</a:t>
            </a:r>
          </a:p>
          <a:p>
            <a:pPr lvl="1"/>
            <a:r>
              <a:rPr lang="en-US" dirty="0"/>
              <a:t>True initially: shortest path to start node has cost 0</a:t>
            </a:r>
          </a:p>
          <a:p>
            <a:pPr lvl="1"/>
            <a:r>
              <a:rPr lang="en-US" dirty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Key fact we need: When we mark a vertex “known” we won’t discover a shorter path later!</a:t>
            </a:r>
          </a:p>
          <a:p>
            <a:pPr lvl="1"/>
            <a:r>
              <a:rPr lang="en-US" dirty="0"/>
              <a:t>This holds only because </a:t>
            </a:r>
            <a:r>
              <a:rPr lang="en-US" dirty="0" err="1"/>
              <a:t>Dijkstra’s</a:t>
            </a:r>
            <a:r>
              <a:rPr lang="en-US" dirty="0"/>
              <a:t> algorithm picks the node with the next shortest path-so-far</a:t>
            </a:r>
          </a:p>
          <a:p>
            <a:pPr lvl="1"/>
            <a:r>
              <a:rPr lang="en-US" dirty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Correctness: The Cloud (Rough Sketch)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267380" cy="2362200"/>
            <a:chOff x="1219200" y="3103243"/>
            <a:chExt cx="7139489" cy="3011867"/>
          </a:xfrm>
        </p:grpSpPr>
        <p:sp>
          <p:nvSpPr>
            <p:cNvPr id="7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48200" y="4038600"/>
              <a:ext cx="3254851" cy="198120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>
                  <a:latin typeface="Tahoma" charset="0"/>
                </a:rPr>
                <a:t>    </a:t>
              </a:r>
              <a:r>
                <a:rPr lang="en-US" sz="2000" b="0" dirty="0">
                  <a:latin typeface="Tahoma" charset="0"/>
                </a:rPr>
                <a:t>The Known Cloud</a:t>
              </a:r>
            </a:p>
          </p:txBody>
        </p:sp>
        <p:sp>
          <p:nvSpPr>
            <p:cNvPr id="8" name="Oval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>
                  <a:latin typeface="Courier New" pitchFamily="49" charset="0"/>
                </a:rPr>
                <a:t>v</a:t>
              </a: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038544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chemeClr val="accent2"/>
                  </a:solidFill>
                  <a:latin typeface="+mj-lt"/>
                </a:rPr>
              </a:br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4668838" y="3616325"/>
              <a:ext cx="817562" cy="608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>
                  <a:latin typeface="Courier New" pitchFamily="49" charset="0"/>
                </a:rPr>
                <a:t>w</a:t>
              </a: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7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8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Better path to v?  </a:t>
              </a:r>
              <a:r>
                <a:rPr lang="en-US" sz="2000" b="0" i="1" dirty="0">
                  <a:solidFill>
                    <a:schemeClr val="accent2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3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>
                <a:latin typeface="+mn-lt"/>
              </a:rPr>
              <a:t>Suppose the </a:t>
            </a:r>
            <a:r>
              <a:rPr lang="en-US" sz="1800" b="0" kern="0" baseline="0" dirty="0">
                <a:solidFill>
                  <a:schemeClr val="accent2"/>
                </a:solidFill>
                <a:latin typeface="+mn-lt"/>
              </a:rPr>
              <a:t>actual shortest</a:t>
            </a:r>
            <a:r>
              <a:rPr lang="en-US" sz="1800" b="0" kern="0" dirty="0">
                <a:solidFill>
                  <a:schemeClr val="accent2"/>
                </a:solidFill>
                <a:latin typeface="+mn-lt"/>
              </a:rPr>
              <a:t> path</a:t>
            </a:r>
            <a:r>
              <a:rPr lang="en-US" sz="1800" b="0" kern="0" dirty="0">
                <a:latin typeface="+mn-lt"/>
              </a:rPr>
              <a:t> to </a:t>
            </a:r>
            <a:r>
              <a:rPr lang="en-US" sz="1800" kern="0" dirty="0">
                <a:latin typeface="+mn-lt"/>
              </a:rPr>
              <a:t>v</a:t>
            </a:r>
            <a:r>
              <a:rPr lang="en-US" sz="1800" b="0" kern="0" dirty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>
                <a:latin typeface="+mn-lt"/>
              </a:rPr>
              <a:t>So</a:t>
            </a:r>
            <a:r>
              <a:rPr lang="en-US" sz="1800" b="0" kern="0" dirty="0">
                <a:latin typeface="+mn-lt"/>
              </a:rPr>
              <a:t> it must use non-cloud nodes.  Let </a:t>
            </a:r>
            <a:r>
              <a:rPr lang="en-US" sz="1800" kern="0" dirty="0">
                <a:latin typeface="+mn-lt"/>
              </a:rPr>
              <a:t>w</a:t>
            </a:r>
            <a:r>
              <a:rPr lang="en-US" sz="1800" b="0" kern="0" dirty="0">
                <a:latin typeface="+mn-lt"/>
              </a:rPr>
              <a:t> be the </a:t>
            </a:r>
            <a:r>
              <a:rPr lang="en-US" sz="1800" b="0" i="1" kern="0" dirty="0">
                <a:latin typeface="+mn-lt"/>
              </a:rPr>
              <a:t>first</a:t>
            </a:r>
            <a:r>
              <a:rPr lang="en-US" sz="1800" b="0" kern="0" dirty="0">
                <a:latin typeface="+mn-lt"/>
              </a:rPr>
              <a:t> non-cloud node on this path.  The part of the path up to </a:t>
            </a:r>
            <a:r>
              <a:rPr lang="en-US" sz="1800" kern="0" dirty="0">
                <a:latin typeface="+mn-lt"/>
              </a:rPr>
              <a:t>w</a:t>
            </a:r>
            <a:r>
              <a:rPr lang="en-US" sz="1800" b="0" kern="0" dirty="0">
                <a:latin typeface="+mn-lt"/>
              </a:rPr>
              <a:t> is </a:t>
            </a:r>
            <a:r>
              <a:rPr lang="en-US" sz="1800" b="0" kern="0" dirty="0">
                <a:solidFill>
                  <a:schemeClr val="accent2"/>
                </a:solidFill>
                <a:latin typeface="+mn-lt"/>
              </a:rPr>
              <a:t>already known</a:t>
            </a:r>
            <a:r>
              <a:rPr lang="en-US" sz="1800" b="0" kern="0" dirty="0">
                <a:latin typeface="+mn-lt"/>
              </a:rPr>
              <a:t> and must be shorter than the best-known path to </a:t>
            </a:r>
            <a:r>
              <a:rPr lang="en-US" sz="1800" kern="0" dirty="0">
                <a:latin typeface="+mn-lt"/>
              </a:rPr>
              <a:t>v</a:t>
            </a:r>
            <a:r>
              <a:rPr lang="en-US" sz="1800" b="0" kern="0" dirty="0">
                <a:latin typeface="+mn-lt"/>
              </a:rPr>
              <a:t>.  So </a:t>
            </a:r>
            <a:r>
              <a:rPr lang="en-US" sz="1800" kern="0" dirty="0">
                <a:latin typeface="+mn-lt"/>
              </a:rPr>
              <a:t>v</a:t>
            </a:r>
            <a:r>
              <a:rPr lang="en-US" sz="1800" b="0" kern="0" dirty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Efficiency, first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/>
              <a:t>Use </a:t>
            </a:r>
            <a:r>
              <a:rPr lang="en-US" dirty="0" err="1"/>
              <a:t>pseudocode</a:t>
            </a:r>
            <a:r>
              <a:rPr lang="en-US" dirty="0"/>
              <a:t> to determine asymptotic run-time</a:t>
            </a:r>
          </a:p>
          <a:p>
            <a:pPr lvl="1"/>
            <a:r>
              <a:rPr lang="en-US" dirty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for each node: </a:t>
            </a:r>
            <a:r>
              <a:rPr lang="en-US" sz="2000" kern="0" dirty="0" err="1">
                <a:latin typeface="Courier New" pitchFamily="49" charset="0"/>
              </a:rPr>
              <a:t>x.cost</a:t>
            </a:r>
            <a:r>
              <a:rPr lang="en-US" sz="2000" kern="0" dirty="0">
                <a:latin typeface="Courier New" pitchFamily="49" charset="0"/>
              </a:rPr>
              <a:t>=infinity, </a:t>
            </a:r>
            <a:r>
              <a:rPr lang="en-US" sz="2000" kern="0" dirty="0" err="1">
                <a:latin typeface="Courier New" pitchFamily="49" charset="0"/>
              </a:rPr>
              <a:t>x.known</a:t>
            </a:r>
            <a:r>
              <a:rPr lang="en-US" sz="2000" kern="0" dirty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b.known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if(!</a:t>
            </a:r>
            <a:r>
              <a:rPr lang="en-US" sz="2000" kern="0" baseline="0" dirty="0" err="1">
                <a:latin typeface="Courier New" pitchFamily="49" charset="0"/>
              </a:rPr>
              <a:t>a.known</a:t>
            </a:r>
            <a:r>
              <a:rPr lang="en-US" sz="2000" kern="0" baseline="0" dirty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err="1">
                <a:latin typeface="Courier New" pitchFamily="49" charset="0"/>
              </a:rPr>
              <a:t>a.cost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b.cost</a:t>
            </a:r>
            <a:r>
              <a:rPr lang="en-US" sz="2000" kern="0" dirty="0">
                <a:latin typeface="Courier New" pitchFamily="49" charset="0"/>
              </a:rPr>
              <a:t> + weight((</a:t>
            </a:r>
            <a:r>
              <a:rPr lang="en-US" sz="2000" kern="0" dirty="0" err="1">
                <a:latin typeface="Courier New" pitchFamily="49" charset="0"/>
              </a:rPr>
              <a:t>b,a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4259025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Efficiency, first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/>
              <a:t>Use </a:t>
            </a:r>
            <a:r>
              <a:rPr lang="en-US" dirty="0" err="1"/>
              <a:t>pseudocode</a:t>
            </a:r>
            <a:r>
              <a:rPr lang="en-US" dirty="0"/>
              <a:t> to determine asymptotic run-time</a:t>
            </a:r>
          </a:p>
          <a:p>
            <a:pPr lvl="1"/>
            <a:r>
              <a:rPr lang="en-US" dirty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for each node: </a:t>
            </a:r>
            <a:r>
              <a:rPr lang="en-US" sz="2000" kern="0" dirty="0" err="1">
                <a:latin typeface="Courier New" pitchFamily="49" charset="0"/>
              </a:rPr>
              <a:t>x.cost</a:t>
            </a:r>
            <a:r>
              <a:rPr lang="en-US" sz="2000" kern="0" dirty="0">
                <a:latin typeface="Courier New" pitchFamily="49" charset="0"/>
              </a:rPr>
              <a:t>=infinity, </a:t>
            </a:r>
            <a:r>
              <a:rPr lang="en-US" sz="2000" kern="0" dirty="0" err="1">
                <a:latin typeface="Courier New" pitchFamily="49" charset="0"/>
              </a:rPr>
              <a:t>x.known</a:t>
            </a:r>
            <a:r>
              <a:rPr lang="en-US" sz="2000" kern="0" dirty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b.known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if(!</a:t>
            </a:r>
            <a:r>
              <a:rPr lang="en-US" sz="2000" kern="0" baseline="0" dirty="0" err="1">
                <a:latin typeface="Courier New" pitchFamily="49" charset="0"/>
              </a:rPr>
              <a:t>a.known</a:t>
            </a:r>
            <a:r>
              <a:rPr lang="en-US" sz="2000" kern="0" baseline="0" dirty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err="1">
                <a:latin typeface="Courier New" pitchFamily="49" charset="0"/>
              </a:rPr>
              <a:t>a.cost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b.cost</a:t>
            </a:r>
            <a:r>
              <a:rPr lang="en-US" sz="2000" kern="0" dirty="0">
                <a:latin typeface="Courier New" pitchFamily="49" charset="0"/>
              </a:rPr>
              <a:t> + weight((</a:t>
            </a:r>
            <a:r>
              <a:rPr lang="en-US" sz="2000" kern="0" dirty="0" err="1">
                <a:latin typeface="Courier New" pitchFamily="49" charset="0"/>
              </a:rPr>
              <a:t>b,a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O(|V|)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Efficiency, first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/>
              <a:t>Use </a:t>
            </a:r>
            <a:r>
              <a:rPr lang="en-US" dirty="0" err="1"/>
              <a:t>pseudocode</a:t>
            </a:r>
            <a:r>
              <a:rPr lang="en-US" dirty="0"/>
              <a:t> to determine asymptotic run-time</a:t>
            </a:r>
          </a:p>
          <a:p>
            <a:pPr lvl="1"/>
            <a:r>
              <a:rPr lang="en-US" dirty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for each node: </a:t>
            </a:r>
            <a:r>
              <a:rPr lang="en-US" sz="2000" kern="0" dirty="0" err="1">
                <a:latin typeface="Courier New" pitchFamily="49" charset="0"/>
              </a:rPr>
              <a:t>x.cost</a:t>
            </a:r>
            <a:r>
              <a:rPr lang="en-US" sz="2000" kern="0" dirty="0">
                <a:latin typeface="Courier New" pitchFamily="49" charset="0"/>
              </a:rPr>
              <a:t>=infinity, </a:t>
            </a:r>
            <a:r>
              <a:rPr lang="en-US" sz="2000" kern="0" dirty="0" err="1">
                <a:latin typeface="Courier New" pitchFamily="49" charset="0"/>
              </a:rPr>
              <a:t>x.known</a:t>
            </a:r>
            <a:r>
              <a:rPr lang="en-US" sz="2000" kern="0" dirty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b.known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if(!</a:t>
            </a:r>
            <a:r>
              <a:rPr lang="en-US" sz="2000" kern="0" baseline="0" dirty="0" err="1">
                <a:latin typeface="Courier New" pitchFamily="49" charset="0"/>
              </a:rPr>
              <a:t>a.known</a:t>
            </a:r>
            <a:r>
              <a:rPr lang="en-US" sz="2000" kern="0" baseline="0" dirty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err="1">
                <a:latin typeface="Courier New" pitchFamily="49" charset="0"/>
              </a:rPr>
              <a:t>a.cost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b.cost</a:t>
            </a:r>
            <a:r>
              <a:rPr lang="en-US" sz="2000" kern="0" dirty="0">
                <a:latin typeface="Courier New" pitchFamily="49" charset="0"/>
              </a:rPr>
              <a:t> + weight((</a:t>
            </a:r>
            <a:r>
              <a:rPr lang="en-US" sz="2000" kern="0" dirty="0" err="1">
                <a:latin typeface="Courier New" pitchFamily="49" charset="0"/>
              </a:rPr>
              <a:t>b,a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O(|V|</a:t>
            </a:r>
            <a:r>
              <a:rPr lang="en-US" b="0" baseline="30000" dirty="0">
                <a:latin typeface="+mn-lt"/>
              </a:rPr>
              <a:t>2</a:t>
            </a:r>
            <a:r>
              <a:rPr lang="en-US" sz="2000" b="0" dirty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643570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Efficiency, first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/>
              <a:t>Use </a:t>
            </a:r>
            <a:r>
              <a:rPr lang="en-US" dirty="0" err="1"/>
              <a:t>pseudocode</a:t>
            </a:r>
            <a:r>
              <a:rPr lang="en-US" dirty="0"/>
              <a:t> to determine asymptotic run-time</a:t>
            </a:r>
          </a:p>
          <a:p>
            <a:pPr lvl="1"/>
            <a:r>
              <a:rPr lang="en-US" dirty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for each node: </a:t>
            </a:r>
            <a:r>
              <a:rPr lang="en-US" sz="2000" kern="0" dirty="0" err="1">
                <a:latin typeface="Courier New" pitchFamily="49" charset="0"/>
              </a:rPr>
              <a:t>x.cost</a:t>
            </a:r>
            <a:r>
              <a:rPr lang="en-US" sz="2000" kern="0" dirty="0">
                <a:latin typeface="Courier New" pitchFamily="49" charset="0"/>
              </a:rPr>
              <a:t>=infinity, </a:t>
            </a:r>
            <a:r>
              <a:rPr lang="en-US" sz="2000" kern="0" dirty="0" err="1">
                <a:latin typeface="Courier New" pitchFamily="49" charset="0"/>
              </a:rPr>
              <a:t>x.known</a:t>
            </a:r>
            <a:r>
              <a:rPr lang="en-US" sz="2000" kern="0" dirty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b.known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if(!</a:t>
            </a:r>
            <a:r>
              <a:rPr lang="en-US" sz="2000" kern="0" baseline="0" dirty="0" err="1">
                <a:latin typeface="Courier New" pitchFamily="49" charset="0"/>
              </a:rPr>
              <a:t>a.known</a:t>
            </a:r>
            <a:r>
              <a:rPr lang="en-US" sz="2000" kern="0" baseline="0" dirty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err="1">
                <a:latin typeface="Courier New" pitchFamily="49" charset="0"/>
              </a:rPr>
              <a:t>a.cost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b.cost</a:t>
            </a:r>
            <a:r>
              <a:rPr lang="en-US" sz="2000" kern="0" dirty="0">
                <a:latin typeface="Courier New" pitchFamily="49" charset="0"/>
              </a:rPr>
              <a:t> + weight((</a:t>
            </a:r>
            <a:r>
              <a:rPr lang="en-US" sz="2000" kern="0" dirty="0" err="1">
                <a:latin typeface="Courier New" pitchFamily="49" charset="0"/>
              </a:rPr>
              <a:t>b,a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O(|V|</a:t>
            </a:r>
            <a:r>
              <a:rPr lang="en-US" b="0" baseline="30000" dirty="0">
                <a:latin typeface="+mn-lt"/>
              </a:rPr>
              <a:t>2</a:t>
            </a:r>
            <a:r>
              <a:rPr lang="en-US" sz="2000" b="0" dirty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O(|E|)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1219179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Driving directions</a:t>
            </a:r>
          </a:p>
          <a:p>
            <a:endParaRPr lang="en-US" dirty="0"/>
          </a:p>
          <a:p>
            <a:r>
              <a:rPr lang="en-US" dirty="0"/>
              <a:t>Cheap flight itineraries</a:t>
            </a:r>
          </a:p>
          <a:p>
            <a:endParaRPr lang="en-US" dirty="0"/>
          </a:p>
          <a:p>
            <a:r>
              <a:rPr lang="en-US" dirty="0"/>
              <a:t>Network routing</a:t>
            </a:r>
          </a:p>
          <a:p>
            <a:endParaRPr lang="en-US" dirty="0"/>
          </a:p>
          <a:p>
            <a:r>
              <a:rPr lang="en-US" dirty="0"/>
              <a:t>Critical paths in project management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219457447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Efficiency, first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/>
              <a:t>Use </a:t>
            </a:r>
            <a:r>
              <a:rPr lang="en-US" dirty="0" err="1"/>
              <a:t>pseudocode</a:t>
            </a:r>
            <a:r>
              <a:rPr lang="en-US" dirty="0"/>
              <a:t> to determine asymptotic run-time</a:t>
            </a:r>
          </a:p>
          <a:p>
            <a:pPr lvl="1"/>
            <a:r>
              <a:rPr lang="en-US" dirty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for each node: </a:t>
            </a:r>
            <a:r>
              <a:rPr lang="en-US" sz="2000" kern="0" dirty="0" err="1">
                <a:latin typeface="Courier New" pitchFamily="49" charset="0"/>
              </a:rPr>
              <a:t>x.cost</a:t>
            </a:r>
            <a:r>
              <a:rPr lang="en-US" sz="2000" kern="0" dirty="0">
                <a:latin typeface="Courier New" pitchFamily="49" charset="0"/>
              </a:rPr>
              <a:t>=infinity, </a:t>
            </a:r>
            <a:r>
              <a:rPr lang="en-US" sz="2000" kern="0" dirty="0" err="1">
                <a:latin typeface="Courier New" pitchFamily="49" charset="0"/>
              </a:rPr>
              <a:t>x.known</a:t>
            </a:r>
            <a:r>
              <a:rPr lang="en-US" sz="2000" kern="0" dirty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b.known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if(!</a:t>
            </a:r>
            <a:r>
              <a:rPr lang="en-US" sz="2000" kern="0" baseline="0" dirty="0" err="1">
                <a:latin typeface="Courier New" pitchFamily="49" charset="0"/>
              </a:rPr>
              <a:t>a.known</a:t>
            </a:r>
            <a:r>
              <a:rPr lang="en-US" sz="2000" kern="0" baseline="0" dirty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err="1">
                <a:latin typeface="Courier New" pitchFamily="49" charset="0"/>
              </a:rPr>
              <a:t>a.cost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b.cost</a:t>
            </a:r>
            <a:r>
              <a:rPr lang="en-US" sz="2000" kern="0" dirty="0">
                <a:latin typeface="Courier New" pitchFamily="49" charset="0"/>
              </a:rPr>
              <a:t> + weight((</a:t>
            </a:r>
            <a:r>
              <a:rPr lang="en-US" sz="2000" kern="0" dirty="0" err="1">
                <a:latin typeface="Courier New" pitchFamily="49" charset="0"/>
              </a:rPr>
              <a:t>b,a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O(|V|</a:t>
            </a:r>
            <a:r>
              <a:rPr lang="en-US" b="0" baseline="30000" dirty="0">
                <a:latin typeface="+mn-lt"/>
              </a:rPr>
              <a:t>2</a:t>
            </a:r>
            <a:r>
              <a:rPr lang="en-US" sz="2000" b="0" dirty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j-lt"/>
              </a:rPr>
              <a:t>O(|V|</a:t>
            </a:r>
            <a:r>
              <a:rPr lang="en-US" b="0" baseline="30000" dirty="0">
                <a:latin typeface="+mj-lt"/>
              </a:rPr>
              <a:t>2</a:t>
            </a:r>
            <a:r>
              <a:rPr lang="en-US" sz="2000" b="0" dirty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37287812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asymptotic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far: </a:t>
            </a:r>
            <a:r>
              <a:rPr lang="en-US" i="1" dirty="0"/>
              <a:t>O</a:t>
            </a:r>
            <a:r>
              <a:rPr lang="en-US" dirty="0"/>
              <a:t>(|V|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>
              <a:buNone/>
            </a:pPr>
            <a:endParaRPr lang="en-US" sz="1000" dirty="0"/>
          </a:p>
          <a:p>
            <a:r>
              <a:rPr lang="en-US" dirty="0"/>
              <a:t>We had a similar “problem” with topological sort being </a:t>
            </a:r>
            <a:r>
              <a:rPr lang="en-US" i="1" dirty="0"/>
              <a:t>O</a:t>
            </a:r>
            <a:r>
              <a:rPr lang="en-US" dirty="0"/>
              <a:t>(|V|</a:t>
            </a:r>
            <a:r>
              <a:rPr lang="en-US" baseline="30000" dirty="0"/>
              <a:t>2</a:t>
            </a:r>
            <a:r>
              <a:rPr lang="en-US" dirty="0"/>
              <a:t>) due to each iteration looking for the node to process next</a:t>
            </a:r>
          </a:p>
          <a:p>
            <a:pPr lvl="1"/>
            <a:r>
              <a:rPr lang="en-US" dirty="0"/>
              <a:t>We solved it with a queue of zero-degree nodes</a:t>
            </a:r>
          </a:p>
          <a:p>
            <a:pPr lvl="1"/>
            <a:r>
              <a:rPr lang="en-US" dirty="0"/>
              <a:t>But here we need the lowest-cost node and costs can change as we process edges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Solution?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(?) asymptotic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/>
              <a:t>So far: </a:t>
            </a:r>
            <a:r>
              <a:rPr lang="en-US" i="1" dirty="0"/>
              <a:t>O</a:t>
            </a:r>
            <a:r>
              <a:rPr lang="en-US" dirty="0"/>
              <a:t>(|V|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>
              <a:buNone/>
            </a:pPr>
            <a:endParaRPr lang="en-US" sz="1000" dirty="0"/>
          </a:p>
          <a:p>
            <a:r>
              <a:rPr lang="en-US" dirty="0"/>
              <a:t>We had a similar “problem” with topological sort being </a:t>
            </a:r>
            <a:r>
              <a:rPr lang="en-US" i="1" dirty="0"/>
              <a:t>O</a:t>
            </a:r>
            <a:r>
              <a:rPr lang="en-US" dirty="0"/>
              <a:t>(|V|</a:t>
            </a:r>
            <a:r>
              <a:rPr lang="en-US" baseline="30000" dirty="0"/>
              <a:t>2</a:t>
            </a:r>
            <a:r>
              <a:rPr lang="en-US" dirty="0"/>
              <a:t>) due to each iteration looking for the node to process next</a:t>
            </a:r>
          </a:p>
          <a:p>
            <a:pPr lvl="1"/>
            <a:r>
              <a:rPr lang="en-US" dirty="0"/>
              <a:t>We solved it with a queue of zero-degree nodes</a:t>
            </a:r>
          </a:p>
          <a:p>
            <a:pPr lvl="1"/>
            <a:r>
              <a:rPr lang="en-US" dirty="0"/>
              <a:t>But here we need the lowest-cost node and costs can change as we process edges</a:t>
            </a:r>
          </a:p>
          <a:p>
            <a:pPr lvl="1"/>
            <a:endParaRPr lang="en-US" sz="1000" dirty="0"/>
          </a:p>
          <a:p>
            <a:r>
              <a:rPr lang="en-US" dirty="0"/>
              <a:t>Solution?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But must support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/>
              <a:t>Must maintain a reference from each node to its current position in the priority queue</a:t>
            </a:r>
          </a:p>
          <a:p>
            <a:pPr lvl="2"/>
            <a:r>
              <a:rPr lang="en-US" dirty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Efficiency, second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/>
              <a:t>Use </a:t>
            </a:r>
            <a:r>
              <a:rPr lang="en-US" dirty="0" err="1"/>
              <a:t>pseudocode</a:t>
            </a:r>
            <a:r>
              <a:rPr lang="en-US" dirty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for each node: </a:t>
            </a:r>
            <a:r>
              <a:rPr lang="en-US" sz="2000" kern="0" dirty="0" err="1">
                <a:latin typeface="Courier New" pitchFamily="49" charset="0"/>
              </a:rPr>
              <a:t>x.cost</a:t>
            </a:r>
            <a:r>
              <a:rPr lang="en-US" sz="2000" kern="0" dirty="0">
                <a:latin typeface="Courier New" pitchFamily="49" charset="0"/>
              </a:rPr>
              <a:t>=infinity, </a:t>
            </a:r>
            <a:r>
              <a:rPr lang="en-US" sz="2000" kern="0" dirty="0" err="1">
                <a:latin typeface="Courier New" pitchFamily="49" charset="0"/>
              </a:rPr>
              <a:t>x.known</a:t>
            </a:r>
            <a:r>
              <a:rPr lang="en-US" sz="2000" kern="0" dirty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b.known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if(!</a:t>
            </a:r>
            <a:r>
              <a:rPr lang="en-US" sz="2000" kern="0" baseline="0" dirty="0" err="1">
                <a:latin typeface="Courier New" pitchFamily="49" charset="0"/>
              </a:rPr>
              <a:t>a.known</a:t>
            </a:r>
            <a:r>
              <a:rPr lang="en-US" sz="2000" kern="0" baseline="0" dirty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err="1">
                <a:latin typeface="Courier New" pitchFamily="49" charset="0"/>
              </a:rPr>
              <a:t>decreaseKey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a,“new</a:t>
            </a:r>
            <a:r>
              <a:rPr lang="en-US" sz="2000" kern="0" dirty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5235249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Efficiency, second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/>
              <a:t>Use </a:t>
            </a:r>
            <a:r>
              <a:rPr lang="en-US" dirty="0" err="1"/>
              <a:t>pseudocode</a:t>
            </a:r>
            <a:r>
              <a:rPr lang="en-US" dirty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for each node: </a:t>
            </a:r>
            <a:r>
              <a:rPr lang="en-US" sz="2000" kern="0" dirty="0" err="1">
                <a:latin typeface="Courier New" pitchFamily="49" charset="0"/>
              </a:rPr>
              <a:t>x.cost</a:t>
            </a:r>
            <a:r>
              <a:rPr lang="en-US" sz="2000" kern="0" dirty="0">
                <a:latin typeface="Courier New" pitchFamily="49" charset="0"/>
              </a:rPr>
              <a:t>=infinity, </a:t>
            </a:r>
            <a:r>
              <a:rPr lang="en-US" sz="2000" kern="0" dirty="0" err="1">
                <a:latin typeface="Courier New" pitchFamily="49" charset="0"/>
              </a:rPr>
              <a:t>x.known</a:t>
            </a:r>
            <a:r>
              <a:rPr lang="en-US" sz="2000" kern="0" dirty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b.known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if(!</a:t>
            </a:r>
            <a:r>
              <a:rPr lang="en-US" sz="2000" kern="0" baseline="0" dirty="0" err="1">
                <a:latin typeface="Courier New" pitchFamily="49" charset="0"/>
              </a:rPr>
              <a:t>a.known</a:t>
            </a:r>
            <a:r>
              <a:rPr lang="en-US" sz="2000" kern="0" baseline="0" dirty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err="1">
                <a:latin typeface="Courier New" pitchFamily="49" charset="0"/>
              </a:rPr>
              <a:t>decreaseKey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a,“new</a:t>
            </a:r>
            <a:r>
              <a:rPr lang="en-US" sz="2000" kern="0" dirty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O(|V|)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Efficiency, second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/>
              <a:t>Use </a:t>
            </a:r>
            <a:r>
              <a:rPr lang="en-US" dirty="0" err="1"/>
              <a:t>pseudocode</a:t>
            </a:r>
            <a:r>
              <a:rPr lang="en-US" dirty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for each node: </a:t>
            </a:r>
            <a:r>
              <a:rPr lang="en-US" sz="2000" kern="0" dirty="0" err="1">
                <a:latin typeface="Courier New" pitchFamily="49" charset="0"/>
              </a:rPr>
              <a:t>x.cost</a:t>
            </a:r>
            <a:r>
              <a:rPr lang="en-US" sz="2000" kern="0" dirty="0">
                <a:latin typeface="Courier New" pitchFamily="49" charset="0"/>
              </a:rPr>
              <a:t>=infinity, </a:t>
            </a:r>
            <a:r>
              <a:rPr lang="en-US" sz="2000" kern="0" dirty="0" err="1">
                <a:latin typeface="Courier New" pitchFamily="49" charset="0"/>
              </a:rPr>
              <a:t>x.known</a:t>
            </a:r>
            <a:r>
              <a:rPr lang="en-US" sz="2000" kern="0" dirty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b.known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if(!</a:t>
            </a:r>
            <a:r>
              <a:rPr lang="en-US" sz="2000" kern="0" baseline="0" dirty="0" err="1">
                <a:latin typeface="Courier New" pitchFamily="49" charset="0"/>
              </a:rPr>
              <a:t>a.known</a:t>
            </a:r>
            <a:r>
              <a:rPr lang="en-US" sz="2000" kern="0" baseline="0" dirty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err="1">
                <a:latin typeface="Courier New" pitchFamily="49" charset="0"/>
              </a:rPr>
              <a:t>decreaseKey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a,“new</a:t>
            </a:r>
            <a:r>
              <a:rPr lang="en-US" sz="2000" kern="0" dirty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O(|</a:t>
            </a:r>
            <a:r>
              <a:rPr lang="en-US" sz="2000" b="0" dirty="0" err="1">
                <a:latin typeface="+mn-lt"/>
              </a:rPr>
              <a:t>V|log|V</a:t>
            </a:r>
            <a:r>
              <a:rPr lang="en-US" sz="2000" b="0" dirty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0019670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Efficiency, second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/>
              <a:t>Use </a:t>
            </a:r>
            <a:r>
              <a:rPr lang="en-US" dirty="0" err="1"/>
              <a:t>pseudocode</a:t>
            </a:r>
            <a:r>
              <a:rPr lang="en-US" dirty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for each node: </a:t>
            </a:r>
            <a:r>
              <a:rPr lang="en-US" sz="2000" kern="0" dirty="0" err="1">
                <a:latin typeface="Courier New" pitchFamily="49" charset="0"/>
              </a:rPr>
              <a:t>x.cost</a:t>
            </a:r>
            <a:r>
              <a:rPr lang="en-US" sz="2000" kern="0" dirty="0">
                <a:latin typeface="Courier New" pitchFamily="49" charset="0"/>
              </a:rPr>
              <a:t>=infinity, </a:t>
            </a:r>
            <a:r>
              <a:rPr lang="en-US" sz="2000" kern="0" dirty="0" err="1">
                <a:latin typeface="Courier New" pitchFamily="49" charset="0"/>
              </a:rPr>
              <a:t>x.known</a:t>
            </a:r>
            <a:r>
              <a:rPr lang="en-US" sz="2000" kern="0" dirty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b.known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if(!</a:t>
            </a:r>
            <a:r>
              <a:rPr lang="en-US" sz="2000" kern="0" baseline="0" dirty="0" err="1">
                <a:latin typeface="Courier New" pitchFamily="49" charset="0"/>
              </a:rPr>
              <a:t>a.known</a:t>
            </a:r>
            <a:r>
              <a:rPr lang="en-US" sz="2000" kern="0" baseline="0" dirty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err="1">
                <a:latin typeface="Courier New" pitchFamily="49" charset="0"/>
              </a:rPr>
              <a:t>decreaseKey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a,“new</a:t>
            </a:r>
            <a:r>
              <a:rPr lang="en-US" sz="2000" kern="0" dirty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O(|</a:t>
            </a:r>
            <a:r>
              <a:rPr lang="en-US" sz="2000" b="0" dirty="0" err="1">
                <a:latin typeface="+mn-lt"/>
              </a:rPr>
              <a:t>V|log|V</a:t>
            </a:r>
            <a:r>
              <a:rPr lang="en-US" sz="2000" b="0" dirty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j-lt"/>
              </a:rPr>
              <a:t>O(|</a:t>
            </a:r>
            <a:r>
              <a:rPr lang="en-US" sz="2000" b="0" dirty="0" err="1">
                <a:latin typeface="+mj-lt"/>
              </a:rPr>
              <a:t>E|log|V</a:t>
            </a:r>
            <a:r>
              <a:rPr lang="en-US" sz="2000" b="0" dirty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76057329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Efficiency, second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/>
              <a:t>Use </a:t>
            </a:r>
            <a:r>
              <a:rPr lang="en-US" dirty="0" err="1"/>
              <a:t>pseudocode</a:t>
            </a:r>
            <a:r>
              <a:rPr lang="en-US" dirty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for each node: </a:t>
            </a:r>
            <a:r>
              <a:rPr lang="en-US" sz="2000" kern="0" dirty="0" err="1">
                <a:latin typeface="Courier New" pitchFamily="49" charset="0"/>
              </a:rPr>
              <a:t>x.cost</a:t>
            </a:r>
            <a:r>
              <a:rPr lang="en-US" sz="2000" kern="0" dirty="0">
                <a:latin typeface="Courier New" pitchFamily="49" charset="0"/>
              </a:rPr>
              <a:t>=infinity, </a:t>
            </a:r>
            <a:r>
              <a:rPr lang="en-US" sz="2000" kern="0" dirty="0" err="1">
                <a:latin typeface="Courier New" pitchFamily="49" charset="0"/>
              </a:rPr>
              <a:t>x.known</a:t>
            </a:r>
            <a:r>
              <a:rPr lang="en-US" sz="2000" kern="0" dirty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b.known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if(!</a:t>
            </a:r>
            <a:r>
              <a:rPr lang="en-US" sz="2000" kern="0" baseline="0" dirty="0" err="1">
                <a:latin typeface="Courier New" pitchFamily="49" charset="0"/>
              </a:rPr>
              <a:t>a.known</a:t>
            </a:r>
            <a:r>
              <a:rPr lang="en-US" sz="2000" kern="0" baseline="0" dirty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err="1">
                <a:latin typeface="Courier New" pitchFamily="49" charset="0"/>
              </a:rPr>
              <a:t>decreaseKey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a,“new</a:t>
            </a:r>
            <a:r>
              <a:rPr lang="en-US" sz="2000" kern="0" dirty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O(|</a:t>
            </a:r>
            <a:r>
              <a:rPr lang="en-US" sz="2000" b="0" dirty="0" err="1">
                <a:latin typeface="+mn-lt"/>
              </a:rPr>
              <a:t>V|log|V</a:t>
            </a:r>
            <a:r>
              <a:rPr lang="en-US" sz="2000" b="0" dirty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j-lt"/>
              </a:rPr>
              <a:t>O(|</a:t>
            </a:r>
            <a:r>
              <a:rPr lang="en-US" sz="2000" b="0" dirty="0" err="1">
                <a:latin typeface="+mj-lt"/>
              </a:rPr>
              <a:t>E|log|V</a:t>
            </a:r>
            <a:r>
              <a:rPr lang="en-US" sz="2000" b="0" dirty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j-lt"/>
              </a:rPr>
              <a:t>O(|</a:t>
            </a:r>
            <a:r>
              <a:rPr lang="en-US" sz="2000" b="0" dirty="0" err="1">
                <a:latin typeface="+mj-lt"/>
              </a:rPr>
              <a:t>V|log|V</a:t>
            </a:r>
            <a:r>
              <a:rPr lang="en-US" sz="2000" b="0" dirty="0">
                <a:latin typeface="+mj-lt"/>
              </a:rPr>
              <a:t>|+|</a:t>
            </a:r>
            <a:r>
              <a:rPr lang="en-US" sz="2000" b="0" dirty="0" err="1">
                <a:latin typeface="+mj-lt"/>
              </a:rPr>
              <a:t>E|log|V</a:t>
            </a:r>
            <a:r>
              <a:rPr lang="en-US" sz="2000" b="0" dirty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9678381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Dense vs. sparse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approach: </a:t>
            </a:r>
            <a:r>
              <a:rPr lang="en-US" i="1" dirty="0"/>
              <a:t>O</a:t>
            </a:r>
            <a:r>
              <a:rPr lang="en-US" dirty="0"/>
              <a:t>(|V|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endParaRPr lang="en-US" sz="1400" dirty="0"/>
          </a:p>
          <a:p>
            <a:r>
              <a:rPr lang="en-US" dirty="0"/>
              <a:t>Second approach: </a:t>
            </a:r>
            <a:r>
              <a:rPr lang="en-US" i="1" dirty="0"/>
              <a:t>O</a:t>
            </a:r>
            <a:r>
              <a:rPr lang="en-US" dirty="0"/>
              <a:t>(|</a:t>
            </a:r>
            <a:r>
              <a:rPr lang="en-US" dirty="0" err="1"/>
              <a:t>V|log|V</a:t>
            </a:r>
            <a:r>
              <a:rPr lang="en-US" dirty="0"/>
              <a:t>|+|</a:t>
            </a:r>
            <a:r>
              <a:rPr lang="en-US" dirty="0" err="1"/>
              <a:t>E|log|V</a:t>
            </a:r>
            <a:r>
              <a:rPr lang="en-US" dirty="0"/>
              <a:t>|)</a:t>
            </a:r>
          </a:p>
          <a:p>
            <a:endParaRPr lang="en-US" sz="1400" dirty="0"/>
          </a:p>
          <a:p>
            <a:r>
              <a:rPr lang="en-US" dirty="0"/>
              <a:t>So which is better?</a:t>
            </a:r>
          </a:p>
          <a:p>
            <a:pPr lvl="1"/>
            <a:r>
              <a:rPr lang="en-US" dirty="0"/>
              <a:t>Sparse: </a:t>
            </a:r>
            <a:r>
              <a:rPr lang="en-US" i="1" dirty="0"/>
              <a:t>O</a:t>
            </a:r>
            <a:r>
              <a:rPr lang="en-US" dirty="0"/>
              <a:t>(|</a:t>
            </a:r>
            <a:r>
              <a:rPr lang="en-US" dirty="0" err="1"/>
              <a:t>V|log|V</a:t>
            </a:r>
            <a:r>
              <a:rPr lang="en-US" dirty="0"/>
              <a:t>|+|</a:t>
            </a:r>
            <a:r>
              <a:rPr lang="en-US" dirty="0" err="1"/>
              <a:t>E|log|V</a:t>
            </a:r>
            <a:r>
              <a:rPr lang="en-US" dirty="0"/>
              <a:t>|) (if |E| &gt; |V|, then </a:t>
            </a:r>
            <a:r>
              <a:rPr lang="en-US" i="1" dirty="0"/>
              <a:t>O</a:t>
            </a:r>
            <a:r>
              <a:rPr lang="en-US" dirty="0"/>
              <a:t>(|</a:t>
            </a:r>
            <a:r>
              <a:rPr lang="en-US" dirty="0" err="1"/>
              <a:t>E|log|V</a:t>
            </a:r>
            <a:r>
              <a:rPr lang="en-US" dirty="0"/>
              <a:t>|))</a:t>
            </a:r>
          </a:p>
          <a:p>
            <a:pPr lvl="1"/>
            <a:r>
              <a:rPr lang="en-US" dirty="0"/>
              <a:t>Dense: </a:t>
            </a:r>
            <a:r>
              <a:rPr lang="en-US" i="1" dirty="0"/>
              <a:t>O</a:t>
            </a:r>
            <a:r>
              <a:rPr lang="en-US" dirty="0"/>
              <a:t>(|V|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endParaRPr lang="en-US" sz="1400" dirty="0"/>
          </a:p>
          <a:p>
            <a:r>
              <a:rPr lang="en-US" dirty="0"/>
              <a:t>But, remember these are worst-case and asymptotic</a:t>
            </a:r>
          </a:p>
          <a:p>
            <a:pPr lvl="1"/>
            <a:r>
              <a:rPr lang="en-US" dirty="0"/>
              <a:t>Priority queue might have slightly worse constant factors than a linear search</a:t>
            </a:r>
          </a:p>
          <a:p>
            <a:pPr lvl="1"/>
            <a:r>
              <a:rPr lang="en-US" dirty="0"/>
              <a:t>On the other hand, for “normal graphs”, we might call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/>
              <a:t> rarely (or not percolate far), making |</a:t>
            </a:r>
            <a:r>
              <a:rPr lang="en-US" dirty="0" err="1"/>
              <a:t>E|log|V</a:t>
            </a:r>
            <a:r>
              <a:rPr lang="en-US" dirty="0"/>
              <a:t>| more like |E|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 named after its inventor </a:t>
            </a:r>
            <a:r>
              <a:rPr lang="en-US" dirty="0" err="1"/>
              <a:t>Edsger</a:t>
            </a:r>
            <a:r>
              <a:rPr lang="en-US" dirty="0"/>
              <a:t> Dijkstra (1930-2002)</a:t>
            </a:r>
          </a:p>
          <a:p>
            <a:pPr lvl="1"/>
            <a:r>
              <a:rPr lang="en-US" dirty="0"/>
              <a:t>A good quotation: “computer science is no more about computers than astronomy is about telescopes”</a:t>
            </a:r>
          </a:p>
          <a:p>
            <a:r>
              <a:rPr lang="en-US" dirty="0"/>
              <a:t>The idea: reminiscent of BFS, but adapted to handle weights</a:t>
            </a:r>
          </a:p>
          <a:p>
            <a:pPr lvl="1"/>
            <a:r>
              <a:rPr lang="en-US" dirty="0"/>
              <a:t>Grow the set of nodes whose shortest distance has been computed</a:t>
            </a:r>
          </a:p>
          <a:p>
            <a:pPr lvl="1"/>
            <a:r>
              <a:rPr lang="en-US" dirty="0"/>
              <a:t>Nodes not in the set will have a “best distance so far”</a:t>
            </a:r>
          </a:p>
          <a:p>
            <a:pPr lvl="1"/>
            <a:r>
              <a:rPr lang="en-US" dirty="0"/>
              <a:t>A priority queue will turn out to be useful for efficiency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251815690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066800"/>
            <a:ext cx="3429000" cy="2209800"/>
          </a:xfrm>
          <a:prstGeom prst="cloudCallout">
            <a:avLst>
              <a:gd name="adj1" fmla="val -21301"/>
              <a:gd name="adj2" fmla="val -16264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dirty="0">
                <a:latin typeface="Tahoma" charset="0"/>
              </a:rPr>
              <a:t>    </a:t>
            </a:r>
            <a:endParaRPr lang="en-US" sz="2000" b="0" dirty="0"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Algorithm: Idea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/>
          <a:lstStyle/>
          <a:p>
            <a:r>
              <a:rPr lang="en-US" dirty="0"/>
              <a:t>Initially, start node has cost 0 and all other nodes have cost </a:t>
            </a:r>
            <a:r>
              <a:rPr lang="en-US" sz="2800" dirty="0">
                <a:sym typeface="Symbol"/>
              </a:rPr>
              <a:t></a:t>
            </a:r>
            <a:endParaRPr lang="en-US" sz="2800" dirty="0"/>
          </a:p>
          <a:p>
            <a:endParaRPr lang="en-US" sz="1000" dirty="0"/>
          </a:p>
          <a:p>
            <a:r>
              <a:rPr lang="en-US" dirty="0"/>
              <a:t>At each step:</a:t>
            </a:r>
          </a:p>
          <a:p>
            <a:pPr lvl="1"/>
            <a:r>
              <a:rPr lang="en-US" dirty="0"/>
              <a:t>Pick closest unknown vertex </a:t>
            </a:r>
            <a:r>
              <a:rPr lang="en-US" b="1" dirty="0"/>
              <a:t>v</a:t>
            </a:r>
          </a:p>
          <a:p>
            <a:pPr lvl="1"/>
            <a:r>
              <a:rPr lang="en-US" dirty="0"/>
              <a:t>Add it to the “cloud” of known vertices</a:t>
            </a:r>
          </a:p>
          <a:p>
            <a:pPr lvl="1"/>
            <a:r>
              <a:rPr lang="en-US" dirty="0"/>
              <a:t>Update distances for nodes with edges from </a:t>
            </a:r>
            <a:r>
              <a:rPr lang="en-US" b="1" dirty="0"/>
              <a:t>v</a:t>
            </a:r>
          </a:p>
          <a:p>
            <a:pPr lvl="1"/>
            <a:endParaRPr lang="en-US" sz="1000" dirty="0"/>
          </a:p>
          <a:p>
            <a:r>
              <a:rPr lang="en-US" dirty="0"/>
              <a:t>That’s it!  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2</a:t>
            </a: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24600" y="10762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4</a:t>
            </a: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</a:t>
            </a: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12</a:t>
            </a: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6019800" y="21430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For each node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, set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Select the unknown node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Mark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For each edge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with weight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/>
              <a:t>,</a:t>
            </a:r>
          </a:p>
          <a:p>
            <a:pPr marL="857250" lvl="1" indent="-457200">
              <a:buNone/>
            </a:pPr>
            <a:r>
              <a:rPr lang="en-US" dirty="0"/>
              <a:t>		   </a:t>
            </a:r>
            <a:r>
              <a:rPr lang="en-US" sz="1200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/>
              <a:t> </a:t>
            </a:r>
            <a:r>
              <a:rPr lang="en-US" i="1" dirty="0"/>
              <a:t>// cost of best path through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/>
              <a:t>to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/>
              <a:t>   </a:t>
            </a:r>
          </a:p>
          <a:p>
            <a:pPr marL="857250" lvl="1" indent="-457200"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/>
              <a:t>   </a:t>
            </a:r>
            <a:r>
              <a:rPr lang="en-US" i="1" dirty="0"/>
              <a:t>// cost of best path to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/>
              <a:t> previously known</a:t>
            </a:r>
          </a:p>
          <a:p>
            <a:pPr marL="857250" lvl="1" indent="-457200">
              <a:buNone/>
            </a:pPr>
            <a:r>
              <a:rPr lang="en-US" dirty="0"/>
              <a:t>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/>
              <a:t> </a:t>
            </a:r>
            <a:r>
              <a:rPr lang="en-US" i="1" dirty="0"/>
              <a:t>// if the path through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/>
              <a:t> is better</a:t>
            </a:r>
          </a:p>
          <a:p>
            <a:pPr marL="857250" lvl="1" indent="-457200">
              <a:buNone/>
            </a:pPr>
            <a:r>
              <a:rPr lang="en-US" dirty="0"/>
              <a:t>		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/>
              <a:t>              </a:t>
            </a:r>
            <a:r>
              <a:rPr lang="en-US" sz="1000" dirty="0"/>
              <a:t> 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/>
              <a:t> </a:t>
            </a:r>
            <a:r>
              <a:rPr lang="en-US" i="1" dirty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/>
              <a:t>		   </a:t>
            </a:r>
            <a:r>
              <a:rPr lang="en-US" sz="1000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When a vertex is marked known, the cost of the shortest path to that node is known</a:t>
            </a:r>
          </a:p>
          <a:p>
            <a:pPr lvl="1"/>
            <a:r>
              <a:rPr lang="en-US" dirty="0"/>
              <a:t>The path is also known by following back-pointers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While a vertex is still not known, another shorter path to it </a:t>
            </a:r>
            <a:r>
              <a:rPr lang="en-US" i="1" dirty="0"/>
              <a:t>might</a:t>
            </a:r>
            <a:r>
              <a:rPr lang="en-US" dirty="0"/>
              <a:t> still be found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 201: Data Structures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4384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27903</TotalTime>
  <Words>4757</Words>
  <Application>Microsoft Macintosh PowerPoint</Application>
  <PresentationFormat>On-screen Show (4:3)</PresentationFormat>
  <Paragraphs>1774</Paragraphs>
  <Slides>48</Slides>
  <Notes>45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Courier New</vt:lpstr>
      <vt:lpstr>Symbol</vt:lpstr>
      <vt:lpstr>Tahoma</vt:lpstr>
      <vt:lpstr>Times New Roman</vt:lpstr>
      <vt:lpstr>dan_design_template</vt:lpstr>
      <vt:lpstr>CS 201:  Data Structures  Shortest Paths</vt:lpstr>
      <vt:lpstr>Single source shortest paths</vt:lpstr>
      <vt:lpstr>Not as easy</vt:lpstr>
      <vt:lpstr>Applications</vt:lpstr>
      <vt:lpstr>Dijkstra’s algorithm</vt:lpstr>
      <vt:lpstr>Dijkstra’s Algorithm: Idea</vt:lpstr>
      <vt:lpstr>The Algorithm</vt:lpstr>
      <vt:lpstr>Important features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Features</vt:lpstr>
      <vt:lpstr>Interpreting the Results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#3</vt:lpstr>
      <vt:lpstr>Example #3</vt:lpstr>
      <vt:lpstr>Example #3</vt:lpstr>
      <vt:lpstr>A Greedy Algorithm</vt:lpstr>
      <vt:lpstr>Where are We?</vt:lpstr>
      <vt:lpstr>Correctness: Intuition</vt:lpstr>
      <vt:lpstr>Correctness: The Cloud (Rough Sketch)</vt:lpstr>
      <vt:lpstr>Efficiency, first approach</vt:lpstr>
      <vt:lpstr>Efficiency, first approach</vt:lpstr>
      <vt:lpstr>Efficiency, first approach</vt:lpstr>
      <vt:lpstr>Efficiency, first approach</vt:lpstr>
      <vt:lpstr>Efficiency, first approach</vt:lpstr>
      <vt:lpstr>Improving asymptotic running time</vt:lpstr>
      <vt:lpstr>Improving (?) asymptotic running time</vt:lpstr>
      <vt:lpstr>Efficiency, second approach</vt:lpstr>
      <vt:lpstr>Efficiency, second approach</vt:lpstr>
      <vt:lpstr>Efficiency, second approach</vt:lpstr>
      <vt:lpstr>Efficiency, second approach</vt:lpstr>
      <vt:lpstr>Efficiency, second approach</vt:lpstr>
      <vt:lpstr>Dense vs. sparse again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1202</cp:revision>
  <dcterms:created xsi:type="dcterms:W3CDTF">2009-03-13T20:43:19Z</dcterms:created>
  <dcterms:modified xsi:type="dcterms:W3CDTF">2021-03-03T20:18:33Z</dcterms:modified>
</cp:coreProperties>
</file>