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9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20.xml" ContentType="application/vnd.openxmlformats-officedocument.presentationml.tags+xml"/>
  <Override PartName="/ppt/notesSlides/notesSlide8.xml" ContentType="application/vnd.openxmlformats-officedocument.presentationml.notesSlide+xml"/>
  <Override PartName="/ppt/tags/tag21.xml" ContentType="application/vnd.openxmlformats-officedocument.presentationml.tags+xml"/>
  <Override PartName="/ppt/notesSlides/notesSlide9.xml" ContentType="application/vnd.openxmlformats-officedocument.presentationml.notesSlide+xml"/>
  <Override PartName="/ppt/tags/tag22.xml" ContentType="application/vnd.openxmlformats-officedocument.presentationml.tags+xml"/>
  <Override PartName="/ppt/notesSlides/notesSlide10.xml" ContentType="application/vnd.openxmlformats-officedocument.presentationml.notesSlide+xml"/>
  <Override PartName="/ppt/tags/tag23.xml" ContentType="application/vnd.openxmlformats-officedocument.presentationml.tags+xml"/>
  <Override PartName="/ppt/notesSlides/notesSlide11.xml" ContentType="application/vnd.openxmlformats-officedocument.presentationml.notesSlide+xml"/>
  <Override PartName="/ppt/tags/tag24.xml" ContentType="application/vnd.openxmlformats-officedocument.presentationml.tags+xml"/>
  <Override PartName="/ppt/notesSlides/notesSlide12.xml" ContentType="application/vnd.openxmlformats-officedocument.presentationml.notesSlide+xml"/>
  <Override PartName="/ppt/tags/tag25.xml" ContentType="application/vnd.openxmlformats-officedocument.presentationml.tags+xml"/>
  <Override PartName="/ppt/notesSlides/notesSlide13.xml" ContentType="application/vnd.openxmlformats-officedocument.presentationml.notesSlide+xml"/>
  <Override PartName="/ppt/tags/tag26.xml" ContentType="application/vnd.openxmlformats-officedocument.presentationml.tags+xml"/>
  <Override PartName="/ppt/notesSlides/notesSlide14.xml" ContentType="application/vnd.openxmlformats-officedocument.presentationml.notesSlide+xml"/>
  <Override PartName="/ppt/tags/tag27.xml" ContentType="application/vnd.openxmlformats-officedocument.presentationml.tags+xml"/>
  <Override PartName="/ppt/notesSlides/notesSlide15.xml" ContentType="application/vnd.openxmlformats-officedocument.presentationml.notesSlide+xml"/>
  <Override PartName="/ppt/tags/tag28.xml" ContentType="application/vnd.openxmlformats-officedocument.presentationml.tags+xml"/>
  <Override PartName="/ppt/notesSlides/notesSlide16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7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notesSlides/notesSlide18.xml" ContentType="application/vnd.openxmlformats-officedocument.presentationml.notesSlide+xml"/>
  <Override PartName="/ppt/tags/tag136.xml" ContentType="application/vnd.openxmlformats-officedocument.presentationml.tags+xml"/>
  <Override PartName="/ppt/notesSlides/notesSlide19.xml" ContentType="application/vnd.openxmlformats-officedocument.presentationml.notesSlide+xml"/>
  <Override PartName="/ppt/tags/tag137.xml" ContentType="application/vnd.openxmlformats-officedocument.presentationml.tags+xml"/>
  <Override PartName="/ppt/notesSlides/notesSlide20.xml" ContentType="application/vnd.openxmlformats-officedocument.presentationml.notesSlide+xml"/>
  <Override PartName="/ppt/tags/tag138.xml" ContentType="application/vnd.openxmlformats-officedocument.presentationml.tags+xml"/>
  <Override PartName="/ppt/notesSlides/notesSlide21.xml" ContentType="application/vnd.openxmlformats-officedocument.presentationml.notesSlide+xml"/>
  <Override PartName="/ppt/tags/tag139.xml" ContentType="application/vnd.openxmlformats-officedocument.presentationml.tags+xml"/>
  <Override PartName="/ppt/notesSlides/notesSlide22.xml" ContentType="application/vnd.openxmlformats-officedocument.presentationml.notesSlide+xml"/>
  <Override PartName="/ppt/tags/tag140.xml" ContentType="application/vnd.openxmlformats-officedocument.presentationml.tags+xml"/>
  <Override PartName="/ppt/notesSlides/notesSlide23.xml" ContentType="application/vnd.openxmlformats-officedocument.presentationml.notesSlide+xml"/>
  <Override PartName="/ppt/tags/tag141.xml" ContentType="application/vnd.openxmlformats-officedocument.presentationml.tags+xml"/>
  <Override PartName="/ppt/notesSlides/notesSlide24.xml" ContentType="application/vnd.openxmlformats-officedocument.presentationml.notesSlide+xml"/>
  <Override PartName="/ppt/tags/tag142.xml" ContentType="application/vnd.openxmlformats-officedocument.presentationml.tags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notesSlides/notesSlide32.xml" ContentType="application/vnd.openxmlformats-officedocument.presentationml.notesSlide+xml"/>
  <Override PartName="/ppt/tags/tag156.xml" ContentType="application/vnd.openxmlformats-officedocument.presentationml.tags+xml"/>
  <Override PartName="/ppt/notesSlides/notesSlide33.xml" ContentType="application/vnd.openxmlformats-officedocument.presentationml.notesSlide+xml"/>
  <Override PartName="/ppt/tags/tag157.xml" ContentType="application/vnd.openxmlformats-officedocument.presentationml.tags+xml"/>
  <Override PartName="/ppt/notesSlides/notesSlide34.xml" ContentType="application/vnd.openxmlformats-officedocument.presentationml.notesSlide+xml"/>
  <Override PartName="/ppt/tags/tag158.xml" ContentType="application/vnd.openxmlformats-officedocument.presentationml.tags+xml"/>
  <Override PartName="/ppt/notesSlides/notesSlide35.xml" ContentType="application/vnd.openxmlformats-officedocument.presentationml.notesSlide+xml"/>
  <Override PartName="/ppt/tags/tag159.xml" ContentType="application/vnd.openxmlformats-officedocument.presentationml.tags+xml"/>
  <Override PartName="/ppt/notesSlides/notesSlide36.xml" ContentType="application/vnd.openxmlformats-officedocument.presentationml.notesSlide+xml"/>
  <Override PartName="/ppt/tags/tag160.xml" ContentType="application/vnd.openxmlformats-officedocument.presentationml.tags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tags/tag161.xml" ContentType="application/vnd.openxmlformats-officedocument.presentationml.tags+xml"/>
  <Override PartName="/ppt/notesSlides/notesSlide40.xml" ContentType="application/vnd.openxmlformats-officedocument.presentationml.notesSlide+xml"/>
  <Override PartName="/ppt/tags/tag162.xml" ContentType="application/vnd.openxmlformats-officedocument.presentationml.tags+xml"/>
  <Override PartName="/ppt/notesSlides/notesSlide41.xml" ContentType="application/vnd.openxmlformats-officedocument.presentationml.notesSlide+xml"/>
  <Override PartName="/ppt/tags/tag163.xml" ContentType="application/vnd.openxmlformats-officedocument.presentationml.tags+xml"/>
  <Override PartName="/ppt/notesSlides/notesSlide42.xml" ContentType="application/vnd.openxmlformats-officedocument.presentationml.notesSlide+xml"/>
  <Override PartName="/ppt/tags/tag164.xml" ContentType="application/vnd.openxmlformats-officedocument.presentationml.tags+xml"/>
  <Override PartName="/ppt/notesSlides/notesSlide43.xml" ContentType="application/vnd.openxmlformats-officedocument.presentationml.notesSlide+xml"/>
  <Override PartName="/ppt/tags/tag165.xml" ContentType="application/vnd.openxmlformats-officedocument.presentationml.tags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0"/>
  </p:notesMasterIdLst>
  <p:handoutMasterIdLst>
    <p:handoutMasterId r:id="rId51"/>
  </p:handoutMasterIdLst>
  <p:sldIdLst>
    <p:sldId id="256" r:id="rId2"/>
    <p:sldId id="287" r:id="rId3"/>
    <p:sldId id="288" r:id="rId4"/>
    <p:sldId id="329" r:id="rId5"/>
    <p:sldId id="330" r:id="rId6"/>
    <p:sldId id="290" r:id="rId7"/>
    <p:sldId id="291" r:id="rId8"/>
    <p:sldId id="292" r:id="rId9"/>
    <p:sldId id="294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23" r:id="rId19"/>
    <p:sldId id="324" r:id="rId20"/>
    <p:sldId id="325" r:id="rId21"/>
    <p:sldId id="306" r:id="rId22"/>
    <p:sldId id="305" r:id="rId23"/>
    <p:sldId id="307" r:id="rId24"/>
    <p:sldId id="308" r:id="rId25"/>
    <p:sldId id="309" r:id="rId26"/>
    <p:sldId id="310" r:id="rId27"/>
    <p:sldId id="311" r:id="rId28"/>
    <p:sldId id="312" r:id="rId29"/>
    <p:sldId id="313" r:id="rId30"/>
    <p:sldId id="314" r:id="rId31"/>
    <p:sldId id="331" r:id="rId32"/>
    <p:sldId id="315" r:id="rId33"/>
    <p:sldId id="326" r:id="rId34"/>
    <p:sldId id="316" r:id="rId35"/>
    <p:sldId id="317" r:id="rId36"/>
    <p:sldId id="327" r:id="rId37"/>
    <p:sldId id="296" r:id="rId38"/>
    <p:sldId id="332" r:id="rId39"/>
    <p:sldId id="333" r:id="rId40"/>
    <p:sldId id="334" r:id="rId41"/>
    <p:sldId id="318" r:id="rId42"/>
    <p:sldId id="319" r:id="rId43"/>
    <p:sldId id="328" r:id="rId44"/>
    <p:sldId id="320" r:id="rId45"/>
    <p:sldId id="339" r:id="rId46"/>
    <p:sldId id="340" r:id="rId47"/>
    <p:sldId id="341" r:id="rId48"/>
    <p:sldId id="321" r:id="rId49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D60093"/>
    <a:srgbClr val="119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46" autoAdjust="0"/>
    <p:restoredTop sz="94660"/>
  </p:normalViewPr>
  <p:slideViewPr>
    <p:cSldViewPr>
      <p:cViewPr varScale="1">
        <p:scale>
          <a:sx n="116" d="100"/>
          <a:sy n="116" d="100"/>
        </p:scale>
        <p:origin x="147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574" y="1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r">
              <a:defRPr sz="1100"/>
            </a:lvl1pPr>
          </a:lstStyle>
          <a:p>
            <a:fld id="{52039197-9A5D-4426-8BE1-7E0DB9D27619}" type="datetimeFigureOut">
              <a:rPr lang="en-US" smtClean="0"/>
              <a:pPr/>
              <a:t>3/1/21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8276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574" y="8758276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r">
              <a:defRPr sz="1100"/>
            </a:lvl1pPr>
          </a:lstStyle>
          <a:p>
            <a:fld id="{C77A13E8-25B5-4ABF-A87C-CEC207C206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0554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775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420" y="4379595"/>
            <a:ext cx="5547360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59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775" y="875759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fld id="{C142CCA2-2949-4325-A78A-A7C3B63D73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169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C47610-A579-4DD1-AA62-8EA40B23FA17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1BAFE7-D59D-4508-B821-1A909107F60A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Winter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201: Data Structures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115C0-909B-4E1C-9E6E-04B3E91035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Winter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201: Data Structures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2AAE3-B489-4A15-89C7-18993943A3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Winter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201: Data Structures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883048-0376-4A94-A445-C2F5CD3FC3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Winter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201: Data Structures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A12F5-03B5-4BEE-BF40-7EC1D15EBE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Winter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201: Data Structures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FCB40-9664-45B5-BAA8-170CAD3533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Winter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201: Data Structures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D69B1-7287-44D7-BAC9-82A718B312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Winter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201: Data Structures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CE0B5-4587-46C9-88FF-288BD15E32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Winter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201: Data Structures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7DB5F-D2ED-41DB-B30F-B019AB82D7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Winter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201: Data Structures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279E5-AC96-4A1A-8381-1C3686D400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r>
              <a:rPr lang="en-US"/>
              <a:t>Winter 2021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r>
              <a:rPr lang="en-US"/>
              <a:t>CS 201: Data Structures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3B048AC8-D41E-4C7B-8EE3-A52489AA1F0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hf hdr="0"/>
  <p:txStyles>
    <p:titleStyle>
      <a:lvl1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4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3" Type="http://schemas.openxmlformats.org/officeDocument/2006/relationships/tags" Target="../tags/tag43.xml"/><Relationship Id="rId18" Type="http://schemas.openxmlformats.org/officeDocument/2006/relationships/tags" Target="../tags/tag48.xml"/><Relationship Id="rId26" Type="http://schemas.openxmlformats.org/officeDocument/2006/relationships/tags" Target="../tags/tag56.xml"/><Relationship Id="rId39" Type="http://schemas.openxmlformats.org/officeDocument/2006/relationships/tags" Target="../tags/tag69.xml"/><Relationship Id="rId21" Type="http://schemas.openxmlformats.org/officeDocument/2006/relationships/tags" Target="../tags/tag51.xml"/><Relationship Id="rId34" Type="http://schemas.openxmlformats.org/officeDocument/2006/relationships/tags" Target="../tags/tag64.xml"/><Relationship Id="rId42" Type="http://schemas.openxmlformats.org/officeDocument/2006/relationships/tags" Target="../tags/tag72.xml"/><Relationship Id="rId47" Type="http://schemas.openxmlformats.org/officeDocument/2006/relationships/tags" Target="../tags/tag77.xml"/><Relationship Id="rId50" Type="http://schemas.openxmlformats.org/officeDocument/2006/relationships/tags" Target="../tags/tag80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6" Type="http://schemas.openxmlformats.org/officeDocument/2006/relationships/tags" Target="../tags/tag46.xml"/><Relationship Id="rId29" Type="http://schemas.openxmlformats.org/officeDocument/2006/relationships/tags" Target="../tags/tag59.xml"/><Relationship Id="rId11" Type="http://schemas.openxmlformats.org/officeDocument/2006/relationships/tags" Target="../tags/tag41.xml"/><Relationship Id="rId24" Type="http://schemas.openxmlformats.org/officeDocument/2006/relationships/tags" Target="../tags/tag54.xml"/><Relationship Id="rId32" Type="http://schemas.openxmlformats.org/officeDocument/2006/relationships/tags" Target="../tags/tag62.xml"/><Relationship Id="rId37" Type="http://schemas.openxmlformats.org/officeDocument/2006/relationships/tags" Target="../tags/tag67.xml"/><Relationship Id="rId40" Type="http://schemas.openxmlformats.org/officeDocument/2006/relationships/tags" Target="../tags/tag70.xml"/><Relationship Id="rId45" Type="http://schemas.openxmlformats.org/officeDocument/2006/relationships/tags" Target="../tags/tag75.xml"/><Relationship Id="rId53" Type="http://schemas.openxmlformats.org/officeDocument/2006/relationships/slideLayout" Target="../slideLayouts/slideLayout2.xml"/><Relationship Id="rId5" Type="http://schemas.openxmlformats.org/officeDocument/2006/relationships/tags" Target="../tags/tag35.xml"/><Relationship Id="rId10" Type="http://schemas.openxmlformats.org/officeDocument/2006/relationships/tags" Target="../tags/tag40.xml"/><Relationship Id="rId19" Type="http://schemas.openxmlformats.org/officeDocument/2006/relationships/tags" Target="../tags/tag49.xml"/><Relationship Id="rId31" Type="http://schemas.openxmlformats.org/officeDocument/2006/relationships/tags" Target="../tags/tag61.xml"/><Relationship Id="rId44" Type="http://schemas.openxmlformats.org/officeDocument/2006/relationships/tags" Target="../tags/tag74.xml"/><Relationship Id="rId52" Type="http://schemas.openxmlformats.org/officeDocument/2006/relationships/tags" Target="../tags/tag82.xml"/><Relationship Id="rId4" Type="http://schemas.openxmlformats.org/officeDocument/2006/relationships/tags" Target="../tags/tag34.xml"/><Relationship Id="rId9" Type="http://schemas.openxmlformats.org/officeDocument/2006/relationships/tags" Target="../tags/tag39.xml"/><Relationship Id="rId14" Type="http://schemas.openxmlformats.org/officeDocument/2006/relationships/tags" Target="../tags/tag44.xml"/><Relationship Id="rId22" Type="http://schemas.openxmlformats.org/officeDocument/2006/relationships/tags" Target="../tags/tag52.xml"/><Relationship Id="rId27" Type="http://schemas.openxmlformats.org/officeDocument/2006/relationships/tags" Target="../tags/tag57.xml"/><Relationship Id="rId30" Type="http://schemas.openxmlformats.org/officeDocument/2006/relationships/tags" Target="../tags/tag60.xml"/><Relationship Id="rId35" Type="http://schemas.openxmlformats.org/officeDocument/2006/relationships/tags" Target="../tags/tag65.xml"/><Relationship Id="rId43" Type="http://schemas.openxmlformats.org/officeDocument/2006/relationships/tags" Target="../tags/tag73.xml"/><Relationship Id="rId48" Type="http://schemas.openxmlformats.org/officeDocument/2006/relationships/tags" Target="../tags/tag78.xml"/><Relationship Id="rId8" Type="http://schemas.openxmlformats.org/officeDocument/2006/relationships/tags" Target="../tags/tag38.xml"/><Relationship Id="rId51" Type="http://schemas.openxmlformats.org/officeDocument/2006/relationships/tags" Target="../tags/tag81.xml"/><Relationship Id="rId3" Type="http://schemas.openxmlformats.org/officeDocument/2006/relationships/tags" Target="../tags/tag33.xml"/><Relationship Id="rId12" Type="http://schemas.openxmlformats.org/officeDocument/2006/relationships/tags" Target="../tags/tag42.xml"/><Relationship Id="rId17" Type="http://schemas.openxmlformats.org/officeDocument/2006/relationships/tags" Target="../tags/tag47.xml"/><Relationship Id="rId25" Type="http://schemas.openxmlformats.org/officeDocument/2006/relationships/tags" Target="../tags/tag55.xml"/><Relationship Id="rId33" Type="http://schemas.openxmlformats.org/officeDocument/2006/relationships/tags" Target="../tags/tag63.xml"/><Relationship Id="rId38" Type="http://schemas.openxmlformats.org/officeDocument/2006/relationships/tags" Target="../tags/tag68.xml"/><Relationship Id="rId46" Type="http://schemas.openxmlformats.org/officeDocument/2006/relationships/tags" Target="../tags/tag76.xml"/><Relationship Id="rId20" Type="http://schemas.openxmlformats.org/officeDocument/2006/relationships/tags" Target="../tags/tag50.xml"/><Relationship Id="rId41" Type="http://schemas.openxmlformats.org/officeDocument/2006/relationships/tags" Target="../tags/tag71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5" Type="http://schemas.openxmlformats.org/officeDocument/2006/relationships/tags" Target="../tags/tag45.xml"/><Relationship Id="rId23" Type="http://schemas.openxmlformats.org/officeDocument/2006/relationships/tags" Target="../tags/tag53.xml"/><Relationship Id="rId28" Type="http://schemas.openxmlformats.org/officeDocument/2006/relationships/tags" Target="../tags/tag58.xml"/><Relationship Id="rId36" Type="http://schemas.openxmlformats.org/officeDocument/2006/relationships/tags" Target="../tags/tag66.xml"/><Relationship Id="rId49" Type="http://schemas.openxmlformats.org/officeDocument/2006/relationships/tags" Target="../tags/tag7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3" Type="http://schemas.openxmlformats.org/officeDocument/2006/relationships/tags" Target="../tags/tag95.xml"/><Relationship Id="rId18" Type="http://schemas.openxmlformats.org/officeDocument/2006/relationships/tags" Target="../tags/tag100.xml"/><Relationship Id="rId26" Type="http://schemas.openxmlformats.org/officeDocument/2006/relationships/tags" Target="../tags/tag108.xml"/><Relationship Id="rId39" Type="http://schemas.openxmlformats.org/officeDocument/2006/relationships/tags" Target="../tags/tag121.xml"/><Relationship Id="rId21" Type="http://schemas.openxmlformats.org/officeDocument/2006/relationships/tags" Target="../tags/tag103.xml"/><Relationship Id="rId34" Type="http://schemas.openxmlformats.org/officeDocument/2006/relationships/tags" Target="../tags/tag116.xml"/><Relationship Id="rId42" Type="http://schemas.openxmlformats.org/officeDocument/2006/relationships/tags" Target="../tags/tag124.xml"/><Relationship Id="rId47" Type="http://schemas.openxmlformats.org/officeDocument/2006/relationships/tags" Target="../tags/tag129.xml"/><Relationship Id="rId50" Type="http://schemas.openxmlformats.org/officeDocument/2006/relationships/tags" Target="../tags/tag132.xml"/><Relationship Id="rId7" Type="http://schemas.openxmlformats.org/officeDocument/2006/relationships/tags" Target="../tags/tag89.xml"/><Relationship Id="rId2" Type="http://schemas.openxmlformats.org/officeDocument/2006/relationships/tags" Target="../tags/tag84.xml"/><Relationship Id="rId16" Type="http://schemas.openxmlformats.org/officeDocument/2006/relationships/tags" Target="../tags/tag98.xml"/><Relationship Id="rId29" Type="http://schemas.openxmlformats.org/officeDocument/2006/relationships/tags" Target="../tags/tag111.xml"/><Relationship Id="rId11" Type="http://schemas.openxmlformats.org/officeDocument/2006/relationships/tags" Target="../tags/tag93.xml"/><Relationship Id="rId24" Type="http://schemas.openxmlformats.org/officeDocument/2006/relationships/tags" Target="../tags/tag106.xml"/><Relationship Id="rId32" Type="http://schemas.openxmlformats.org/officeDocument/2006/relationships/tags" Target="../tags/tag114.xml"/><Relationship Id="rId37" Type="http://schemas.openxmlformats.org/officeDocument/2006/relationships/tags" Target="../tags/tag119.xml"/><Relationship Id="rId40" Type="http://schemas.openxmlformats.org/officeDocument/2006/relationships/tags" Target="../tags/tag122.xml"/><Relationship Id="rId45" Type="http://schemas.openxmlformats.org/officeDocument/2006/relationships/tags" Target="../tags/tag127.xml"/><Relationship Id="rId53" Type="http://schemas.openxmlformats.org/officeDocument/2006/relationships/slideLayout" Target="../slideLayouts/slideLayout2.xml"/><Relationship Id="rId5" Type="http://schemas.openxmlformats.org/officeDocument/2006/relationships/tags" Target="../tags/tag87.xml"/><Relationship Id="rId10" Type="http://schemas.openxmlformats.org/officeDocument/2006/relationships/tags" Target="../tags/tag92.xml"/><Relationship Id="rId19" Type="http://schemas.openxmlformats.org/officeDocument/2006/relationships/tags" Target="../tags/tag101.xml"/><Relationship Id="rId31" Type="http://schemas.openxmlformats.org/officeDocument/2006/relationships/tags" Target="../tags/tag113.xml"/><Relationship Id="rId44" Type="http://schemas.openxmlformats.org/officeDocument/2006/relationships/tags" Target="../tags/tag126.xml"/><Relationship Id="rId52" Type="http://schemas.openxmlformats.org/officeDocument/2006/relationships/tags" Target="../tags/tag134.xml"/><Relationship Id="rId4" Type="http://schemas.openxmlformats.org/officeDocument/2006/relationships/tags" Target="../tags/tag86.xml"/><Relationship Id="rId9" Type="http://schemas.openxmlformats.org/officeDocument/2006/relationships/tags" Target="../tags/tag91.xml"/><Relationship Id="rId14" Type="http://schemas.openxmlformats.org/officeDocument/2006/relationships/tags" Target="../tags/tag96.xml"/><Relationship Id="rId22" Type="http://schemas.openxmlformats.org/officeDocument/2006/relationships/tags" Target="../tags/tag104.xml"/><Relationship Id="rId27" Type="http://schemas.openxmlformats.org/officeDocument/2006/relationships/tags" Target="../tags/tag109.xml"/><Relationship Id="rId30" Type="http://schemas.openxmlformats.org/officeDocument/2006/relationships/tags" Target="../tags/tag112.xml"/><Relationship Id="rId35" Type="http://schemas.openxmlformats.org/officeDocument/2006/relationships/tags" Target="../tags/tag117.xml"/><Relationship Id="rId43" Type="http://schemas.openxmlformats.org/officeDocument/2006/relationships/tags" Target="../tags/tag125.xml"/><Relationship Id="rId48" Type="http://schemas.openxmlformats.org/officeDocument/2006/relationships/tags" Target="../tags/tag130.xml"/><Relationship Id="rId8" Type="http://schemas.openxmlformats.org/officeDocument/2006/relationships/tags" Target="../tags/tag90.xml"/><Relationship Id="rId51" Type="http://schemas.openxmlformats.org/officeDocument/2006/relationships/tags" Target="../tags/tag133.xml"/><Relationship Id="rId3" Type="http://schemas.openxmlformats.org/officeDocument/2006/relationships/tags" Target="../tags/tag85.xml"/><Relationship Id="rId12" Type="http://schemas.openxmlformats.org/officeDocument/2006/relationships/tags" Target="../tags/tag94.xml"/><Relationship Id="rId17" Type="http://schemas.openxmlformats.org/officeDocument/2006/relationships/tags" Target="../tags/tag99.xml"/><Relationship Id="rId25" Type="http://schemas.openxmlformats.org/officeDocument/2006/relationships/tags" Target="../tags/tag107.xml"/><Relationship Id="rId33" Type="http://schemas.openxmlformats.org/officeDocument/2006/relationships/tags" Target="../tags/tag115.xml"/><Relationship Id="rId38" Type="http://schemas.openxmlformats.org/officeDocument/2006/relationships/tags" Target="../tags/tag120.xml"/><Relationship Id="rId46" Type="http://schemas.openxmlformats.org/officeDocument/2006/relationships/tags" Target="../tags/tag128.xml"/><Relationship Id="rId20" Type="http://schemas.openxmlformats.org/officeDocument/2006/relationships/tags" Target="../tags/tag102.xml"/><Relationship Id="rId41" Type="http://schemas.openxmlformats.org/officeDocument/2006/relationships/tags" Target="../tags/tag123.xml"/><Relationship Id="rId1" Type="http://schemas.openxmlformats.org/officeDocument/2006/relationships/tags" Target="../tags/tag83.xml"/><Relationship Id="rId6" Type="http://schemas.openxmlformats.org/officeDocument/2006/relationships/tags" Target="../tags/tag88.xml"/><Relationship Id="rId15" Type="http://schemas.openxmlformats.org/officeDocument/2006/relationships/tags" Target="../tags/tag97.xml"/><Relationship Id="rId23" Type="http://schemas.openxmlformats.org/officeDocument/2006/relationships/tags" Target="../tags/tag105.xml"/><Relationship Id="rId28" Type="http://schemas.openxmlformats.org/officeDocument/2006/relationships/tags" Target="../tags/tag110.xml"/><Relationship Id="rId36" Type="http://schemas.openxmlformats.org/officeDocument/2006/relationships/tags" Target="../tags/tag118.xml"/><Relationship Id="rId49" Type="http://schemas.openxmlformats.org/officeDocument/2006/relationships/tags" Target="../tags/tag13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notesSlide" Target="../notesSlides/notesSlide3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19" Type="http://schemas.openxmlformats.org/officeDocument/2006/relationships/slideLayout" Target="../slideLayouts/slideLayout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tags" Target="../tags/tag150.xml"/><Relationship Id="rId13" Type="http://schemas.openxmlformats.org/officeDocument/2006/relationships/tags" Target="../tags/tag155.xml"/><Relationship Id="rId3" Type="http://schemas.openxmlformats.org/officeDocument/2006/relationships/tags" Target="../tags/tag145.xml"/><Relationship Id="rId7" Type="http://schemas.openxmlformats.org/officeDocument/2006/relationships/tags" Target="../tags/tag149.xml"/><Relationship Id="rId12" Type="http://schemas.openxmlformats.org/officeDocument/2006/relationships/tags" Target="../tags/tag154.xml"/><Relationship Id="rId2" Type="http://schemas.openxmlformats.org/officeDocument/2006/relationships/tags" Target="../tags/tag144.xml"/><Relationship Id="rId1" Type="http://schemas.openxmlformats.org/officeDocument/2006/relationships/tags" Target="../tags/tag143.xml"/><Relationship Id="rId6" Type="http://schemas.openxmlformats.org/officeDocument/2006/relationships/tags" Target="../tags/tag148.xml"/><Relationship Id="rId11" Type="http://schemas.openxmlformats.org/officeDocument/2006/relationships/tags" Target="../tags/tag153.xml"/><Relationship Id="rId5" Type="http://schemas.openxmlformats.org/officeDocument/2006/relationships/tags" Target="../tags/tag147.xml"/><Relationship Id="rId15" Type="http://schemas.openxmlformats.org/officeDocument/2006/relationships/notesSlide" Target="../notesSlides/notesSlide32.xml"/><Relationship Id="rId10" Type="http://schemas.openxmlformats.org/officeDocument/2006/relationships/tags" Target="../tags/tag152.xml"/><Relationship Id="rId4" Type="http://schemas.openxmlformats.org/officeDocument/2006/relationships/tags" Target="../tags/tag146.xml"/><Relationship Id="rId9" Type="http://schemas.openxmlformats.org/officeDocument/2006/relationships/tags" Target="../tags/tag151.xml"/><Relationship Id="rId14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0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3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4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DD42C253-DD5B-8E45-A913-226B14853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54530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0" y="1714500"/>
            <a:ext cx="4152900" cy="1447800"/>
          </a:xfrm>
        </p:spPr>
        <p:txBody>
          <a:bodyPr/>
          <a:lstStyle/>
          <a:p>
            <a:pPr algn="ctr"/>
            <a:r>
              <a:rPr lang="en-US" sz="3200" i="0" dirty="0"/>
              <a:t>CS 201: </a:t>
            </a:r>
            <a:br>
              <a:rPr lang="en-US" sz="3200" i="0" dirty="0"/>
            </a:br>
            <a:r>
              <a:rPr lang="en-US" sz="3200" i="0" dirty="0"/>
              <a:t>Data Structures</a:t>
            </a:r>
            <a:br>
              <a:rPr lang="en-US" sz="3200" i="0" dirty="0"/>
            </a:br>
            <a:br>
              <a:rPr lang="en-US" sz="1400" i="0" dirty="0"/>
            </a:br>
            <a:r>
              <a:rPr lang="en-US" sz="3200" i="0" dirty="0"/>
              <a:t>Shortest Paths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10250" y="4419600"/>
            <a:ext cx="3200400" cy="1219200"/>
          </a:xfrm>
        </p:spPr>
        <p:txBody>
          <a:bodyPr/>
          <a:lstStyle/>
          <a:p>
            <a:r>
              <a:rPr lang="en-US" sz="2400" dirty="0"/>
              <a:t>Aaron Bauer</a:t>
            </a:r>
          </a:p>
          <a:p>
            <a:r>
              <a:rPr lang="en-US" sz="2400" dirty="0"/>
              <a:t>Winter 2021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Example #1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62000" y="13604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438400" y="1284287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09600" y="2579687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209800" y="2351087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C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733800" y="13604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4724400" y="13604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H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124200" y="27320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4114800" y="21224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G</a:t>
            </a:r>
          </a:p>
        </p:txBody>
      </p:sp>
      <p:cxnSp>
        <p:nvCxnSpPr>
          <p:cNvPr id="15" name="AutoShape 14"/>
          <p:cNvCxnSpPr>
            <a:cxnSpLocks noChangeShapeType="1"/>
            <a:stCxn id="7" idx="6"/>
            <a:endCxn id="10" idx="1"/>
          </p:cNvCxnSpPr>
          <p:nvPr/>
        </p:nvCxnSpPr>
        <p:spPr bwMode="auto">
          <a:xfrm>
            <a:off x="1152525" y="1550987"/>
            <a:ext cx="1112838" cy="84613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" name="AutoShape 15"/>
          <p:cNvCxnSpPr>
            <a:cxnSpLocks noChangeShapeType="1"/>
            <a:stCxn id="10" idx="2"/>
            <a:endCxn id="7" idx="4"/>
          </p:cNvCxnSpPr>
          <p:nvPr/>
        </p:nvCxnSpPr>
        <p:spPr bwMode="auto">
          <a:xfrm rot="10800000">
            <a:off x="952500" y="1751012"/>
            <a:ext cx="1247775" cy="7905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7" name="AutoShape 20"/>
          <p:cNvCxnSpPr>
            <a:cxnSpLocks noChangeShapeType="1"/>
            <a:stCxn id="14" idx="2"/>
            <a:endCxn id="13" idx="0"/>
          </p:cNvCxnSpPr>
          <p:nvPr/>
        </p:nvCxnSpPr>
        <p:spPr bwMode="auto">
          <a:xfrm rot="10800000" flipV="1">
            <a:off x="3314700" y="2312987"/>
            <a:ext cx="800100" cy="4191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" name="AutoShape 21"/>
          <p:cNvCxnSpPr>
            <a:cxnSpLocks noChangeShapeType="1"/>
            <a:stCxn id="13" idx="6"/>
            <a:endCxn id="14" idx="4"/>
          </p:cNvCxnSpPr>
          <p:nvPr/>
        </p:nvCxnSpPr>
        <p:spPr bwMode="auto">
          <a:xfrm flipV="1">
            <a:off x="3505200" y="2503487"/>
            <a:ext cx="800100" cy="4191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9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800100" y="1695450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" name="AutoShape 25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1000125" y="2686050"/>
            <a:ext cx="1265238" cy="84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" name="AutoShape 26"/>
          <p:cNvCxnSpPr>
            <a:cxnSpLocks noChangeShapeType="1"/>
            <a:stCxn id="7" idx="7"/>
            <a:endCxn id="8" idx="2"/>
          </p:cNvCxnSpPr>
          <p:nvPr/>
        </p:nvCxnSpPr>
        <p:spPr bwMode="auto">
          <a:xfrm>
            <a:off x="1087438" y="1406525"/>
            <a:ext cx="1341437" cy="68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2" name="AutoShape 27"/>
          <p:cNvCxnSpPr>
            <a:cxnSpLocks noChangeShapeType="1"/>
            <a:stCxn id="8" idx="6"/>
            <a:endCxn id="11" idx="2"/>
          </p:cNvCxnSpPr>
          <p:nvPr/>
        </p:nvCxnSpPr>
        <p:spPr bwMode="auto">
          <a:xfrm>
            <a:off x="2828925" y="1474787"/>
            <a:ext cx="89535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" name="AutoShape 28"/>
          <p:cNvCxnSpPr>
            <a:cxnSpLocks noChangeShapeType="1"/>
            <a:stCxn id="11" idx="6"/>
            <a:endCxn id="12" idx="2"/>
          </p:cNvCxnSpPr>
          <p:nvPr/>
        </p:nvCxnSpPr>
        <p:spPr bwMode="auto">
          <a:xfrm>
            <a:off x="4124325" y="1550987"/>
            <a:ext cx="5905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" name="AutoShape 29"/>
          <p:cNvCxnSpPr>
            <a:cxnSpLocks noChangeShapeType="1"/>
            <a:stCxn id="14" idx="1"/>
            <a:endCxn id="11" idx="4"/>
          </p:cNvCxnSpPr>
          <p:nvPr/>
        </p:nvCxnSpPr>
        <p:spPr bwMode="auto">
          <a:xfrm flipH="1" flipV="1">
            <a:off x="3924300" y="1751012"/>
            <a:ext cx="246063" cy="4175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" name="AutoShape 30"/>
          <p:cNvCxnSpPr>
            <a:cxnSpLocks noChangeShapeType="1"/>
            <a:stCxn id="12" idx="4"/>
            <a:endCxn id="14" idx="7"/>
          </p:cNvCxnSpPr>
          <p:nvPr/>
        </p:nvCxnSpPr>
        <p:spPr bwMode="auto">
          <a:xfrm flipH="1">
            <a:off x="4440238" y="1751012"/>
            <a:ext cx="474662" cy="4175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" name="AutoShape 31"/>
          <p:cNvCxnSpPr>
            <a:cxnSpLocks noChangeShapeType="1"/>
            <a:stCxn id="8" idx="5"/>
            <a:endCxn id="13" idx="1"/>
          </p:cNvCxnSpPr>
          <p:nvPr/>
        </p:nvCxnSpPr>
        <p:spPr bwMode="auto">
          <a:xfrm rot="16200000" flipH="1">
            <a:off x="2382604" y="1990491"/>
            <a:ext cx="1178392" cy="4163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" name="AutoShape 32"/>
          <p:cNvCxnSpPr>
            <a:cxnSpLocks noChangeShapeType="1"/>
            <a:stCxn id="8" idx="4"/>
            <a:endCxn id="10" idx="0"/>
          </p:cNvCxnSpPr>
          <p:nvPr/>
        </p:nvCxnSpPr>
        <p:spPr bwMode="auto">
          <a:xfrm flipH="1">
            <a:off x="2400300" y="1674812"/>
            <a:ext cx="228600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8" name="AutoShape 33"/>
          <p:cNvCxnSpPr>
            <a:cxnSpLocks noChangeShapeType="1"/>
            <a:stCxn id="10" idx="5"/>
            <a:endCxn id="13" idx="2"/>
          </p:cNvCxnSpPr>
          <p:nvPr/>
        </p:nvCxnSpPr>
        <p:spPr bwMode="auto">
          <a:xfrm rot="16200000" flipH="1">
            <a:off x="2706454" y="2504841"/>
            <a:ext cx="246296" cy="5891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9" name="AutoShape 34"/>
          <p:cNvCxnSpPr>
            <a:cxnSpLocks noChangeShapeType="1"/>
            <a:stCxn id="13" idx="3"/>
            <a:endCxn id="9" idx="5"/>
          </p:cNvCxnSpPr>
          <p:nvPr/>
        </p:nvCxnSpPr>
        <p:spPr bwMode="auto">
          <a:xfrm rot="5400000" flipH="1">
            <a:off x="1981200" y="1858495"/>
            <a:ext cx="152400" cy="22451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0" name="Text Box 44"/>
          <p:cNvSpPr txBox="1">
            <a:spLocks noChangeArrowheads="1"/>
          </p:cNvSpPr>
          <p:nvPr/>
        </p:nvSpPr>
        <p:spPr bwMode="auto">
          <a:xfrm>
            <a:off x="822325" y="103981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1" name="Text Box 45"/>
          <p:cNvSpPr txBox="1">
            <a:spLocks noChangeArrowheads="1"/>
          </p:cNvSpPr>
          <p:nvPr/>
        </p:nvSpPr>
        <p:spPr bwMode="auto">
          <a:xfrm>
            <a:off x="2498725" y="9144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32" name="Text Box 46"/>
          <p:cNvSpPr txBox="1">
            <a:spLocks noChangeArrowheads="1"/>
          </p:cNvSpPr>
          <p:nvPr/>
        </p:nvSpPr>
        <p:spPr bwMode="auto">
          <a:xfrm>
            <a:off x="2514600" y="971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</a:p>
        </p:txBody>
      </p:sp>
      <p:sp>
        <p:nvSpPr>
          <p:cNvPr id="33" name="Text Box 47"/>
          <p:cNvSpPr txBox="1">
            <a:spLocks noChangeArrowheads="1"/>
          </p:cNvSpPr>
          <p:nvPr/>
        </p:nvSpPr>
        <p:spPr bwMode="auto">
          <a:xfrm>
            <a:off x="3733800" y="1008062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34" name="Text Box 48"/>
          <p:cNvSpPr txBox="1">
            <a:spLocks noChangeArrowheads="1"/>
          </p:cNvSpPr>
          <p:nvPr/>
        </p:nvSpPr>
        <p:spPr bwMode="auto">
          <a:xfrm>
            <a:off x="4724400" y="1008062"/>
            <a:ext cx="36750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  <a:p>
            <a:endParaRPr lang="en-US" sz="2000" dirty="0">
              <a:solidFill>
                <a:srgbClr val="FF0000"/>
              </a:solidFill>
              <a:sym typeface="Math1" pitchFamily="2" charset="2"/>
            </a:endParaRPr>
          </a:p>
        </p:txBody>
      </p:sp>
      <p:sp>
        <p:nvSpPr>
          <p:cNvPr id="35" name="Text Box 49"/>
          <p:cNvSpPr txBox="1">
            <a:spLocks noChangeArrowheads="1"/>
          </p:cNvSpPr>
          <p:nvPr/>
        </p:nvSpPr>
        <p:spPr bwMode="auto">
          <a:xfrm>
            <a:off x="304800" y="26844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4</a:t>
            </a:r>
          </a:p>
        </p:txBody>
      </p:sp>
      <p:sp>
        <p:nvSpPr>
          <p:cNvPr id="36" name="Text Box 50"/>
          <p:cNvSpPr txBox="1">
            <a:spLocks noChangeArrowheads="1"/>
          </p:cNvSpPr>
          <p:nvPr/>
        </p:nvSpPr>
        <p:spPr bwMode="auto">
          <a:xfrm>
            <a:off x="2522538" y="22272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37" name="Text Box 51"/>
          <p:cNvSpPr txBox="1">
            <a:spLocks noChangeArrowheads="1"/>
          </p:cNvSpPr>
          <p:nvPr/>
        </p:nvSpPr>
        <p:spPr bwMode="auto">
          <a:xfrm>
            <a:off x="3352800" y="2913062"/>
            <a:ext cx="36750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  <a:p>
            <a:endParaRPr lang="en-US" sz="2000" dirty="0">
              <a:solidFill>
                <a:srgbClr val="FF0000"/>
              </a:solidFill>
              <a:sym typeface="Math1" pitchFamily="2" charset="2"/>
            </a:endParaRPr>
          </a:p>
        </p:txBody>
      </p:sp>
      <p:sp>
        <p:nvSpPr>
          <p:cNvPr id="38" name="Text Box 52"/>
          <p:cNvSpPr txBox="1">
            <a:spLocks noChangeArrowheads="1"/>
          </p:cNvSpPr>
          <p:nvPr/>
        </p:nvSpPr>
        <p:spPr bwMode="auto">
          <a:xfrm>
            <a:off x="4419600" y="2074862"/>
            <a:ext cx="36750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  <a:p>
            <a:endParaRPr lang="en-US" sz="2000" dirty="0">
              <a:solidFill>
                <a:srgbClr val="FF0000"/>
              </a:solidFill>
              <a:sym typeface="Math1" pitchFamily="2" charset="2"/>
            </a:endParaRPr>
          </a:p>
        </p:txBody>
      </p:sp>
      <p:sp>
        <p:nvSpPr>
          <p:cNvPr id="39" name="Text Box 53"/>
          <p:cNvSpPr txBox="1">
            <a:spLocks noChangeArrowheads="1"/>
          </p:cNvSpPr>
          <p:nvPr/>
        </p:nvSpPr>
        <p:spPr bwMode="auto">
          <a:xfrm>
            <a:off x="1600200" y="11334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0" name="Text Box 54"/>
          <p:cNvSpPr txBox="1">
            <a:spLocks noChangeArrowheads="1"/>
          </p:cNvSpPr>
          <p:nvPr/>
        </p:nvSpPr>
        <p:spPr bwMode="auto">
          <a:xfrm>
            <a:off x="3048000" y="12080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1" name="Text Box 55"/>
          <p:cNvSpPr txBox="1">
            <a:spLocks noChangeArrowheads="1"/>
          </p:cNvSpPr>
          <p:nvPr/>
        </p:nvSpPr>
        <p:spPr bwMode="auto">
          <a:xfrm>
            <a:off x="4267200" y="1284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3</a:t>
            </a:r>
          </a:p>
        </p:txBody>
      </p:sp>
      <p:sp>
        <p:nvSpPr>
          <p:cNvPr id="42" name="Text Box 56"/>
          <p:cNvSpPr txBox="1">
            <a:spLocks noChangeArrowheads="1"/>
          </p:cNvSpPr>
          <p:nvPr/>
        </p:nvSpPr>
        <p:spPr bwMode="auto">
          <a:xfrm>
            <a:off x="4648200" y="1817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1</a:t>
            </a:r>
          </a:p>
        </p:txBody>
      </p:sp>
      <p:sp>
        <p:nvSpPr>
          <p:cNvPr id="43" name="Text Box 57"/>
          <p:cNvSpPr txBox="1">
            <a:spLocks noChangeArrowheads="1"/>
          </p:cNvSpPr>
          <p:nvPr/>
        </p:nvSpPr>
        <p:spPr bwMode="auto">
          <a:xfrm>
            <a:off x="2971800" y="1893887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10</a:t>
            </a:r>
          </a:p>
        </p:txBody>
      </p:sp>
      <p:sp>
        <p:nvSpPr>
          <p:cNvPr id="44" name="Text Box 58"/>
          <p:cNvSpPr txBox="1">
            <a:spLocks noChangeArrowheads="1"/>
          </p:cNvSpPr>
          <p:nvPr/>
        </p:nvSpPr>
        <p:spPr bwMode="auto">
          <a:xfrm>
            <a:off x="3810000" y="1817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5" name="Text Box 59"/>
          <p:cNvSpPr txBox="1">
            <a:spLocks noChangeArrowheads="1"/>
          </p:cNvSpPr>
          <p:nvPr/>
        </p:nvSpPr>
        <p:spPr bwMode="auto">
          <a:xfrm>
            <a:off x="3600450" y="2057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sp>
        <p:nvSpPr>
          <p:cNvPr id="46" name="Text Box 60"/>
          <p:cNvSpPr txBox="1">
            <a:spLocks noChangeArrowheads="1"/>
          </p:cNvSpPr>
          <p:nvPr/>
        </p:nvSpPr>
        <p:spPr bwMode="auto">
          <a:xfrm>
            <a:off x="3810000" y="2495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47" name="Text Box 61"/>
          <p:cNvSpPr txBox="1">
            <a:spLocks noChangeArrowheads="1"/>
          </p:cNvSpPr>
          <p:nvPr/>
        </p:nvSpPr>
        <p:spPr bwMode="auto">
          <a:xfrm>
            <a:off x="2667000" y="2503487"/>
            <a:ext cx="4269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11</a:t>
            </a:r>
          </a:p>
        </p:txBody>
      </p:sp>
      <p:sp>
        <p:nvSpPr>
          <p:cNvPr id="48" name="Text Box 62"/>
          <p:cNvSpPr txBox="1">
            <a:spLocks noChangeArrowheads="1"/>
          </p:cNvSpPr>
          <p:nvPr/>
        </p:nvSpPr>
        <p:spPr bwMode="auto">
          <a:xfrm>
            <a:off x="2133600" y="2960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7</a:t>
            </a:r>
          </a:p>
        </p:txBody>
      </p:sp>
      <p:sp>
        <p:nvSpPr>
          <p:cNvPr id="49" name="Text Box 63"/>
          <p:cNvSpPr txBox="1">
            <a:spLocks noChangeArrowheads="1"/>
          </p:cNvSpPr>
          <p:nvPr/>
        </p:nvSpPr>
        <p:spPr bwMode="auto">
          <a:xfrm>
            <a:off x="1981200" y="1665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1</a:t>
            </a:r>
          </a:p>
        </p:txBody>
      </p:sp>
      <p:sp>
        <p:nvSpPr>
          <p:cNvPr id="50" name="Text Box 64"/>
          <p:cNvSpPr txBox="1">
            <a:spLocks noChangeArrowheads="1"/>
          </p:cNvSpPr>
          <p:nvPr/>
        </p:nvSpPr>
        <p:spPr bwMode="auto">
          <a:xfrm>
            <a:off x="1371600" y="2046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9</a:t>
            </a:r>
          </a:p>
        </p:txBody>
      </p:sp>
      <p:sp>
        <p:nvSpPr>
          <p:cNvPr id="51" name="Text Box 65"/>
          <p:cNvSpPr txBox="1">
            <a:spLocks noChangeArrowheads="1"/>
          </p:cNvSpPr>
          <p:nvPr/>
        </p:nvSpPr>
        <p:spPr bwMode="auto">
          <a:xfrm>
            <a:off x="1219200" y="2427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52" name="Text Box 66"/>
          <p:cNvSpPr txBox="1">
            <a:spLocks noChangeArrowheads="1"/>
          </p:cNvSpPr>
          <p:nvPr/>
        </p:nvSpPr>
        <p:spPr bwMode="auto">
          <a:xfrm>
            <a:off x="533400" y="19700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4</a:t>
            </a:r>
          </a:p>
        </p:txBody>
      </p:sp>
      <p:graphicFrame>
        <p:nvGraphicFramePr>
          <p:cNvPr id="53" name="Group 120"/>
          <p:cNvGraphicFramePr>
            <a:graphicFrameLocks noGrp="1"/>
          </p:cNvGraphicFramePr>
          <p:nvPr/>
        </p:nvGraphicFramePr>
        <p:xfrm>
          <a:off x="4419600" y="2971800"/>
          <a:ext cx="4267200" cy="329184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 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 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 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4" name="Text Box 63"/>
          <p:cNvSpPr txBox="1">
            <a:spLocks noChangeArrowheads="1"/>
          </p:cNvSpPr>
          <p:nvPr/>
        </p:nvSpPr>
        <p:spPr bwMode="auto">
          <a:xfrm>
            <a:off x="2438400" y="1885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sp>
        <p:nvSpPr>
          <p:cNvPr id="56" name="TextBox 55"/>
          <p:cNvSpPr txBox="1"/>
          <p:nvPr>
            <p:custDataLst>
              <p:tags r:id="rId1"/>
            </p:custDataLst>
          </p:nvPr>
        </p:nvSpPr>
        <p:spPr>
          <a:xfrm>
            <a:off x="381000" y="4648200"/>
            <a:ext cx="3302764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u="sng" dirty="0">
                <a:latin typeface="+mn-lt"/>
              </a:rPr>
              <a:t>Order Added to Known Set:</a:t>
            </a:r>
          </a:p>
          <a:p>
            <a:pPr>
              <a:defRPr/>
            </a:pPr>
            <a:endParaRPr lang="en-US" sz="2000" b="0" u="sng" dirty="0">
              <a:latin typeface="+mn-lt"/>
            </a:endParaRPr>
          </a:p>
          <a:p>
            <a:pPr>
              <a:defRPr/>
            </a:pPr>
            <a:r>
              <a:rPr lang="en-US" sz="2000" b="0" dirty="0">
                <a:latin typeface="+mn-lt"/>
              </a:rPr>
              <a:t>A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Example #1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62000" y="13604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438400" y="1284287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09600" y="2579687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209800" y="23510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C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733800" y="13604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4724400" y="13604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H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124200" y="2732087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4114800" y="21224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G</a:t>
            </a:r>
          </a:p>
        </p:txBody>
      </p:sp>
      <p:cxnSp>
        <p:nvCxnSpPr>
          <p:cNvPr id="15" name="AutoShape 14"/>
          <p:cNvCxnSpPr>
            <a:cxnSpLocks noChangeShapeType="1"/>
            <a:stCxn id="7" idx="6"/>
            <a:endCxn id="10" idx="1"/>
          </p:cNvCxnSpPr>
          <p:nvPr/>
        </p:nvCxnSpPr>
        <p:spPr bwMode="auto">
          <a:xfrm>
            <a:off x="1152525" y="1550987"/>
            <a:ext cx="1112838" cy="84613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" name="AutoShape 15"/>
          <p:cNvCxnSpPr>
            <a:cxnSpLocks noChangeShapeType="1"/>
            <a:stCxn id="10" idx="2"/>
            <a:endCxn id="7" idx="4"/>
          </p:cNvCxnSpPr>
          <p:nvPr/>
        </p:nvCxnSpPr>
        <p:spPr bwMode="auto">
          <a:xfrm rot="10800000">
            <a:off x="952500" y="1751012"/>
            <a:ext cx="1247775" cy="7905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7" name="AutoShape 20"/>
          <p:cNvCxnSpPr>
            <a:cxnSpLocks noChangeShapeType="1"/>
            <a:stCxn id="14" idx="2"/>
            <a:endCxn id="13" idx="0"/>
          </p:cNvCxnSpPr>
          <p:nvPr/>
        </p:nvCxnSpPr>
        <p:spPr bwMode="auto">
          <a:xfrm rot="10800000" flipV="1">
            <a:off x="3314700" y="2312987"/>
            <a:ext cx="800100" cy="4191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" name="AutoShape 21"/>
          <p:cNvCxnSpPr>
            <a:cxnSpLocks noChangeShapeType="1"/>
            <a:stCxn id="13" idx="6"/>
            <a:endCxn id="14" idx="4"/>
          </p:cNvCxnSpPr>
          <p:nvPr/>
        </p:nvCxnSpPr>
        <p:spPr bwMode="auto">
          <a:xfrm flipV="1">
            <a:off x="3505200" y="2503487"/>
            <a:ext cx="800100" cy="4191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9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800100" y="1695450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" name="AutoShape 25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1000125" y="2686050"/>
            <a:ext cx="1265238" cy="84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" name="AutoShape 26"/>
          <p:cNvCxnSpPr>
            <a:cxnSpLocks noChangeShapeType="1"/>
            <a:stCxn id="7" idx="7"/>
            <a:endCxn id="8" idx="2"/>
          </p:cNvCxnSpPr>
          <p:nvPr/>
        </p:nvCxnSpPr>
        <p:spPr bwMode="auto">
          <a:xfrm>
            <a:off x="1087438" y="1406525"/>
            <a:ext cx="1341437" cy="68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2" name="AutoShape 27"/>
          <p:cNvCxnSpPr>
            <a:cxnSpLocks noChangeShapeType="1"/>
            <a:stCxn id="8" idx="6"/>
            <a:endCxn id="11" idx="2"/>
          </p:cNvCxnSpPr>
          <p:nvPr/>
        </p:nvCxnSpPr>
        <p:spPr bwMode="auto">
          <a:xfrm>
            <a:off x="2828925" y="1474787"/>
            <a:ext cx="89535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" name="AutoShape 28"/>
          <p:cNvCxnSpPr>
            <a:cxnSpLocks noChangeShapeType="1"/>
            <a:stCxn id="11" idx="6"/>
            <a:endCxn id="12" idx="2"/>
          </p:cNvCxnSpPr>
          <p:nvPr/>
        </p:nvCxnSpPr>
        <p:spPr bwMode="auto">
          <a:xfrm>
            <a:off x="4124325" y="1550987"/>
            <a:ext cx="5905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" name="AutoShape 29"/>
          <p:cNvCxnSpPr>
            <a:cxnSpLocks noChangeShapeType="1"/>
            <a:stCxn id="14" idx="1"/>
            <a:endCxn id="11" idx="4"/>
          </p:cNvCxnSpPr>
          <p:nvPr/>
        </p:nvCxnSpPr>
        <p:spPr bwMode="auto">
          <a:xfrm flipH="1" flipV="1">
            <a:off x="3924300" y="1751012"/>
            <a:ext cx="246063" cy="4175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" name="AutoShape 30"/>
          <p:cNvCxnSpPr>
            <a:cxnSpLocks noChangeShapeType="1"/>
            <a:stCxn id="12" idx="4"/>
            <a:endCxn id="14" idx="7"/>
          </p:cNvCxnSpPr>
          <p:nvPr/>
        </p:nvCxnSpPr>
        <p:spPr bwMode="auto">
          <a:xfrm flipH="1">
            <a:off x="4440238" y="1751012"/>
            <a:ext cx="474662" cy="4175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" name="AutoShape 31"/>
          <p:cNvCxnSpPr>
            <a:cxnSpLocks noChangeShapeType="1"/>
            <a:stCxn id="8" idx="5"/>
            <a:endCxn id="13" idx="1"/>
          </p:cNvCxnSpPr>
          <p:nvPr/>
        </p:nvCxnSpPr>
        <p:spPr bwMode="auto">
          <a:xfrm rot="16200000" flipH="1">
            <a:off x="2382604" y="1990491"/>
            <a:ext cx="1178392" cy="4163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" name="AutoShape 32"/>
          <p:cNvCxnSpPr>
            <a:cxnSpLocks noChangeShapeType="1"/>
            <a:stCxn id="8" idx="4"/>
            <a:endCxn id="10" idx="0"/>
          </p:cNvCxnSpPr>
          <p:nvPr/>
        </p:nvCxnSpPr>
        <p:spPr bwMode="auto">
          <a:xfrm flipH="1">
            <a:off x="2400300" y="1674812"/>
            <a:ext cx="228600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8" name="AutoShape 33"/>
          <p:cNvCxnSpPr>
            <a:cxnSpLocks noChangeShapeType="1"/>
            <a:stCxn id="10" idx="5"/>
            <a:endCxn id="13" idx="2"/>
          </p:cNvCxnSpPr>
          <p:nvPr/>
        </p:nvCxnSpPr>
        <p:spPr bwMode="auto">
          <a:xfrm rot="16200000" flipH="1">
            <a:off x="2706454" y="2504841"/>
            <a:ext cx="246296" cy="5891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9" name="AutoShape 34"/>
          <p:cNvCxnSpPr>
            <a:cxnSpLocks noChangeShapeType="1"/>
            <a:stCxn id="13" idx="3"/>
            <a:endCxn id="9" idx="5"/>
          </p:cNvCxnSpPr>
          <p:nvPr/>
        </p:nvCxnSpPr>
        <p:spPr bwMode="auto">
          <a:xfrm rot="5400000" flipH="1">
            <a:off x="1981200" y="1858495"/>
            <a:ext cx="152400" cy="22451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0" name="Text Box 44"/>
          <p:cNvSpPr txBox="1">
            <a:spLocks noChangeArrowheads="1"/>
          </p:cNvSpPr>
          <p:nvPr/>
        </p:nvSpPr>
        <p:spPr bwMode="auto">
          <a:xfrm>
            <a:off x="822325" y="103981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1" name="Text Box 45"/>
          <p:cNvSpPr txBox="1">
            <a:spLocks noChangeArrowheads="1"/>
          </p:cNvSpPr>
          <p:nvPr/>
        </p:nvSpPr>
        <p:spPr bwMode="auto">
          <a:xfrm>
            <a:off x="2498725" y="9144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32" name="Text Box 46"/>
          <p:cNvSpPr txBox="1">
            <a:spLocks noChangeArrowheads="1"/>
          </p:cNvSpPr>
          <p:nvPr/>
        </p:nvSpPr>
        <p:spPr bwMode="auto">
          <a:xfrm>
            <a:off x="2514600" y="971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</a:p>
        </p:txBody>
      </p:sp>
      <p:sp>
        <p:nvSpPr>
          <p:cNvPr id="33" name="Text Box 47"/>
          <p:cNvSpPr txBox="1">
            <a:spLocks noChangeArrowheads="1"/>
          </p:cNvSpPr>
          <p:nvPr/>
        </p:nvSpPr>
        <p:spPr bwMode="auto">
          <a:xfrm>
            <a:off x="3810000" y="1008062"/>
            <a:ext cx="36750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  <a:p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4" name="Text Box 48"/>
          <p:cNvSpPr txBox="1">
            <a:spLocks noChangeArrowheads="1"/>
          </p:cNvSpPr>
          <p:nvPr/>
        </p:nvSpPr>
        <p:spPr bwMode="auto">
          <a:xfrm>
            <a:off x="4800600" y="1008062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35" name="Text Box 49"/>
          <p:cNvSpPr txBox="1">
            <a:spLocks noChangeArrowheads="1"/>
          </p:cNvSpPr>
          <p:nvPr/>
        </p:nvSpPr>
        <p:spPr bwMode="auto">
          <a:xfrm>
            <a:off x="304800" y="26844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4</a:t>
            </a:r>
          </a:p>
        </p:txBody>
      </p:sp>
      <p:sp>
        <p:nvSpPr>
          <p:cNvPr id="36" name="Text Box 50"/>
          <p:cNvSpPr txBox="1">
            <a:spLocks noChangeArrowheads="1"/>
          </p:cNvSpPr>
          <p:nvPr/>
        </p:nvSpPr>
        <p:spPr bwMode="auto">
          <a:xfrm>
            <a:off x="2522538" y="22272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37" name="Text Box 51"/>
          <p:cNvSpPr txBox="1">
            <a:spLocks noChangeArrowheads="1"/>
          </p:cNvSpPr>
          <p:nvPr/>
        </p:nvSpPr>
        <p:spPr bwMode="auto">
          <a:xfrm>
            <a:off x="3352800" y="2913062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12</a:t>
            </a:r>
          </a:p>
        </p:txBody>
      </p:sp>
      <p:sp>
        <p:nvSpPr>
          <p:cNvPr id="38" name="Text Box 52"/>
          <p:cNvSpPr txBox="1">
            <a:spLocks noChangeArrowheads="1"/>
          </p:cNvSpPr>
          <p:nvPr/>
        </p:nvSpPr>
        <p:spPr bwMode="auto">
          <a:xfrm>
            <a:off x="4419600" y="2074862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39" name="Text Box 53"/>
          <p:cNvSpPr txBox="1">
            <a:spLocks noChangeArrowheads="1"/>
          </p:cNvSpPr>
          <p:nvPr/>
        </p:nvSpPr>
        <p:spPr bwMode="auto">
          <a:xfrm>
            <a:off x="1600200" y="11334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0" name="Text Box 54"/>
          <p:cNvSpPr txBox="1">
            <a:spLocks noChangeArrowheads="1"/>
          </p:cNvSpPr>
          <p:nvPr/>
        </p:nvSpPr>
        <p:spPr bwMode="auto">
          <a:xfrm>
            <a:off x="3048000" y="12080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1" name="Text Box 55"/>
          <p:cNvSpPr txBox="1">
            <a:spLocks noChangeArrowheads="1"/>
          </p:cNvSpPr>
          <p:nvPr/>
        </p:nvSpPr>
        <p:spPr bwMode="auto">
          <a:xfrm>
            <a:off x="4267200" y="1284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3</a:t>
            </a:r>
          </a:p>
        </p:txBody>
      </p:sp>
      <p:sp>
        <p:nvSpPr>
          <p:cNvPr id="42" name="Text Box 56"/>
          <p:cNvSpPr txBox="1">
            <a:spLocks noChangeArrowheads="1"/>
          </p:cNvSpPr>
          <p:nvPr/>
        </p:nvSpPr>
        <p:spPr bwMode="auto">
          <a:xfrm>
            <a:off x="4648200" y="1817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1</a:t>
            </a:r>
          </a:p>
        </p:txBody>
      </p:sp>
      <p:sp>
        <p:nvSpPr>
          <p:cNvPr id="43" name="Text Box 57"/>
          <p:cNvSpPr txBox="1">
            <a:spLocks noChangeArrowheads="1"/>
          </p:cNvSpPr>
          <p:nvPr/>
        </p:nvSpPr>
        <p:spPr bwMode="auto">
          <a:xfrm>
            <a:off x="2971800" y="1893887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10</a:t>
            </a:r>
          </a:p>
        </p:txBody>
      </p:sp>
      <p:sp>
        <p:nvSpPr>
          <p:cNvPr id="44" name="Text Box 58"/>
          <p:cNvSpPr txBox="1">
            <a:spLocks noChangeArrowheads="1"/>
          </p:cNvSpPr>
          <p:nvPr/>
        </p:nvSpPr>
        <p:spPr bwMode="auto">
          <a:xfrm>
            <a:off x="3810000" y="1817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5" name="Text Box 59"/>
          <p:cNvSpPr txBox="1">
            <a:spLocks noChangeArrowheads="1"/>
          </p:cNvSpPr>
          <p:nvPr/>
        </p:nvSpPr>
        <p:spPr bwMode="auto">
          <a:xfrm>
            <a:off x="3600450" y="2057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sp>
        <p:nvSpPr>
          <p:cNvPr id="46" name="Text Box 60"/>
          <p:cNvSpPr txBox="1">
            <a:spLocks noChangeArrowheads="1"/>
          </p:cNvSpPr>
          <p:nvPr/>
        </p:nvSpPr>
        <p:spPr bwMode="auto">
          <a:xfrm>
            <a:off x="3810000" y="2495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47" name="Text Box 61"/>
          <p:cNvSpPr txBox="1">
            <a:spLocks noChangeArrowheads="1"/>
          </p:cNvSpPr>
          <p:nvPr/>
        </p:nvSpPr>
        <p:spPr bwMode="auto">
          <a:xfrm>
            <a:off x="2667000" y="2503487"/>
            <a:ext cx="4269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11</a:t>
            </a:r>
          </a:p>
        </p:txBody>
      </p:sp>
      <p:sp>
        <p:nvSpPr>
          <p:cNvPr id="48" name="Text Box 62"/>
          <p:cNvSpPr txBox="1">
            <a:spLocks noChangeArrowheads="1"/>
          </p:cNvSpPr>
          <p:nvPr/>
        </p:nvSpPr>
        <p:spPr bwMode="auto">
          <a:xfrm>
            <a:off x="2133600" y="2960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7</a:t>
            </a:r>
          </a:p>
        </p:txBody>
      </p:sp>
      <p:sp>
        <p:nvSpPr>
          <p:cNvPr id="49" name="Text Box 63"/>
          <p:cNvSpPr txBox="1">
            <a:spLocks noChangeArrowheads="1"/>
          </p:cNvSpPr>
          <p:nvPr/>
        </p:nvSpPr>
        <p:spPr bwMode="auto">
          <a:xfrm>
            <a:off x="1981200" y="1665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1</a:t>
            </a:r>
          </a:p>
        </p:txBody>
      </p:sp>
      <p:sp>
        <p:nvSpPr>
          <p:cNvPr id="50" name="Text Box 64"/>
          <p:cNvSpPr txBox="1">
            <a:spLocks noChangeArrowheads="1"/>
          </p:cNvSpPr>
          <p:nvPr/>
        </p:nvSpPr>
        <p:spPr bwMode="auto">
          <a:xfrm>
            <a:off x="1371600" y="2046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9</a:t>
            </a:r>
          </a:p>
        </p:txBody>
      </p:sp>
      <p:sp>
        <p:nvSpPr>
          <p:cNvPr id="51" name="Text Box 65"/>
          <p:cNvSpPr txBox="1">
            <a:spLocks noChangeArrowheads="1"/>
          </p:cNvSpPr>
          <p:nvPr/>
        </p:nvSpPr>
        <p:spPr bwMode="auto">
          <a:xfrm>
            <a:off x="1219200" y="2427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52" name="Text Box 66"/>
          <p:cNvSpPr txBox="1">
            <a:spLocks noChangeArrowheads="1"/>
          </p:cNvSpPr>
          <p:nvPr/>
        </p:nvSpPr>
        <p:spPr bwMode="auto">
          <a:xfrm>
            <a:off x="533400" y="19700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4</a:t>
            </a:r>
          </a:p>
        </p:txBody>
      </p:sp>
      <p:graphicFrame>
        <p:nvGraphicFramePr>
          <p:cNvPr id="53" name="Group 120"/>
          <p:cNvGraphicFramePr>
            <a:graphicFrameLocks noGrp="1"/>
          </p:cNvGraphicFramePr>
          <p:nvPr/>
        </p:nvGraphicFramePr>
        <p:xfrm>
          <a:off x="4419600" y="2971800"/>
          <a:ext cx="4267200" cy="329184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 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 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 12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4" name="Text Box 63"/>
          <p:cNvSpPr txBox="1">
            <a:spLocks noChangeArrowheads="1"/>
          </p:cNvSpPr>
          <p:nvPr/>
        </p:nvSpPr>
        <p:spPr bwMode="auto">
          <a:xfrm>
            <a:off x="2438400" y="1885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sp>
        <p:nvSpPr>
          <p:cNvPr id="55" name="TextBox 54"/>
          <p:cNvSpPr txBox="1"/>
          <p:nvPr>
            <p:custDataLst>
              <p:tags r:id="rId1"/>
            </p:custDataLst>
          </p:nvPr>
        </p:nvSpPr>
        <p:spPr>
          <a:xfrm>
            <a:off x="381000" y="4648200"/>
            <a:ext cx="3302764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u="sng" dirty="0">
                <a:latin typeface="+mn-lt"/>
              </a:rPr>
              <a:t>Order Added to Known Set:</a:t>
            </a:r>
          </a:p>
          <a:p>
            <a:pPr>
              <a:defRPr/>
            </a:pPr>
            <a:endParaRPr lang="en-US" sz="2000" b="0" u="sng" dirty="0">
              <a:latin typeface="+mn-lt"/>
            </a:endParaRPr>
          </a:p>
          <a:p>
            <a:pPr>
              <a:defRPr/>
            </a:pPr>
            <a:r>
              <a:rPr lang="en-US" sz="2000" b="0" dirty="0">
                <a:latin typeface="+mn-lt"/>
              </a:rPr>
              <a:t>A, C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Example #1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62000" y="13604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438400" y="12842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09600" y="2579687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209800" y="23510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C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733800" y="1360487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4724400" y="13604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H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124200" y="2732087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4114800" y="21224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G</a:t>
            </a:r>
          </a:p>
        </p:txBody>
      </p:sp>
      <p:cxnSp>
        <p:nvCxnSpPr>
          <p:cNvPr id="15" name="AutoShape 14"/>
          <p:cNvCxnSpPr>
            <a:cxnSpLocks noChangeShapeType="1"/>
            <a:stCxn id="7" idx="6"/>
            <a:endCxn id="10" idx="1"/>
          </p:cNvCxnSpPr>
          <p:nvPr/>
        </p:nvCxnSpPr>
        <p:spPr bwMode="auto">
          <a:xfrm>
            <a:off x="1152525" y="1550987"/>
            <a:ext cx="1112838" cy="84613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" name="AutoShape 15"/>
          <p:cNvCxnSpPr>
            <a:cxnSpLocks noChangeShapeType="1"/>
            <a:stCxn id="10" idx="2"/>
            <a:endCxn id="7" idx="4"/>
          </p:cNvCxnSpPr>
          <p:nvPr/>
        </p:nvCxnSpPr>
        <p:spPr bwMode="auto">
          <a:xfrm rot="10800000">
            <a:off x="952500" y="1751012"/>
            <a:ext cx="1247775" cy="7905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7" name="AutoShape 20"/>
          <p:cNvCxnSpPr>
            <a:cxnSpLocks noChangeShapeType="1"/>
            <a:stCxn id="14" idx="2"/>
            <a:endCxn id="13" idx="0"/>
          </p:cNvCxnSpPr>
          <p:nvPr/>
        </p:nvCxnSpPr>
        <p:spPr bwMode="auto">
          <a:xfrm rot="10800000" flipV="1">
            <a:off x="3314700" y="2312987"/>
            <a:ext cx="800100" cy="4191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" name="AutoShape 21"/>
          <p:cNvCxnSpPr>
            <a:cxnSpLocks noChangeShapeType="1"/>
            <a:stCxn id="13" idx="6"/>
            <a:endCxn id="14" idx="4"/>
          </p:cNvCxnSpPr>
          <p:nvPr/>
        </p:nvCxnSpPr>
        <p:spPr bwMode="auto">
          <a:xfrm flipV="1">
            <a:off x="3505200" y="2503487"/>
            <a:ext cx="800100" cy="4191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9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800100" y="1695450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" name="AutoShape 25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1000125" y="2686050"/>
            <a:ext cx="1265238" cy="84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" name="AutoShape 26"/>
          <p:cNvCxnSpPr>
            <a:cxnSpLocks noChangeShapeType="1"/>
            <a:stCxn id="7" idx="7"/>
            <a:endCxn id="8" idx="2"/>
          </p:cNvCxnSpPr>
          <p:nvPr/>
        </p:nvCxnSpPr>
        <p:spPr bwMode="auto">
          <a:xfrm>
            <a:off x="1087438" y="1406525"/>
            <a:ext cx="1341437" cy="68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2" name="AutoShape 27"/>
          <p:cNvCxnSpPr>
            <a:cxnSpLocks noChangeShapeType="1"/>
            <a:stCxn id="8" idx="6"/>
            <a:endCxn id="11" idx="2"/>
          </p:cNvCxnSpPr>
          <p:nvPr/>
        </p:nvCxnSpPr>
        <p:spPr bwMode="auto">
          <a:xfrm>
            <a:off x="2828925" y="1474787"/>
            <a:ext cx="89535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" name="AutoShape 28"/>
          <p:cNvCxnSpPr>
            <a:cxnSpLocks noChangeShapeType="1"/>
            <a:stCxn id="11" idx="6"/>
            <a:endCxn id="12" idx="2"/>
          </p:cNvCxnSpPr>
          <p:nvPr/>
        </p:nvCxnSpPr>
        <p:spPr bwMode="auto">
          <a:xfrm>
            <a:off x="4124325" y="1550987"/>
            <a:ext cx="5905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" name="AutoShape 29"/>
          <p:cNvCxnSpPr>
            <a:cxnSpLocks noChangeShapeType="1"/>
            <a:stCxn id="14" idx="1"/>
            <a:endCxn id="11" idx="4"/>
          </p:cNvCxnSpPr>
          <p:nvPr/>
        </p:nvCxnSpPr>
        <p:spPr bwMode="auto">
          <a:xfrm flipH="1" flipV="1">
            <a:off x="3924300" y="1751012"/>
            <a:ext cx="246063" cy="4175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" name="AutoShape 30"/>
          <p:cNvCxnSpPr>
            <a:cxnSpLocks noChangeShapeType="1"/>
            <a:stCxn id="12" idx="4"/>
            <a:endCxn id="14" idx="7"/>
          </p:cNvCxnSpPr>
          <p:nvPr/>
        </p:nvCxnSpPr>
        <p:spPr bwMode="auto">
          <a:xfrm flipH="1">
            <a:off x="4440238" y="1751012"/>
            <a:ext cx="474662" cy="4175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" name="AutoShape 31"/>
          <p:cNvCxnSpPr>
            <a:cxnSpLocks noChangeShapeType="1"/>
            <a:stCxn id="8" idx="5"/>
            <a:endCxn id="13" idx="1"/>
          </p:cNvCxnSpPr>
          <p:nvPr/>
        </p:nvCxnSpPr>
        <p:spPr bwMode="auto">
          <a:xfrm rot="16200000" flipH="1">
            <a:off x="2382604" y="1990491"/>
            <a:ext cx="1178392" cy="4163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" name="AutoShape 32"/>
          <p:cNvCxnSpPr>
            <a:cxnSpLocks noChangeShapeType="1"/>
            <a:stCxn id="8" idx="4"/>
            <a:endCxn id="10" idx="0"/>
          </p:cNvCxnSpPr>
          <p:nvPr/>
        </p:nvCxnSpPr>
        <p:spPr bwMode="auto">
          <a:xfrm flipH="1">
            <a:off x="2400300" y="1674812"/>
            <a:ext cx="228600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8" name="AutoShape 33"/>
          <p:cNvCxnSpPr>
            <a:cxnSpLocks noChangeShapeType="1"/>
            <a:stCxn id="10" idx="5"/>
            <a:endCxn id="13" idx="2"/>
          </p:cNvCxnSpPr>
          <p:nvPr/>
        </p:nvCxnSpPr>
        <p:spPr bwMode="auto">
          <a:xfrm rot="16200000" flipH="1">
            <a:off x="2706454" y="2504841"/>
            <a:ext cx="246296" cy="5891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9" name="AutoShape 34"/>
          <p:cNvCxnSpPr>
            <a:cxnSpLocks noChangeShapeType="1"/>
            <a:stCxn id="13" idx="3"/>
            <a:endCxn id="9" idx="5"/>
          </p:cNvCxnSpPr>
          <p:nvPr/>
        </p:nvCxnSpPr>
        <p:spPr bwMode="auto">
          <a:xfrm rot="5400000" flipH="1">
            <a:off x="1981200" y="1858495"/>
            <a:ext cx="152400" cy="22451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0" name="Text Box 44"/>
          <p:cNvSpPr txBox="1">
            <a:spLocks noChangeArrowheads="1"/>
          </p:cNvSpPr>
          <p:nvPr/>
        </p:nvSpPr>
        <p:spPr bwMode="auto">
          <a:xfrm>
            <a:off x="822325" y="103981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1" name="Text Box 45"/>
          <p:cNvSpPr txBox="1">
            <a:spLocks noChangeArrowheads="1"/>
          </p:cNvSpPr>
          <p:nvPr/>
        </p:nvSpPr>
        <p:spPr bwMode="auto">
          <a:xfrm>
            <a:off x="2498725" y="9144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32" name="Text Box 46"/>
          <p:cNvSpPr txBox="1">
            <a:spLocks noChangeArrowheads="1"/>
          </p:cNvSpPr>
          <p:nvPr/>
        </p:nvSpPr>
        <p:spPr bwMode="auto">
          <a:xfrm>
            <a:off x="2514600" y="971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</a:p>
        </p:txBody>
      </p:sp>
      <p:sp>
        <p:nvSpPr>
          <p:cNvPr id="33" name="Text Box 47"/>
          <p:cNvSpPr txBox="1">
            <a:spLocks noChangeArrowheads="1"/>
          </p:cNvSpPr>
          <p:nvPr/>
        </p:nvSpPr>
        <p:spPr bwMode="auto">
          <a:xfrm>
            <a:off x="3810000" y="10080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4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4" name="Text Box 48"/>
          <p:cNvSpPr txBox="1">
            <a:spLocks noChangeArrowheads="1"/>
          </p:cNvSpPr>
          <p:nvPr/>
        </p:nvSpPr>
        <p:spPr bwMode="auto">
          <a:xfrm>
            <a:off x="4800600" y="1008062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35" name="Text Box 49"/>
          <p:cNvSpPr txBox="1">
            <a:spLocks noChangeArrowheads="1"/>
          </p:cNvSpPr>
          <p:nvPr/>
        </p:nvSpPr>
        <p:spPr bwMode="auto">
          <a:xfrm>
            <a:off x="304800" y="26844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4</a:t>
            </a:r>
          </a:p>
        </p:txBody>
      </p:sp>
      <p:sp>
        <p:nvSpPr>
          <p:cNvPr id="36" name="Text Box 50"/>
          <p:cNvSpPr txBox="1">
            <a:spLocks noChangeArrowheads="1"/>
          </p:cNvSpPr>
          <p:nvPr/>
        </p:nvSpPr>
        <p:spPr bwMode="auto">
          <a:xfrm>
            <a:off x="2522538" y="22272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37" name="Text Box 51"/>
          <p:cNvSpPr txBox="1">
            <a:spLocks noChangeArrowheads="1"/>
          </p:cNvSpPr>
          <p:nvPr/>
        </p:nvSpPr>
        <p:spPr bwMode="auto">
          <a:xfrm>
            <a:off x="3352800" y="2913062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12</a:t>
            </a:r>
          </a:p>
        </p:txBody>
      </p:sp>
      <p:sp>
        <p:nvSpPr>
          <p:cNvPr id="38" name="Text Box 52"/>
          <p:cNvSpPr txBox="1">
            <a:spLocks noChangeArrowheads="1"/>
          </p:cNvSpPr>
          <p:nvPr/>
        </p:nvSpPr>
        <p:spPr bwMode="auto">
          <a:xfrm>
            <a:off x="4419600" y="2074862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39" name="Text Box 53"/>
          <p:cNvSpPr txBox="1">
            <a:spLocks noChangeArrowheads="1"/>
          </p:cNvSpPr>
          <p:nvPr/>
        </p:nvSpPr>
        <p:spPr bwMode="auto">
          <a:xfrm>
            <a:off x="1600200" y="11334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0" name="Text Box 54"/>
          <p:cNvSpPr txBox="1">
            <a:spLocks noChangeArrowheads="1"/>
          </p:cNvSpPr>
          <p:nvPr/>
        </p:nvSpPr>
        <p:spPr bwMode="auto">
          <a:xfrm>
            <a:off x="3048000" y="12080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1" name="Text Box 55"/>
          <p:cNvSpPr txBox="1">
            <a:spLocks noChangeArrowheads="1"/>
          </p:cNvSpPr>
          <p:nvPr/>
        </p:nvSpPr>
        <p:spPr bwMode="auto">
          <a:xfrm>
            <a:off x="4267200" y="1284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3</a:t>
            </a:r>
          </a:p>
        </p:txBody>
      </p:sp>
      <p:sp>
        <p:nvSpPr>
          <p:cNvPr id="42" name="Text Box 56"/>
          <p:cNvSpPr txBox="1">
            <a:spLocks noChangeArrowheads="1"/>
          </p:cNvSpPr>
          <p:nvPr/>
        </p:nvSpPr>
        <p:spPr bwMode="auto">
          <a:xfrm>
            <a:off x="4648200" y="1817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1</a:t>
            </a:r>
          </a:p>
        </p:txBody>
      </p:sp>
      <p:sp>
        <p:nvSpPr>
          <p:cNvPr id="43" name="Text Box 57"/>
          <p:cNvSpPr txBox="1">
            <a:spLocks noChangeArrowheads="1"/>
          </p:cNvSpPr>
          <p:nvPr/>
        </p:nvSpPr>
        <p:spPr bwMode="auto">
          <a:xfrm>
            <a:off x="2971800" y="1893887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10</a:t>
            </a:r>
          </a:p>
        </p:txBody>
      </p:sp>
      <p:sp>
        <p:nvSpPr>
          <p:cNvPr id="44" name="Text Box 58"/>
          <p:cNvSpPr txBox="1">
            <a:spLocks noChangeArrowheads="1"/>
          </p:cNvSpPr>
          <p:nvPr/>
        </p:nvSpPr>
        <p:spPr bwMode="auto">
          <a:xfrm>
            <a:off x="3810000" y="1817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5" name="Text Box 59"/>
          <p:cNvSpPr txBox="1">
            <a:spLocks noChangeArrowheads="1"/>
          </p:cNvSpPr>
          <p:nvPr/>
        </p:nvSpPr>
        <p:spPr bwMode="auto">
          <a:xfrm>
            <a:off x="3600450" y="2057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sp>
        <p:nvSpPr>
          <p:cNvPr id="46" name="Text Box 60"/>
          <p:cNvSpPr txBox="1">
            <a:spLocks noChangeArrowheads="1"/>
          </p:cNvSpPr>
          <p:nvPr/>
        </p:nvSpPr>
        <p:spPr bwMode="auto">
          <a:xfrm>
            <a:off x="3810000" y="2495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47" name="Text Box 61"/>
          <p:cNvSpPr txBox="1">
            <a:spLocks noChangeArrowheads="1"/>
          </p:cNvSpPr>
          <p:nvPr/>
        </p:nvSpPr>
        <p:spPr bwMode="auto">
          <a:xfrm>
            <a:off x="2667000" y="2503487"/>
            <a:ext cx="4269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11</a:t>
            </a:r>
          </a:p>
        </p:txBody>
      </p:sp>
      <p:sp>
        <p:nvSpPr>
          <p:cNvPr id="48" name="Text Box 62"/>
          <p:cNvSpPr txBox="1">
            <a:spLocks noChangeArrowheads="1"/>
          </p:cNvSpPr>
          <p:nvPr/>
        </p:nvSpPr>
        <p:spPr bwMode="auto">
          <a:xfrm>
            <a:off x="2133600" y="2960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7</a:t>
            </a:r>
          </a:p>
        </p:txBody>
      </p:sp>
      <p:sp>
        <p:nvSpPr>
          <p:cNvPr id="49" name="Text Box 63"/>
          <p:cNvSpPr txBox="1">
            <a:spLocks noChangeArrowheads="1"/>
          </p:cNvSpPr>
          <p:nvPr/>
        </p:nvSpPr>
        <p:spPr bwMode="auto">
          <a:xfrm>
            <a:off x="1981200" y="1665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1</a:t>
            </a:r>
          </a:p>
        </p:txBody>
      </p:sp>
      <p:sp>
        <p:nvSpPr>
          <p:cNvPr id="50" name="Text Box 64"/>
          <p:cNvSpPr txBox="1">
            <a:spLocks noChangeArrowheads="1"/>
          </p:cNvSpPr>
          <p:nvPr/>
        </p:nvSpPr>
        <p:spPr bwMode="auto">
          <a:xfrm>
            <a:off x="1371600" y="2046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9</a:t>
            </a:r>
          </a:p>
        </p:txBody>
      </p:sp>
      <p:sp>
        <p:nvSpPr>
          <p:cNvPr id="51" name="Text Box 65"/>
          <p:cNvSpPr txBox="1">
            <a:spLocks noChangeArrowheads="1"/>
          </p:cNvSpPr>
          <p:nvPr/>
        </p:nvSpPr>
        <p:spPr bwMode="auto">
          <a:xfrm>
            <a:off x="1219200" y="2427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52" name="Text Box 66"/>
          <p:cNvSpPr txBox="1">
            <a:spLocks noChangeArrowheads="1"/>
          </p:cNvSpPr>
          <p:nvPr/>
        </p:nvSpPr>
        <p:spPr bwMode="auto">
          <a:xfrm>
            <a:off x="533400" y="19700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4</a:t>
            </a:r>
          </a:p>
        </p:txBody>
      </p:sp>
      <p:graphicFrame>
        <p:nvGraphicFramePr>
          <p:cNvPr id="53" name="Group 120"/>
          <p:cNvGraphicFramePr>
            <a:graphicFrameLocks noGrp="1"/>
          </p:cNvGraphicFramePr>
          <p:nvPr/>
        </p:nvGraphicFramePr>
        <p:xfrm>
          <a:off x="4419600" y="2971800"/>
          <a:ext cx="4267200" cy="329184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 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 12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 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4" name="Text Box 63"/>
          <p:cNvSpPr txBox="1">
            <a:spLocks noChangeArrowheads="1"/>
          </p:cNvSpPr>
          <p:nvPr/>
        </p:nvSpPr>
        <p:spPr bwMode="auto">
          <a:xfrm>
            <a:off x="2438400" y="1885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sp>
        <p:nvSpPr>
          <p:cNvPr id="55" name="TextBox 54"/>
          <p:cNvSpPr txBox="1"/>
          <p:nvPr>
            <p:custDataLst>
              <p:tags r:id="rId1"/>
            </p:custDataLst>
          </p:nvPr>
        </p:nvSpPr>
        <p:spPr>
          <a:xfrm>
            <a:off x="381000" y="4648200"/>
            <a:ext cx="3302764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u="sng" dirty="0">
                <a:latin typeface="+mn-lt"/>
              </a:rPr>
              <a:t>Order Added to Known Set:</a:t>
            </a:r>
          </a:p>
          <a:p>
            <a:pPr>
              <a:defRPr/>
            </a:pPr>
            <a:endParaRPr lang="en-US" sz="2000" b="0" u="sng" dirty="0">
              <a:latin typeface="+mn-lt"/>
            </a:endParaRPr>
          </a:p>
          <a:p>
            <a:pPr>
              <a:defRPr/>
            </a:pPr>
            <a:r>
              <a:rPr lang="en-US" sz="2000" b="0" dirty="0">
                <a:latin typeface="+mn-lt"/>
              </a:rPr>
              <a:t>A, C, B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Example #1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62000" y="13604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438400" y="12842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09600" y="25796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209800" y="23510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C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733800" y="1360487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4724400" y="13604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H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124200" y="2732087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4114800" y="21224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G</a:t>
            </a:r>
          </a:p>
        </p:txBody>
      </p:sp>
      <p:cxnSp>
        <p:nvCxnSpPr>
          <p:cNvPr id="15" name="AutoShape 14"/>
          <p:cNvCxnSpPr>
            <a:cxnSpLocks noChangeShapeType="1"/>
            <a:stCxn id="7" idx="6"/>
            <a:endCxn id="10" idx="1"/>
          </p:cNvCxnSpPr>
          <p:nvPr/>
        </p:nvCxnSpPr>
        <p:spPr bwMode="auto">
          <a:xfrm>
            <a:off x="1152525" y="1550987"/>
            <a:ext cx="1112838" cy="84613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" name="AutoShape 15"/>
          <p:cNvCxnSpPr>
            <a:cxnSpLocks noChangeShapeType="1"/>
            <a:stCxn id="10" idx="2"/>
            <a:endCxn id="7" idx="4"/>
          </p:cNvCxnSpPr>
          <p:nvPr/>
        </p:nvCxnSpPr>
        <p:spPr bwMode="auto">
          <a:xfrm rot="10800000">
            <a:off x="952500" y="1751012"/>
            <a:ext cx="1247775" cy="7905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7" name="AutoShape 20"/>
          <p:cNvCxnSpPr>
            <a:cxnSpLocks noChangeShapeType="1"/>
            <a:stCxn id="14" idx="2"/>
            <a:endCxn id="13" idx="0"/>
          </p:cNvCxnSpPr>
          <p:nvPr/>
        </p:nvCxnSpPr>
        <p:spPr bwMode="auto">
          <a:xfrm rot="10800000" flipV="1">
            <a:off x="3314700" y="2312987"/>
            <a:ext cx="800100" cy="4191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" name="AutoShape 21"/>
          <p:cNvCxnSpPr>
            <a:cxnSpLocks noChangeShapeType="1"/>
            <a:stCxn id="13" idx="6"/>
            <a:endCxn id="14" idx="4"/>
          </p:cNvCxnSpPr>
          <p:nvPr/>
        </p:nvCxnSpPr>
        <p:spPr bwMode="auto">
          <a:xfrm flipV="1">
            <a:off x="3505200" y="2503487"/>
            <a:ext cx="800100" cy="4191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9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800100" y="1695450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" name="AutoShape 25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1000125" y="2686050"/>
            <a:ext cx="1265238" cy="84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" name="AutoShape 26"/>
          <p:cNvCxnSpPr>
            <a:cxnSpLocks noChangeShapeType="1"/>
            <a:stCxn id="7" idx="7"/>
            <a:endCxn id="8" idx="2"/>
          </p:cNvCxnSpPr>
          <p:nvPr/>
        </p:nvCxnSpPr>
        <p:spPr bwMode="auto">
          <a:xfrm>
            <a:off x="1087438" y="1406525"/>
            <a:ext cx="1341437" cy="68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2" name="AutoShape 27"/>
          <p:cNvCxnSpPr>
            <a:cxnSpLocks noChangeShapeType="1"/>
            <a:stCxn id="8" idx="6"/>
            <a:endCxn id="11" idx="2"/>
          </p:cNvCxnSpPr>
          <p:nvPr/>
        </p:nvCxnSpPr>
        <p:spPr bwMode="auto">
          <a:xfrm>
            <a:off x="2828925" y="1474787"/>
            <a:ext cx="89535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" name="AutoShape 28"/>
          <p:cNvCxnSpPr>
            <a:cxnSpLocks noChangeShapeType="1"/>
            <a:stCxn id="11" idx="6"/>
            <a:endCxn id="12" idx="2"/>
          </p:cNvCxnSpPr>
          <p:nvPr/>
        </p:nvCxnSpPr>
        <p:spPr bwMode="auto">
          <a:xfrm>
            <a:off x="4124325" y="1550987"/>
            <a:ext cx="5905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" name="AutoShape 29"/>
          <p:cNvCxnSpPr>
            <a:cxnSpLocks noChangeShapeType="1"/>
            <a:stCxn id="14" idx="1"/>
            <a:endCxn id="11" idx="4"/>
          </p:cNvCxnSpPr>
          <p:nvPr/>
        </p:nvCxnSpPr>
        <p:spPr bwMode="auto">
          <a:xfrm flipH="1" flipV="1">
            <a:off x="3924300" y="1751012"/>
            <a:ext cx="246063" cy="4175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" name="AutoShape 30"/>
          <p:cNvCxnSpPr>
            <a:cxnSpLocks noChangeShapeType="1"/>
            <a:stCxn id="12" idx="4"/>
            <a:endCxn id="14" idx="7"/>
          </p:cNvCxnSpPr>
          <p:nvPr/>
        </p:nvCxnSpPr>
        <p:spPr bwMode="auto">
          <a:xfrm flipH="1">
            <a:off x="4440238" y="1751012"/>
            <a:ext cx="474662" cy="4175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" name="AutoShape 31"/>
          <p:cNvCxnSpPr>
            <a:cxnSpLocks noChangeShapeType="1"/>
            <a:stCxn id="8" idx="5"/>
            <a:endCxn id="13" idx="1"/>
          </p:cNvCxnSpPr>
          <p:nvPr/>
        </p:nvCxnSpPr>
        <p:spPr bwMode="auto">
          <a:xfrm rot="16200000" flipH="1">
            <a:off x="2382604" y="1990491"/>
            <a:ext cx="1178392" cy="4163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" name="AutoShape 32"/>
          <p:cNvCxnSpPr>
            <a:cxnSpLocks noChangeShapeType="1"/>
            <a:stCxn id="8" idx="4"/>
            <a:endCxn id="10" idx="0"/>
          </p:cNvCxnSpPr>
          <p:nvPr/>
        </p:nvCxnSpPr>
        <p:spPr bwMode="auto">
          <a:xfrm flipH="1">
            <a:off x="2400300" y="1674812"/>
            <a:ext cx="228600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8" name="AutoShape 33"/>
          <p:cNvCxnSpPr>
            <a:cxnSpLocks noChangeShapeType="1"/>
            <a:stCxn id="10" idx="5"/>
            <a:endCxn id="13" idx="2"/>
          </p:cNvCxnSpPr>
          <p:nvPr/>
        </p:nvCxnSpPr>
        <p:spPr bwMode="auto">
          <a:xfrm rot="16200000" flipH="1">
            <a:off x="2706454" y="2504841"/>
            <a:ext cx="246296" cy="5891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9" name="AutoShape 34"/>
          <p:cNvCxnSpPr>
            <a:cxnSpLocks noChangeShapeType="1"/>
            <a:stCxn id="13" idx="3"/>
            <a:endCxn id="9" idx="5"/>
          </p:cNvCxnSpPr>
          <p:nvPr/>
        </p:nvCxnSpPr>
        <p:spPr bwMode="auto">
          <a:xfrm rot="5400000" flipH="1">
            <a:off x="1981200" y="1858495"/>
            <a:ext cx="152400" cy="22451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0" name="Text Box 44"/>
          <p:cNvSpPr txBox="1">
            <a:spLocks noChangeArrowheads="1"/>
          </p:cNvSpPr>
          <p:nvPr/>
        </p:nvSpPr>
        <p:spPr bwMode="auto">
          <a:xfrm>
            <a:off x="822325" y="103981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1" name="Text Box 45"/>
          <p:cNvSpPr txBox="1">
            <a:spLocks noChangeArrowheads="1"/>
          </p:cNvSpPr>
          <p:nvPr/>
        </p:nvSpPr>
        <p:spPr bwMode="auto">
          <a:xfrm>
            <a:off x="2498725" y="9144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32" name="Text Box 46"/>
          <p:cNvSpPr txBox="1">
            <a:spLocks noChangeArrowheads="1"/>
          </p:cNvSpPr>
          <p:nvPr/>
        </p:nvSpPr>
        <p:spPr bwMode="auto">
          <a:xfrm>
            <a:off x="2514600" y="971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</a:p>
        </p:txBody>
      </p:sp>
      <p:sp>
        <p:nvSpPr>
          <p:cNvPr id="33" name="Text Box 47"/>
          <p:cNvSpPr txBox="1">
            <a:spLocks noChangeArrowheads="1"/>
          </p:cNvSpPr>
          <p:nvPr/>
        </p:nvSpPr>
        <p:spPr bwMode="auto">
          <a:xfrm>
            <a:off x="3810000" y="10080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4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4" name="Text Box 48"/>
          <p:cNvSpPr txBox="1">
            <a:spLocks noChangeArrowheads="1"/>
          </p:cNvSpPr>
          <p:nvPr/>
        </p:nvSpPr>
        <p:spPr bwMode="auto">
          <a:xfrm>
            <a:off x="4800600" y="1008062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35" name="Text Box 49"/>
          <p:cNvSpPr txBox="1">
            <a:spLocks noChangeArrowheads="1"/>
          </p:cNvSpPr>
          <p:nvPr/>
        </p:nvSpPr>
        <p:spPr bwMode="auto">
          <a:xfrm>
            <a:off x="304800" y="26844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4</a:t>
            </a:r>
          </a:p>
        </p:txBody>
      </p:sp>
      <p:sp>
        <p:nvSpPr>
          <p:cNvPr id="36" name="Text Box 50"/>
          <p:cNvSpPr txBox="1">
            <a:spLocks noChangeArrowheads="1"/>
          </p:cNvSpPr>
          <p:nvPr/>
        </p:nvSpPr>
        <p:spPr bwMode="auto">
          <a:xfrm>
            <a:off x="2522538" y="22272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37" name="Text Box 51"/>
          <p:cNvSpPr txBox="1">
            <a:spLocks noChangeArrowheads="1"/>
          </p:cNvSpPr>
          <p:nvPr/>
        </p:nvSpPr>
        <p:spPr bwMode="auto">
          <a:xfrm>
            <a:off x="3352800" y="2913062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12</a:t>
            </a:r>
          </a:p>
        </p:txBody>
      </p:sp>
      <p:sp>
        <p:nvSpPr>
          <p:cNvPr id="38" name="Text Box 52"/>
          <p:cNvSpPr txBox="1">
            <a:spLocks noChangeArrowheads="1"/>
          </p:cNvSpPr>
          <p:nvPr/>
        </p:nvSpPr>
        <p:spPr bwMode="auto">
          <a:xfrm>
            <a:off x="4419600" y="2074862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39" name="Text Box 53"/>
          <p:cNvSpPr txBox="1">
            <a:spLocks noChangeArrowheads="1"/>
          </p:cNvSpPr>
          <p:nvPr/>
        </p:nvSpPr>
        <p:spPr bwMode="auto">
          <a:xfrm>
            <a:off x="1600200" y="11334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0" name="Text Box 54"/>
          <p:cNvSpPr txBox="1">
            <a:spLocks noChangeArrowheads="1"/>
          </p:cNvSpPr>
          <p:nvPr/>
        </p:nvSpPr>
        <p:spPr bwMode="auto">
          <a:xfrm>
            <a:off x="3048000" y="12080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1" name="Text Box 55"/>
          <p:cNvSpPr txBox="1">
            <a:spLocks noChangeArrowheads="1"/>
          </p:cNvSpPr>
          <p:nvPr/>
        </p:nvSpPr>
        <p:spPr bwMode="auto">
          <a:xfrm>
            <a:off x="4267200" y="1284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3</a:t>
            </a:r>
          </a:p>
        </p:txBody>
      </p:sp>
      <p:sp>
        <p:nvSpPr>
          <p:cNvPr id="42" name="Text Box 56"/>
          <p:cNvSpPr txBox="1">
            <a:spLocks noChangeArrowheads="1"/>
          </p:cNvSpPr>
          <p:nvPr/>
        </p:nvSpPr>
        <p:spPr bwMode="auto">
          <a:xfrm>
            <a:off x="4648200" y="1817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1</a:t>
            </a:r>
          </a:p>
        </p:txBody>
      </p:sp>
      <p:sp>
        <p:nvSpPr>
          <p:cNvPr id="43" name="Text Box 57"/>
          <p:cNvSpPr txBox="1">
            <a:spLocks noChangeArrowheads="1"/>
          </p:cNvSpPr>
          <p:nvPr/>
        </p:nvSpPr>
        <p:spPr bwMode="auto">
          <a:xfrm>
            <a:off x="2971800" y="1893887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10</a:t>
            </a:r>
          </a:p>
        </p:txBody>
      </p:sp>
      <p:sp>
        <p:nvSpPr>
          <p:cNvPr id="44" name="Text Box 58"/>
          <p:cNvSpPr txBox="1">
            <a:spLocks noChangeArrowheads="1"/>
          </p:cNvSpPr>
          <p:nvPr/>
        </p:nvSpPr>
        <p:spPr bwMode="auto">
          <a:xfrm>
            <a:off x="3810000" y="1817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5" name="Text Box 59"/>
          <p:cNvSpPr txBox="1">
            <a:spLocks noChangeArrowheads="1"/>
          </p:cNvSpPr>
          <p:nvPr/>
        </p:nvSpPr>
        <p:spPr bwMode="auto">
          <a:xfrm>
            <a:off x="3600450" y="2057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sp>
        <p:nvSpPr>
          <p:cNvPr id="46" name="Text Box 60"/>
          <p:cNvSpPr txBox="1">
            <a:spLocks noChangeArrowheads="1"/>
          </p:cNvSpPr>
          <p:nvPr/>
        </p:nvSpPr>
        <p:spPr bwMode="auto">
          <a:xfrm>
            <a:off x="3810000" y="2495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47" name="Text Box 61"/>
          <p:cNvSpPr txBox="1">
            <a:spLocks noChangeArrowheads="1"/>
          </p:cNvSpPr>
          <p:nvPr/>
        </p:nvSpPr>
        <p:spPr bwMode="auto">
          <a:xfrm>
            <a:off x="2667000" y="2503487"/>
            <a:ext cx="4269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11</a:t>
            </a:r>
          </a:p>
        </p:txBody>
      </p:sp>
      <p:sp>
        <p:nvSpPr>
          <p:cNvPr id="48" name="Text Box 62"/>
          <p:cNvSpPr txBox="1">
            <a:spLocks noChangeArrowheads="1"/>
          </p:cNvSpPr>
          <p:nvPr/>
        </p:nvSpPr>
        <p:spPr bwMode="auto">
          <a:xfrm>
            <a:off x="2133600" y="2960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7</a:t>
            </a:r>
          </a:p>
        </p:txBody>
      </p:sp>
      <p:sp>
        <p:nvSpPr>
          <p:cNvPr id="49" name="Text Box 63"/>
          <p:cNvSpPr txBox="1">
            <a:spLocks noChangeArrowheads="1"/>
          </p:cNvSpPr>
          <p:nvPr/>
        </p:nvSpPr>
        <p:spPr bwMode="auto">
          <a:xfrm>
            <a:off x="1981200" y="1665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1</a:t>
            </a:r>
          </a:p>
        </p:txBody>
      </p:sp>
      <p:sp>
        <p:nvSpPr>
          <p:cNvPr id="50" name="Text Box 64"/>
          <p:cNvSpPr txBox="1">
            <a:spLocks noChangeArrowheads="1"/>
          </p:cNvSpPr>
          <p:nvPr/>
        </p:nvSpPr>
        <p:spPr bwMode="auto">
          <a:xfrm>
            <a:off x="1371600" y="2046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9</a:t>
            </a:r>
          </a:p>
        </p:txBody>
      </p:sp>
      <p:sp>
        <p:nvSpPr>
          <p:cNvPr id="51" name="Text Box 65"/>
          <p:cNvSpPr txBox="1">
            <a:spLocks noChangeArrowheads="1"/>
          </p:cNvSpPr>
          <p:nvPr/>
        </p:nvSpPr>
        <p:spPr bwMode="auto">
          <a:xfrm>
            <a:off x="1219200" y="2427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52" name="Text Box 66"/>
          <p:cNvSpPr txBox="1">
            <a:spLocks noChangeArrowheads="1"/>
          </p:cNvSpPr>
          <p:nvPr/>
        </p:nvSpPr>
        <p:spPr bwMode="auto">
          <a:xfrm>
            <a:off x="533400" y="19700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4</a:t>
            </a:r>
          </a:p>
        </p:txBody>
      </p:sp>
      <p:graphicFrame>
        <p:nvGraphicFramePr>
          <p:cNvPr id="53" name="Group 120"/>
          <p:cNvGraphicFramePr>
            <a:graphicFrameLocks noGrp="1"/>
          </p:cNvGraphicFramePr>
          <p:nvPr/>
        </p:nvGraphicFramePr>
        <p:xfrm>
          <a:off x="4419600" y="2971800"/>
          <a:ext cx="4267200" cy="329184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 12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 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4" name="Text Box 63"/>
          <p:cNvSpPr txBox="1">
            <a:spLocks noChangeArrowheads="1"/>
          </p:cNvSpPr>
          <p:nvPr/>
        </p:nvSpPr>
        <p:spPr bwMode="auto">
          <a:xfrm>
            <a:off x="2438400" y="1885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sp>
        <p:nvSpPr>
          <p:cNvPr id="55" name="TextBox 54"/>
          <p:cNvSpPr txBox="1"/>
          <p:nvPr>
            <p:custDataLst>
              <p:tags r:id="rId1"/>
            </p:custDataLst>
          </p:nvPr>
        </p:nvSpPr>
        <p:spPr>
          <a:xfrm>
            <a:off x="381000" y="4648200"/>
            <a:ext cx="3302764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u="sng" dirty="0">
                <a:latin typeface="+mn-lt"/>
              </a:rPr>
              <a:t>Order Added to Known Set:</a:t>
            </a:r>
          </a:p>
          <a:p>
            <a:pPr>
              <a:defRPr/>
            </a:pPr>
            <a:endParaRPr lang="en-US" sz="2000" b="0" u="sng" dirty="0">
              <a:latin typeface="+mn-lt"/>
            </a:endParaRPr>
          </a:p>
          <a:p>
            <a:pPr>
              <a:defRPr/>
            </a:pPr>
            <a:r>
              <a:rPr lang="en-US" sz="2000" b="0" dirty="0">
                <a:latin typeface="+mn-lt"/>
              </a:rPr>
              <a:t>A, C, B, D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Example #1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62000" y="13604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438400" y="12842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09600" y="25796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209800" y="23510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C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733800" y="13604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F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4724400" y="1360487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H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124200" y="2732087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4114800" y="21224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G</a:t>
            </a:r>
          </a:p>
        </p:txBody>
      </p:sp>
      <p:cxnSp>
        <p:nvCxnSpPr>
          <p:cNvPr id="15" name="AutoShape 14"/>
          <p:cNvCxnSpPr>
            <a:cxnSpLocks noChangeShapeType="1"/>
            <a:stCxn id="7" idx="6"/>
            <a:endCxn id="10" idx="1"/>
          </p:cNvCxnSpPr>
          <p:nvPr/>
        </p:nvCxnSpPr>
        <p:spPr bwMode="auto">
          <a:xfrm>
            <a:off x="1152525" y="1550987"/>
            <a:ext cx="1112838" cy="84613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" name="AutoShape 15"/>
          <p:cNvCxnSpPr>
            <a:cxnSpLocks noChangeShapeType="1"/>
            <a:stCxn id="10" idx="2"/>
            <a:endCxn id="7" idx="4"/>
          </p:cNvCxnSpPr>
          <p:nvPr/>
        </p:nvCxnSpPr>
        <p:spPr bwMode="auto">
          <a:xfrm rot="10800000">
            <a:off x="952500" y="1751012"/>
            <a:ext cx="1247775" cy="7905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7" name="AutoShape 20"/>
          <p:cNvCxnSpPr>
            <a:cxnSpLocks noChangeShapeType="1"/>
            <a:stCxn id="14" idx="2"/>
            <a:endCxn id="13" idx="0"/>
          </p:cNvCxnSpPr>
          <p:nvPr/>
        </p:nvCxnSpPr>
        <p:spPr bwMode="auto">
          <a:xfrm rot="10800000" flipV="1">
            <a:off x="3314700" y="2312987"/>
            <a:ext cx="800100" cy="4191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" name="AutoShape 21"/>
          <p:cNvCxnSpPr>
            <a:cxnSpLocks noChangeShapeType="1"/>
            <a:stCxn id="13" idx="6"/>
            <a:endCxn id="14" idx="4"/>
          </p:cNvCxnSpPr>
          <p:nvPr/>
        </p:nvCxnSpPr>
        <p:spPr bwMode="auto">
          <a:xfrm flipV="1">
            <a:off x="3505200" y="2503487"/>
            <a:ext cx="800100" cy="4191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9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800100" y="1695450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" name="AutoShape 25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1000125" y="2686050"/>
            <a:ext cx="1265238" cy="84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" name="AutoShape 26"/>
          <p:cNvCxnSpPr>
            <a:cxnSpLocks noChangeShapeType="1"/>
            <a:stCxn id="7" idx="7"/>
            <a:endCxn id="8" idx="2"/>
          </p:cNvCxnSpPr>
          <p:nvPr/>
        </p:nvCxnSpPr>
        <p:spPr bwMode="auto">
          <a:xfrm>
            <a:off x="1087438" y="1406525"/>
            <a:ext cx="1341437" cy="68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2" name="AutoShape 27"/>
          <p:cNvCxnSpPr>
            <a:cxnSpLocks noChangeShapeType="1"/>
            <a:stCxn id="8" idx="6"/>
            <a:endCxn id="11" idx="2"/>
          </p:cNvCxnSpPr>
          <p:nvPr/>
        </p:nvCxnSpPr>
        <p:spPr bwMode="auto">
          <a:xfrm>
            <a:off x="2828925" y="1474787"/>
            <a:ext cx="89535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" name="AutoShape 28"/>
          <p:cNvCxnSpPr>
            <a:cxnSpLocks noChangeShapeType="1"/>
            <a:stCxn id="11" idx="6"/>
            <a:endCxn id="12" idx="2"/>
          </p:cNvCxnSpPr>
          <p:nvPr/>
        </p:nvCxnSpPr>
        <p:spPr bwMode="auto">
          <a:xfrm>
            <a:off x="4124325" y="1550987"/>
            <a:ext cx="5905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" name="AutoShape 29"/>
          <p:cNvCxnSpPr>
            <a:cxnSpLocks noChangeShapeType="1"/>
            <a:stCxn id="14" idx="1"/>
            <a:endCxn id="11" idx="4"/>
          </p:cNvCxnSpPr>
          <p:nvPr/>
        </p:nvCxnSpPr>
        <p:spPr bwMode="auto">
          <a:xfrm flipH="1" flipV="1">
            <a:off x="3924300" y="1751012"/>
            <a:ext cx="246063" cy="4175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" name="AutoShape 30"/>
          <p:cNvCxnSpPr>
            <a:cxnSpLocks noChangeShapeType="1"/>
            <a:stCxn id="12" idx="4"/>
            <a:endCxn id="14" idx="7"/>
          </p:cNvCxnSpPr>
          <p:nvPr/>
        </p:nvCxnSpPr>
        <p:spPr bwMode="auto">
          <a:xfrm flipH="1">
            <a:off x="4440238" y="1751012"/>
            <a:ext cx="474662" cy="4175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" name="AutoShape 31"/>
          <p:cNvCxnSpPr>
            <a:cxnSpLocks noChangeShapeType="1"/>
            <a:stCxn id="8" idx="5"/>
            <a:endCxn id="13" idx="1"/>
          </p:cNvCxnSpPr>
          <p:nvPr/>
        </p:nvCxnSpPr>
        <p:spPr bwMode="auto">
          <a:xfrm rot="16200000" flipH="1">
            <a:off x="2382604" y="1990491"/>
            <a:ext cx="1178392" cy="4163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" name="AutoShape 32"/>
          <p:cNvCxnSpPr>
            <a:cxnSpLocks noChangeShapeType="1"/>
            <a:stCxn id="8" idx="4"/>
            <a:endCxn id="10" idx="0"/>
          </p:cNvCxnSpPr>
          <p:nvPr/>
        </p:nvCxnSpPr>
        <p:spPr bwMode="auto">
          <a:xfrm flipH="1">
            <a:off x="2400300" y="1674812"/>
            <a:ext cx="228600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8" name="AutoShape 33"/>
          <p:cNvCxnSpPr>
            <a:cxnSpLocks noChangeShapeType="1"/>
            <a:stCxn id="10" idx="5"/>
            <a:endCxn id="13" idx="2"/>
          </p:cNvCxnSpPr>
          <p:nvPr/>
        </p:nvCxnSpPr>
        <p:spPr bwMode="auto">
          <a:xfrm rot="16200000" flipH="1">
            <a:off x="2706454" y="2504841"/>
            <a:ext cx="246296" cy="5891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9" name="AutoShape 34"/>
          <p:cNvCxnSpPr>
            <a:cxnSpLocks noChangeShapeType="1"/>
            <a:stCxn id="13" idx="3"/>
            <a:endCxn id="9" idx="5"/>
          </p:cNvCxnSpPr>
          <p:nvPr/>
        </p:nvCxnSpPr>
        <p:spPr bwMode="auto">
          <a:xfrm rot="5400000" flipH="1">
            <a:off x="1981200" y="1858495"/>
            <a:ext cx="152400" cy="22451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0" name="Text Box 44"/>
          <p:cNvSpPr txBox="1">
            <a:spLocks noChangeArrowheads="1"/>
          </p:cNvSpPr>
          <p:nvPr/>
        </p:nvSpPr>
        <p:spPr bwMode="auto">
          <a:xfrm>
            <a:off x="822325" y="103981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1" name="Text Box 45"/>
          <p:cNvSpPr txBox="1">
            <a:spLocks noChangeArrowheads="1"/>
          </p:cNvSpPr>
          <p:nvPr/>
        </p:nvSpPr>
        <p:spPr bwMode="auto">
          <a:xfrm>
            <a:off x="2498725" y="9144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32" name="Text Box 46"/>
          <p:cNvSpPr txBox="1">
            <a:spLocks noChangeArrowheads="1"/>
          </p:cNvSpPr>
          <p:nvPr/>
        </p:nvSpPr>
        <p:spPr bwMode="auto">
          <a:xfrm>
            <a:off x="2514600" y="971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</a:p>
        </p:txBody>
      </p:sp>
      <p:sp>
        <p:nvSpPr>
          <p:cNvPr id="33" name="Text Box 47"/>
          <p:cNvSpPr txBox="1">
            <a:spLocks noChangeArrowheads="1"/>
          </p:cNvSpPr>
          <p:nvPr/>
        </p:nvSpPr>
        <p:spPr bwMode="auto">
          <a:xfrm>
            <a:off x="3810000" y="10080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4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4" name="Text Box 48"/>
          <p:cNvSpPr txBox="1">
            <a:spLocks noChangeArrowheads="1"/>
          </p:cNvSpPr>
          <p:nvPr/>
        </p:nvSpPr>
        <p:spPr bwMode="auto">
          <a:xfrm>
            <a:off x="4800600" y="10080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7</a:t>
            </a:r>
          </a:p>
        </p:txBody>
      </p:sp>
      <p:sp>
        <p:nvSpPr>
          <p:cNvPr id="35" name="Text Box 49"/>
          <p:cNvSpPr txBox="1">
            <a:spLocks noChangeArrowheads="1"/>
          </p:cNvSpPr>
          <p:nvPr/>
        </p:nvSpPr>
        <p:spPr bwMode="auto">
          <a:xfrm>
            <a:off x="304800" y="26844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4</a:t>
            </a:r>
          </a:p>
        </p:txBody>
      </p:sp>
      <p:sp>
        <p:nvSpPr>
          <p:cNvPr id="36" name="Text Box 50"/>
          <p:cNvSpPr txBox="1">
            <a:spLocks noChangeArrowheads="1"/>
          </p:cNvSpPr>
          <p:nvPr/>
        </p:nvSpPr>
        <p:spPr bwMode="auto">
          <a:xfrm>
            <a:off x="2522538" y="22272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37" name="Text Box 51"/>
          <p:cNvSpPr txBox="1">
            <a:spLocks noChangeArrowheads="1"/>
          </p:cNvSpPr>
          <p:nvPr/>
        </p:nvSpPr>
        <p:spPr bwMode="auto">
          <a:xfrm>
            <a:off x="3352800" y="2913062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12</a:t>
            </a:r>
          </a:p>
        </p:txBody>
      </p:sp>
      <p:sp>
        <p:nvSpPr>
          <p:cNvPr id="38" name="Text Box 52"/>
          <p:cNvSpPr txBox="1">
            <a:spLocks noChangeArrowheads="1"/>
          </p:cNvSpPr>
          <p:nvPr/>
        </p:nvSpPr>
        <p:spPr bwMode="auto">
          <a:xfrm>
            <a:off x="4419600" y="2074862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39" name="Text Box 53"/>
          <p:cNvSpPr txBox="1">
            <a:spLocks noChangeArrowheads="1"/>
          </p:cNvSpPr>
          <p:nvPr/>
        </p:nvSpPr>
        <p:spPr bwMode="auto">
          <a:xfrm>
            <a:off x="1600200" y="11334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0" name="Text Box 54"/>
          <p:cNvSpPr txBox="1">
            <a:spLocks noChangeArrowheads="1"/>
          </p:cNvSpPr>
          <p:nvPr/>
        </p:nvSpPr>
        <p:spPr bwMode="auto">
          <a:xfrm>
            <a:off x="3048000" y="12080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1" name="Text Box 55"/>
          <p:cNvSpPr txBox="1">
            <a:spLocks noChangeArrowheads="1"/>
          </p:cNvSpPr>
          <p:nvPr/>
        </p:nvSpPr>
        <p:spPr bwMode="auto">
          <a:xfrm>
            <a:off x="4267200" y="1284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3</a:t>
            </a:r>
          </a:p>
        </p:txBody>
      </p:sp>
      <p:sp>
        <p:nvSpPr>
          <p:cNvPr id="42" name="Text Box 56"/>
          <p:cNvSpPr txBox="1">
            <a:spLocks noChangeArrowheads="1"/>
          </p:cNvSpPr>
          <p:nvPr/>
        </p:nvSpPr>
        <p:spPr bwMode="auto">
          <a:xfrm>
            <a:off x="4648200" y="1817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1</a:t>
            </a:r>
          </a:p>
        </p:txBody>
      </p:sp>
      <p:sp>
        <p:nvSpPr>
          <p:cNvPr id="43" name="Text Box 57"/>
          <p:cNvSpPr txBox="1">
            <a:spLocks noChangeArrowheads="1"/>
          </p:cNvSpPr>
          <p:nvPr/>
        </p:nvSpPr>
        <p:spPr bwMode="auto">
          <a:xfrm>
            <a:off x="2971800" y="1893887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10</a:t>
            </a:r>
          </a:p>
        </p:txBody>
      </p:sp>
      <p:sp>
        <p:nvSpPr>
          <p:cNvPr id="44" name="Text Box 58"/>
          <p:cNvSpPr txBox="1">
            <a:spLocks noChangeArrowheads="1"/>
          </p:cNvSpPr>
          <p:nvPr/>
        </p:nvSpPr>
        <p:spPr bwMode="auto">
          <a:xfrm>
            <a:off x="3810000" y="1817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5" name="Text Box 59"/>
          <p:cNvSpPr txBox="1">
            <a:spLocks noChangeArrowheads="1"/>
          </p:cNvSpPr>
          <p:nvPr/>
        </p:nvSpPr>
        <p:spPr bwMode="auto">
          <a:xfrm>
            <a:off x="3600450" y="2057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sp>
        <p:nvSpPr>
          <p:cNvPr id="46" name="Text Box 60"/>
          <p:cNvSpPr txBox="1">
            <a:spLocks noChangeArrowheads="1"/>
          </p:cNvSpPr>
          <p:nvPr/>
        </p:nvSpPr>
        <p:spPr bwMode="auto">
          <a:xfrm>
            <a:off x="3810000" y="2495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47" name="Text Box 61"/>
          <p:cNvSpPr txBox="1">
            <a:spLocks noChangeArrowheads="1"/>
          </p:cNvSpPr>
          <p:nvPr/>
        </p:nvSpPr>
        <p:spPr bwMode="auto">
          <a:xfrm>
            <a:off x="2667000" y="2503487"/>
            <a:ext cx="4269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11</a:t>
            </a:r>
          </a:p>
        </p:txBody>
      </p:sp>
      <p:sp>
        <p:nvSpPr>
          <p:cNvPr id="48" name="Text Box 62"/>
          <p:cNvSpPr txBox="1">
            <a:spLocks noChangeArrowheads="1"/>
          </p:cNvSpPr>
          <p:nvPr/>
        </p:nvSpPr>
        <p:spPr bwMode="auto">
          <a:xfrm>
            <a:off x="2133600" y="2960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7</a:t>
            </a:r>
          </a:p>
        </p:txBody>
      </p:sp>
      <p:sp>
        <p:nvSpPr>
          <p:cNvPr id="49" name="Text Box 63"/>
          <p:cNvSpPr txBox="1">
            <a:spLocks noChangeArrowheads="1"/>
          </p:cNvSpPr>
          <p:nvPr/>
        </p:nvSpPr>
        <p:spPr bwMode="auto">
          <a:xfrm>
            <a:off x="1981200" y="1665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1</a:t>
            </a:r>
          </a:p>
        </p:txBody>
      </p:sp>
      <p:sp>
        <p:nvSpPr>
          <p:cNvPr id="50" name="Text Box 64"/>
          <p:cNvSpPr txBox="1">
            <a:spLocks noChangeArrowheads="1"/>
          </p:cNvSpPr>
          <p:nvPr/>
        </p:nvSpPr>
        <p:spPr bwMode="auto">
          <a:xfrm>
            <a:off x="1371600" y="2046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9</a:t>
            </a:r>
          </a:p>
        </p:txBody>
      </p:sp>
      <p:sp>
        <p:nvSpPr>
          <p:cNvPr id="51" name="Text Box 65"/>
          <p:cNvSpPr txBox="1">
            <a:spLocks noChangeArrowheads="1"/>
          </p:cNvSpPr>
          <p:nvPr/>
        </p:nvSpPr>
        <p:spPr bwMode="auto">
          <a:xfrm>
            <a:off x="1219200" y="2427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52" name="Text Box 66"/>
          <p:cNvSpPr txBox="1">
            <a:spLocks noChangeArrowheads="1"/>
          </p:cNvSpPr>
          <p:nvPr/>
        </p:nvSpPr>
        <p:spPr bwMode="auto">
          <a:xfrm>
            <a:off x="533400" y="19700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4</a:t>
            </a:r>
          </a:p>
        </p:txBody>
      </p:sp>
      <p:graphicFrame>
        <p:nvGraphicFramePr>
          <p:cNvPr id="53" name="Group 120"/>
          <p:cNvGraphicFramePr>
            <a:graphicFrameLocks noGrp="1"/>
          </p:cNvGraphicFramePr>
          <p:nvPr/>
        </p:nvGraphicFramePr>
        <p:xfrm>
          <a:off x="4419600" y="2971800"/>
          <a:ext cx="4267200" cy="329184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 12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 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4" name="Text Box 63"/>
          <p:cNvSpPr txBox="1">
            <a:spLocks noChangeArrowheads="1"/>
          </p:cNvSpPr>
          <p:nvPr/>
        </p:nvSpPr>
        <p:spPr bwMode="auto">
          <a:xfrm>
            <a:off x="2438400" y="1885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sp>
        <p:nvSpPr>
          <p:cNvPr id="55" name="TextBox 54"/>
          <p:cNvSpPr txBox="1"/>
          <p:nvPr>
            <p:custDataLst>
              <p:tags r:id="rId1"/>
            </p:custDataLst>
          </p:nvPr>
        </p:nvSpPr>
        <p:spPr>
          <a:xfrm>
            <a:off x="381000" y="4648200"/>
            <a:ext cx="3302764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u="sng" dirty="0">
                <a:latin typeface="+mn-lt"/>
              </a:rPr>
              <a:t>Order Added to Known Set:</a:t>
            </a:r>
          </a:p>
          <a:p>
            <a:pPr>
              <a:defRPr/>
            </a:pPr>
            <a:endParaRPr lang="en-US" sz="2000" b="0" u="sng" dirty="0">
              <a:latin typeface="+mn-lt"/>
            </a:endParaRPr>
          </a:p>
          <a:p>
            <a:pPr>
              <a:defRPr/>
            </a:pPr>
            <a:r>
              <a:rPr lang="en-US" sz="2000" b="0" dirty="0">
                <a:latin typeface="+mn-lt"/>
              </a:rPr>
              <a:t>A, C, B, D, F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Example #1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62000" y="13604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438400" y="12842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09600" y="25796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209800" y="23510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C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733800" y="13604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F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4724400" y="13604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H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124200" y="2732087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4114800" y="2122487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G</a:t>
            </a:r>
          </a:p>
        </p:txBody>
      </p:sp>
      <p:cxnSp>
        <p:nvCxnSpPr>
          <p:cNvPr id="15" name="AutoShape 14"/>
          <p:cNvCxnSpPr>
            <a:cxnSpLocks noChangeShapeType="1"/>
            <a:stCxn id="7" idx="6"/>
            <a:endCxn id="10" idx="1"/>
          </p:cNvCxnSpPr>
          <p:nvPr/>
        </p:nvCxnSpPr>
        <p:spPr bwMode="auto">
          <a:xfrm>
            <a:off x="1152525" y="1550987"/>
            <a:ext cx="1112838" cy="84613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" name="AutoShape 15"/>
          <p:cNvCxnSpPr>
            <a:cxnSpLocks noChangeShapeType="1"/>
            <a:stCxn id="10" idx="2"/>
            <a:endCxn id="7" idx="4"/>
          </p:cNvCxnSpPr>
          <p:nvPr/>
        </p:nvCxnSpPr>
        <p:spPr bwMode="auto">
          <a:xfrm rot="10800000">
            <a:off x="952500" y="1751012"/>
            <a:ext cx="1247775" cy="7905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7" name="AutoShape 20"/>
          <p:cNvCxnSpPr>
            <a:cxnSpLocks noChangeShapeType="1"/>
            <a:stCxn id="14" idx="2"/>
            <a:endCxn id="13" idx="0"/>
          </p:cNvCxnSpPr>
          <p:nvPr/>
        </p:nvCxnSpPr>
        <p:spPr bwMode="auto">
          <a:xfrm rot="10800000" flipV="1">
            <a:off x="3314700" y="2312987"/>
            <a:ext cx="800100" cy="4191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" name="AutoShape 21"/>
          <p:cNvCxnSpPr>
            <a:cxnSpLocks noChangeShapeType="1"/>
            <a:stCxn id="13" idx="6"/>
            <a:endCxn id="14" idx="4"/>
          </p:cNvCxnSpPr>
          <p:nvPr/>
        </p:nvCxnSpPr>
        <p:spPr bwMode="auto">
          <a:xfrm flipV="1">
            <a:off x="3505200" y="2503487"/>
            <a:ext cx="800100" cy="4191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9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800100" y="1695450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" name="AutoShape 25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1000125" y="2686050"/>
            <a:ext cx="1265238" cy="84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" name="AutoShape 26"/>
          <p:cNvCxnSpPr>
            <a:cxnSpLocks noChangeShapeType="1"/>
            <a:stCxn id="7" idx="7"/>
            <a:endCxn id="8" idx="2"/>
          </p:cNvCxnSpPr>
          <p:nvPr/>
        </p:nvCxnSpPr>
        <p:spPr bwMode="auto">
          <a:xfrm>
            <a:off x="1087438" y="1406525"/>
            <a:ext cx="1341437" cy="68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2" name="AutoShape 27"/>
          <p:cNvCxnSpPr>
            <a:cxnSpLocks noChangeShapeType="1"/>
            <a:stCxn id="8" idx="6"/>
            <a:endCxn id="11" idx="2"/>
          </p:cNvCxnSpPr>
          <p:nvPr/>
        </p:nvCxnSpPr>
        <p:spPr bwMode="auto">
          <a:xfrm>
            <a:off x="2828925" y="1474787"/>
            <a:ext cx="89535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" name="AutoShape 28"/>
          <p:cNvCxnSpPr>
            <a:cxnSpLocks noChangeShapeType="1"/>
            <a:stCxn id="11" idx="6"/>
            <a:endCxn id="12" idx="2"/>
          </p:cNvCxnSpPr>
          <p:nvPr/>
        </p:nvCxnSpPr>
        <p:spPr bwMode="auto">
          <a:xfrm>
            <a:off x="4124325" y="1550987"/>
            <a:ext cx="5905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" name="AutoShape 29"/>
          <p:cNvCxnSpPr>
            <a:cxnSpLocks noChangeShapeType="1"/>
            <a:stCxn id="14" idx="1"/>
            <a:endCxn id="11" idx="4"/>
          </p:cNvCxnSpPr>
          <p:nvPr/>
        </p:nvCxnSpPr>
        <p:spPr bwMode="auto">
          <a:xfrm flipH="1" flipV="1">
            <a:off x="3924300" y="1751012"/>
            <a:ext cx="246063" cy="4175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" name="AutoShape 30"/>
          <p:cNvCxnSpPr>
            <a:cxnSpLocks noChangeShapeType="1"/>
            <a:stCxn id="12" idx="4"/>
            <a:endCxn id="14" idx="7"/>
          </p:cNvCxnSpPr>
          <p:nvPr/>
        </p:nvCxnSpPr>
        <p:spPr bwMode="auto">
          <a:xfrm flipH="1">
            <a:off x="4440238" y="1751012"/>
            <a:ext cx="474662" cy="4175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" name="AutoShape 31"/>
          <p:cNvCxnSpPr>
            <a:cxnSpLocks noChangeShapeType="1"/>
            <a:stCxn id="8" idx="5"/>
            <a:endCxn id="13" idx="1"/>
          </p:cNvCxnSpPr>
          <p:nvPr/>
        </p:nvCxnSpPr>
        <p:spPr bwMode="auto">
          <a:xfrm rot="16200000" flipH="1">
            <a:off x="2382604" y="1990491"/>
            <a:ext cx="1178392" cy="4163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" name="AutoShape 32"/>
          <p:cNvCxnSpPr>
            <a:cxnSpLocks noChangeShapeType="1"/>
            <a:stCxn id="8" idx="4"/>
            <a:endCxn id="10" idx="0"/>
          </p:cNvCxnSpPr>
          <p:nvPr/>
        </p:nvCxnSpPr>
        <p:spPr bwMode="auto">
          <a:xfrm flipH="1">
            <a:off x="2400300" y="1674812"/>
            <a:ext cx="228600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8" name="AutoShape 33"/>
          <p:cNvCxnSpPr>
            <a:cxnSpLocks noChangeShapeType="1"/>
            <a:stCxn id="10" idx="5"/>
            <a:endCxn id="13" idx="2"/>
          </p:cNvCxnSpPr>
          <p:nvPr/>
        </p:nvCxnSpPr>
        <p:spPr bwMode="auto">
          <a:xfrm rot="16200000" flipH="1">
            <a:off x="2706454" y="2504841"/>
            <a:ext cx="246296" cy="5891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9" name="AutoShape 34"/>
          <p:cNvCxnSpPr>
            <a:cxnSpLocks noChangeShapeType="1"/>
            <a:stCxn id="13" idx="3"/>
            <a:endCxn id="9" idx="5"/>
          </p:cNvCxnSpPr>
          <p:nvPr/>
        </p:nvCxnSpPr>
        <p:spPr bwMode="auto">
          <a:xfrm rot="5400000" flipH="1">
            <a:off x="1981200" y="1858495"/>
            <a:ext cx="152400" cy="22451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0" name="Text Box 44"/>
          <p:cNvSpPr txBox="1">
            <a:spLocks noChangeArrowheads="1"/>
          </p:cNvSpPr>
          <p:nvPr/>
        </p:nvSpPr>
        <p:spPr bwMode="auto">
          <a:xfrm>
            <a:off x="822325" y="103981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1" name="Text Box 45"/>
          <p:cNvSpPr txBox="1">
            <a:spLocks noChangeArrowheads="1"/>
          </p:cNvSpPr>
          <p:nvPr/>
        </p:nvSpPr>
        <p:spPr bwMode="auto">
          <a:xfrm>
            <a:off x="2498725" y="9144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32" name="Text Box 46"/>
          <p:cNvSpPr txBox="1">
            <a:spLocks noChangeArrowheads="1"/>
          </p:cNvSpPr>
          <p:nvPr/>
        </p:nvSpPr>
        <p:spPr bwMode="auto">
          <a:xfrm>
            <a:off x="2514600" y="971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</a:p>
        </p:txBody>
      </p:sp>
      <p:sp>
        <p:nvSpPr>
          <p:cNvPr id="33" name="Text Box 47"/>
          <p:cNvSpPr txBox="1">
            <a:spLocks noChangeArrowheads="1"/>
          </p:cNvSpPr>
          <p:nvPr/>
        </p:nvSpPr>
        <p:spPr bwMode="auto">
          <a:xfrm>
            <a:off x="3810000" y="10080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4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4" name="Text Box 48"/>
          <p:cNvSpPr txBox="1">
            <a:spLocks noChangeArrowheads="1"/>
          </p:cNvSpPr>
          <p:nvPr/>
        </p:nvSpPr>
        <p:spPr bwMode="auto">
          <a:xfrm>
            <a:off x="4800600" y="10080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7</a:t>
            </a:r>
          </a:p>
        </p:txBody>
      </p:sp>
      <p:sp>
        <p:nvSpPr>
          <p:cNvPr id="35" name="Text Box 49"/>
          <p:cNvSpPr txBox="1">
            <a:spLocks noChangeArrowheads="1"/>
          </p:cNvSpPr>
          <p:nvPr/>
        </p:nvSpPr>
        <p:spPr bwMode="auto">
          <a:xfrm>
            <a:off x="304800" y="26844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4</a:t>
            </a:r>
          </a:p>
        </p:txBody>
      </p:sp>
      <p:sp>
        <p:nvSpPr>
          <p:cNvPr id="36" name="Text Box 50"/>
          <p:cNvSpPr txBox="1">
            <a:spLocks noChangeArrowheads="1"/>
          </p:cNvSpPr>
          <p:nvPr/>
        </p:nvSpPr>
        <p:spPr bwMode="auto">
          <a:xfrm>
            <a:off x="2522538" y="22272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37" name="Text Box 51"/>
          <p:cNvSpPr txBox="1">
            <a:spLocks noChangeArrowheads="1"/>
          </p:cNvSpPr>
          <p:nvPr/>
        </p:nvSpPr>
        <p:spPr bwMode="auto">
          <a:xfrm>
            <a:off x="3352800" y="2913062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12</a:t>
            </a:r>
          </a:p>
        </p:txBody>
      </p:sp>
      <p:sp>
        <p:nvSpPr>
          <p:cNvPr id="38" name="Text Box 52"/>
          <p:cNvSpPr txBox="1">
            <a:spLocks noChangeArrowheads="1"/>
          </p:cNvSpPr>
          <p:nvPr/>
        </p:nvSpPr>
        <p:spPr bwMode="auto">
          <a:xfrm>
            <a:off x="4419600" y="20748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8</a:t>
            </a:r>
          </a:p>
        </p:txBody>
      </p:sp>
      <p:sp>
        <p:nvSpPr>
          <p:cNvPr id="39" name="Text Box 53"/>
          <p:cNvSpPr txBox="1">
            <a:spLocks noChangeArrowheads="1"/>
          </p:cNvSpPr>
          <p:nvPr/>
        </p:nvSpPr>
        <p:spPr bwMode="auto">
          <a:xfrm>
            <a:off x="1600200" y="11334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0" name="Text Box 54"/>
          <p:cNvSpPr txBox="1">
            <a:spLocks noChangeArrowheads="1"/>
          </p:cNvSpPr>
          <p:nvPr/>
        </p:nvSpPr>
        <p:spPr bwMode="auto">
          <a:xfrm>
            <a:off x="3048000" y="12080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1" name="Text Box 55"/>
          <p:cNvSpPr txBox="1">
            <a:spLocks noChangeArrowheads="1"/>
          </p:cNvSpPr>
          <p:nvPr/>
        </p:nvSpPr>
        <p:spPr bwMode="auto">
          <a:xfrm>
            <a:off x="4267200" y="1284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3</a:t>
            </a:r>
          </a:p>
        </p:txBody>
      </p:sp>
      <p:sp>
        <p:nvSpPr>
          <p:cNvPr id="42" name="Text Box 56"/>
          <p:cNvSpPr txBox="1">
            <a:spLocks noChangeArrowheads="1"/>
          </p:cNvSpPr>
          <p:nvPr/>
        </p:nvSpPr>
        <p:spPr bwMode="auto">
          <a:xfrm>
            <a:off x="4648200" y="1817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1</a:t>
            </a:r>
          </a:p>
        </p:txBody>
      </p:sp>
      <p:sp>
        <p:nvSpPr>
          <p:cNvPr id="43" name="Text Box 57"/>
          <p:cNvSpPr txBox="1">
            <a:spLocks noChangeArrowheads="1"/>
          </p:cNvSpPr>
          <p:nvPr/>
        </p:nvSpPr>
        <p:spPr bwMode="auto">
          <a:xfrm>
            <a:off x="2971800" y="1893887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10</a:t>
            </a:r>
          </a:p>
        </p:txBody>
      </p:sp>
      <p:sp>
        <p:nvSpPr>
          <p:cNvPr id="44" name="Text Box 58"/>
          <p:cNvSpPr txBox="1">
            <a:spLocks noChangeArrowheads="1"/>
          </p:cNvSpPr>
          <p:nvPr/>
        </p:nvSpPr>
        <p:spPr bwMode="auto">
          <a:xfrm>
            <a:off x="3810000" y="1817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5" name="Text Box 59"/>
          <p:cNvSpPr txBox="1">
            <a:spLocks noChangeArrowheads="1"/>
          </p:cNvSpPr>
          <p:nvPr/>
        </p:nvSpPr>
        <p:spPr bwMode="auto">
          <a:xfrm>
            <a:off x="3600450" y="2057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sp>
        <p:nvSpPr>
          <p:cNvPr id="46" name="Text Box 60"/>
          <p:cNvSpPr txBox="1">
            <a:spLocks noChangeArrowheads="1"/>
          </p:cNvSpPr>
          <p:nvPr/>
        </p:nvSpPr>
        <p:spPr bwMode="auto">
          <a:xfrm>
            <a:off x="3810000" y="2495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47" name="Text Box 61"/>
          <p:cNvSpPr txBox="1">
            <a:spLocks noChangeArrowheads="1"/>
          </p:cNvSpPr>
          <p:nvPr/>
        </p:nvSpPr>
        <p:spPr bwMode="auto">
          <a:xfrm>
            <a:off x="2667000" y="2503487"/>
            <a:ext cx="4269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11</a:t>
            </a:r>
          </a:p>
        </p:txBody>
      </p:sp>
      <p:sp>
        <p:nvSpPr>
          <p:cNvPr id="48" name="Text Box 62"/>
          <p:cNvSpPr txBox="1">
            <a:spLocks noChangeArrowheads="1"/>
          </p:cNvSpPr>
          <p:nvPr/>
        </p:nvSpPr>
        <p:spPr bwMode="auto">
          <a:xfrm>
            <a:off x="2133600" y="2960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7</a:t>
            </a:r>
          </a:p>
        </p:txBody>
      </p:sp>
      <p:sp>
        <p:nvSpPr>
          <p:cNvPr id="49" name="Text Box 63"/>
          <p:cNvSpPr txBox="1">
            <a:spLocks noChangeArrowheads="1"/>
          </p:cNvSpPr>
          <p:nvPr/>
        </p:nvSpPr>
        <p:spPr bwMode="auto">
          <a:xfrm>
            <a:off x="1981200" y="1665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1</a:t>
            </a:r>
          </a:p>
        </p:txBody>
      </p:sp>
      <p:sp>
        <p:nvSpPr>
          <p:cNvPr id="50" name="Text Box 64"/>
          <p:cNvSpPr txBox="1">
            <a:spLocks noChangeArrowheads="1"/>
          </p:cNvSpPr>
          <p:nvPr/>
        </p:nvSpPr>
        <p:spPr bwMode="auto">
          <a:xfrm>
            <a:off x="1371600" y="2046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9</a:t>
            </a:r>
          </a:p>
        </p:txBody>
      </p:sp>
      <p:sp>
        <p:nvSpPr>
          <p:cNvPr id="51" name="Text Box 65"/>
          <p:cNvSpPr txBox="1">
            <a:spLocks noChangeArrowheads="1"/>
          </p:cNvSpPr>
          <p:nvPr/>
        </p:nvSpPr>
        <p:spPr bwMode="auto">
          <a:xfrm>
            <a:off x="1219200" y="2427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52" name="Text Box 66"/>
          <p:cNvSpPr txBox="1">
            <a:spLocks noChangeArrowheads="1"/>
          </p:cNvSpPr>
          <p:nvPr/>
        </p:nvSpPr>
        <p:spPr bwMode="auto">
          <a:xfrm>
            <a:off x="533400" y="19700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4</a:t>
            </a:r>
          </a:p>
        </p:txBody>
      </p:sp>
      <p:graphicFrame>
        <p:nvGraphicFramePr>
          <p:cNvPr id="53" name="Group 120"/>
          <p:cNvGraphicFramePr>
            <a:graphicFrameLocks noGrp="1"/>
          </p:cNvGraphicFramePr>
          <p:nvPr/>
        </p:nvGraphicFramePr>
        <p:xfrm>
          <a:off x="4419600" y="2971800"/>
          <a:ext cx="4267200" cy="329184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 12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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4" name="Text Box 63"/>
          <p:cNvSpPr txBox="1">
            <a:spLocks noChangeArrowheads="1"/>
          </p:cNvSpPr>
          <p:nvPr/>
        </p:nvSpPr>
        <p:spPr bwMode="auto">
          <a:xfrm>
            <a:off x="2438400" y="1885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sp>
        <p:nvSpPr>
          <p:cNvPr id="55" name="TextBox 54"/>
          <p:cNvSpPr txBox="1"/>
          <p:nvPr>
            <p:custDataLst>
              <p:tags r:id="rId1"/>
            </p:custDataLst>
          </p:nvPr>
        </p:nvSpPr>
        <p:spPr>
          <a:xfrm>
            <a:off x="381000" y="4648200"/>
            <a:ext cx="3302764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u="sng" dirty="0">
                <a:latin typeface="+mn-lt"/>
              </a:rPr>
              <a:t>Order Added to Known Set:</a:t>
            </a:r>
          </a:p>
          <a:p>
            <a:pPr>
              <a:defRPr/>
            </a:pPr>
            <a:endParaRPr lang="en-US" sz="2000" b="0" u="sng" dirty="0">
              <a:latin typeface="+mn-lt"/>
            </a:endParaRPr>
          </a:p>
          <a:p>
            <a:pPr>
              <a:defRPr/>
            </a:pPr>
            <a:r>
              <a:rPr lang="en-US" sz="2000" b="0" dirty="0">
                <a:latin typeface="+mn-lt"/>
              </a:rPr>
              <a:t>A, C, B, D, F, H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Example #1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62000" y="13604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438400" y="12842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09600" y="25796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209800" y="23510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C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733800" y="13604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F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4724400" y="13604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H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124200" y="2732087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4114800" y="21224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G</a:t>
            </a:r>
          </a:p>
        </p:txBody>
      </p:sp>
      <p:cxnSp>
        <p:nvCxnSpPr>
          <p:cNvPr id="15" name="AutoShape 14"/>
          <p:cNvCxnSpPr>
            <a:cxnSpLocks noChangeShapeType="1"/>
            <a:stCxn id="7" idx="6"/>
            <a:endCxn id="10" idx="1"/>
          </p:cNvCxnSpPr>
          <p:nvPr/>
        </p:nvCxnSpPr>
        <p:spPr bwMode="auto">
          <a:xfrm>
            <a:off x="1152525" y="1550987"/>
            <a:ext cx="1112838" cy="84613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" name="AutoShape 15"/>
          <p:cNvCxnSpPr>
            <a:cxnSpLocks noChangeShapeType="1"/>
            <a:stCxn id="10" idx="2"/>
            <a:endCxn id="7" idx="4"/>
          </p:cNvCxnSpPr>
          <p:nvPr/>
        </p:nvCxnSpPr>
        <p:spPr bwMode="auto">
          <a:xfrm rot="10800000">
            <a:off x="952500" y="1751012"/>
            <a:ext cx="1247775" cy="7905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7" name="AutoShape 20"/>
          <p:cNvCxnSpPr>
            <a:cxnSpLocks noChangeShapeType="1"/>
            <a:stCxn id="14" idx="2"/>
            <a:endCxn id="13" idx="0"/>
          </p:cNvCxnSpPr>
          <p:nvPr/>
        </p:nvCxnSpPr>
        <p:spPr bwMode="auto">
          <a:xfrm rot="10800000" flipV="1">
            <a:off x="3314700" y="2312987"/>
            <a:ext cx="800100" cy="4191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" name="AutoShape 21"/>
          <p:cNvCxnSpPr>
            <a:cxnSpLocks noChangeShapeType="1"/>
            <a:stCxn id="13" idx="6"/>
            <a:endCxn id="14" idx="4"/>
          </p:cNvCxnSpPr>
          <p:nvPr/>
        </p:nvCxnSpPr>
        <p:spPr bwMode="auto">
          <a:xfrm flipV="1">
            <a:off x="3505200" y="2503487"/>
            <a:ext cx="800100" cy="4191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9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800100" y="1695450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" name="AutoShape 25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1000125" y="2686050"/>
            <a:ext cx="1265238" cy="84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" name="AutoShape 26"/>
          <p:cNvCxnSpPr>
            <a:cxnSpLocks noChangeShapeType="1"/>
            <a:stCxn id="7" idx="7"/>
            <a:endCxn id="8" idx="2"/>
          </p:cNvCxnSpPr>
          <p:nvPr/>
        </p:nvCxnSpPr>
        <p:spPr bwMode="auto">
          <a:xfrm>
            <a:off x="1087438" y="1406525"/>
            <a:ext cx="1341437" cy="68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2" name="AutoShape 27"/>
          <p:cNvCxnSpPr>
            <a:cxnSpLocks noChangeShapeType="1"/>
            <a:stCxn id="8" idx="6"/>
            <a:endCxn id="11" idx="2"/>
          </p:cNvCxnSpPr>
          <p:nvPr/>
        </p:nvCxnSpPr>
        <p:spPr bwMode="auto">
          <a:xfrm>
            <a:off x="2828925" y="1474787"/>
            <a:ext cx="89535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" name="AutoShape 28"/>
          <p:cNvCxnSpPr>
            <a:cxnSpLocks noChangeShapeType="1"/>
            <a:stCxn id="11" idx="6"/>
            <a:endCxn id="12" idx="2"/>
          </p:cNvCxnSpPr>
          <p:nvPr/>
        </p:nvCxnSpPr>
        <p:spPr bwMode="auto">
          <a:xfrm>
            <a:off x="4124325" y="1550987"/>
            <a:ext cx="5905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" name="AutoShape 29"/>
          <p:cNvCxnSpPr>
            <a:cxnSpLocks noChangeShapeType="1"/>
            <a:stCxn id="14" idx="1"/>
            <a:endCxn id="11" idx="4"/>
          </p:cNvCxnSpPr>
          <p:nvPr/>
        </p:nvCxnSpPr>
        <p:spPr bwMode="auto">
          <a:xfrm flipH="1" flipV="1">
            <a:off x="3924300" y="1751012"/>
            <a:ext cx="246063" cy="4175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" name="AutoShape 30"/>
          <p:cNvCxnSpPr>
            <a:cxnSpLocks noChangeShapeType="1"/>
            <a:stCxn id="12" idx="4"/>
            <a:endCxn id="14" idx="7"/>
          </p:cNvCxnSpPr>
          <p:nvPr/>
        </p:nvCxnSpPr>
        <p:spPr bwMode="auto">
          <a:xfrm flipH="1">
            <a:off x="4440238" y="1751012"/>
            <a:ext cx="474662" cy="4175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" name="AutoShape 31"/>
          <p:cNvCxnSpPr>
            <a:cxnSpLocks noChangeShapeType="1"/>
            <a:stCxn id="8" idx="5"/>
            <a:endCxn id="13" idx="1"/>
          </p:cNvCxnSpPr>
          <p:nvPr/>
        </p:nvCxnSpPr>
        <p:spPr bwMode="auto">
          <a:xfrm rot="16200000" flipH="1">
            <a:off x="2382604" y="1990491"/>
            <a:ext cx="1178392" cy="4163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" name="AutoShape 32"/>
          <p:cNvCxnSpPr>
            <a:cxnSpLocks noChangeShapeType="1"/>
            <a:stCxn id="8" idx="4"/>
            <a:endCxn id="10" idx="0"/>
          </p:cNvCxnSpPr>
          <p:nvPr/>
        </p:nvCxnSpPr>
        <p:spPr bwMode="auto">
          <a:xfrm flipH="1">
            <a:off x="2400300" y="1674812"/>
            <a:ext cx="228600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8" name="AutoShape 33"/>
          <p:cNvCxnSpPr>
            <a:cxnSpLocks noChangeShapeType="1"/>
            <a:stCxn id="10" idx="5"/>
            <a:endCxn id="13" idx="2"/>
          </p:cNvCxnSpPr>
          <p:nvPr/>
        </p:nvCxnSpPr>
        <p:spPr bwMode="auto">
          <a:xfrm rot="16200000" flipH="1">
            <a:off x="2706454" y="2504841"/>
            <a:ext cx="246296" cy="5891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9" name="AutoShape 34"/>
          <p:cNvCxnSpPr>
            <a:cxnSpLocks noChangeShapeType="1"/>
            <a:stCxn id="13" idx="3"/>
            <a:endCxn id="9" idx="5"/>
          </p:cNvCxnSpPr>
          <p:nvPr/>
        </p:nvCxnSpPr>
        <p:spPr bwMode="auto">
          <a:xfrm rot="5400000" flipH="1">
            <a:off x="1981200" y="1858495"/>
            <a:ext cx="152400" cy="22451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0" name="Text Box 44"/>
          <p:cNvSpPr txBox="1">
            <a:spLocks noChangeArrowheads="1"/>
          </p:cNvSpPr>
          <p:nvPr/>
        </p:nvSpPr>
        <p:spPr bwMode="auto">
          <a:xfrm>
            <a:off x="822325" y="103981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1" name="Text Box 45"/>
          <p:cNvSpPr txBox="1">
            <a:spLocks noChangeArrowheads="1"/>
          </p:cNvSpPr>
          <p:nvPr/>
        </p:nvSpPr>
        <p:spPr bwMode="auto">
          <a:xfrm>
            <a:off x="2498725" y="9144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32" name="Text Box 46"/>
          <p:cNvSpPr txBox="1">
            <a:spLocks noChangeArrowheads="1"/>
          </p:cNvSpPr>
          <p:nvPr/>
        </p:nvSpPr>
        <p:spPr bwMode="auto">
          <a:xfrm>
            <a:off x="2514600" y="971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</a:p>
        </p:txBody>
      </p:sp>
      <p:sp>
        <p:nvSpPr>
          <p:cNvPr id="33" name="Text Box 47"/>
          <p:cNvSpPr txBox="1">
            <a:spLocks noChangeArrowheads="1"/>
          </p:cNvSpPr>
          <p:nvPr/>
        </p:nvSpPr>
        <p:spPr bwMode="auto">
          <a:xfrm>
            <a:off x="3810000" y="10080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4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4" name="Text Box 48"/>
          <p:cNvSpPr txBox="1">
            <a:spLocks noChangeArrowheads="1"/>
          </p:cNvSpPr>
          <p:nvPr/>
        </p:nvSpPr>
        <p:spPr bwMode="auto">
          <a:xfrm>
            <a:off x="4800600" y="10080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7</a:t>
            </a:r>
          </a:p>
        </p:txBody>
      </p:sp>
      <p:sp>
        <p:nvSpPr>
          <p:cNvPr id="35" name="Text Box 49"/>
          <p:cNvSpPr txBox="1">
            <a:spLocks noChangeArrowheads="1"/>
          </p:cNvSpPr>
          <p:nvPr/>
        </p:nvSpPr>
        <p:spPr bwMode="auto">
          <a:xfrm>
            <a:off x="304800" y="26844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4</a:t>
            </a:r>
          </a:p>
        </p:txBody>
      </p:sp>
      <p:sp>
        <p:nvSpPr>
          <p:cNvPr id="36" name="Text Box 50"/>
          <p:cNvSpPr txBox="1">
            <a:spLocks noChangeArrowheads="1"/>
          </p:cNvSpPr>
          <p:nvPr/>
        </p:nvSpPr>
        <p:spPr bwMode="auto">
          <a:xfrm>
            <a:off x="2522538" y="22272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37" name="Text Box 51"/>
          <p:cNvSpPr txBox="1">
            <a:spLocks noChangeArrowheads="1"/>
          </p:cNvSpPr>
          <p:nvPr/>
        </p:nvSpPr>
        <p:spPr bwMode="auto">
          <a:xfrm>
            <a:off x="3352800" y="2913062"/>
            <a:ext cx="4269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11</a:t>
            </a:r>
          </a:p>
        </p:txBody>
      </p:sp>
      <p:sp>
        <p:nvSpPr>
          <p:cNvPr id="38" name="Text Box 52"/>
          <p:cNvSpPr txBox="1">
            <a:spLocks noChangeArrowheads="1"/>
          </p:cNvSpPr>
          <p:nvPr/>
        </p:nvSpPr>
        <p:spPr bwMode="auto">
          <a:xfrm>
            <a:off x="4419600" y="20748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8</a:t>
            </a:r>
          </a:p>
        </p:txBody>
      </p:sp>
      <p:sp>
        <p:nvSpPr>
          <p:cNvPr id="39" name="Text Box 53"/>
          <p:cNvSpPr txBox="1">
            <a:spLocks noChangeArrowheads="1"/>
          </p:cNvSpPr>
          <p:nvPr/>
        </p:nvSpPr>
        <p:spPr bwMode="auto">
          <a:xfrm>
            <a:off x="1600200" y="11334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0" name="Text Box 54"/>
          <p:cNvSpPr txBox="1">
            <a:spLocks noChangeArrowheads="1"/>
          </p:cNvSpPr>
          <p:nvPr/>
        </p:nvSpPr>
        <p:spPr bwMode="auto">
          <a:xfrm>
            <a:off x="3048000" y="12080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1" name="Text Box 55"/>
          <p:cNvSpPr txBox="1">
            <a:spLocks noChangeArrowheads="1"/>
          </p:cNvSpPr>
          <p:nvPr/>
        </p:nvSpPr>
        <p:spPr bwMode="auto">
          <a:xfrm>
            <a:off x="4267200" y="1284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3</a:t>
            </a:r>
          </a:p>
        </p:txBody>
      </p:sp>
      <p:sp>
        <p:nvSpPr>
          <p:cNvPr id="42" name="Text Box 56"/>
          <p:cNvSpPr txBox="1">
            <a:spLocks noChangeArrowheads="1"/>
          </p:cNvSpPr>
          <p:nvPr/>
        </p:nvSpPr>
        <p:spPr bwMode="auto">
          <a:xfrm>
            <a:off x="4648200" y="1817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1</a:t>
            </a:r>
          </a:p>
        </p:txBody>
      </p:sp>
      <p:sp>
        <p:nvSpPr>
          <p:cNvPr id="43" name="Text Box 57"/>
          <p:cNvSpPr txBox="1">
            <a:spLocks noChangeArrowheads="1"/>
          </p:cNvSpPr>
          <p:nvPr/>
        </p:nvSpPr>
        <p:spPr bwMode="auto">
          <a:xfrm>
            <a:off x="2971800" y="1893887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10</a:t>
            </a:r>
          </a:p>
        </p:txBody>
      </p:sp>
      <p:sp>
        <p:nvSpPr>
          <p:cNvPr id="44" name="Text Box 58"/>
          <p:cNvSpPr txBox="1">
            <a:spLocks noChangeArrowheads="1"/>
          </p:cNvSpPr>
          <p:nvPr/>
        </p:nvSpPr>
        <p:spPr bwMode="auto">
          <a:xfrm>
            <a:off x="3810000" y="1817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5" name="Text Box 59"/>
          <p:cNvSpPr txBox="1">
            <a:spLocks noChangeArrowheads="1"/>
          </p:cNvSpPr>
          <p:nvPr/>
        </p:nvSpPr>
        <p:spPr bwMode="auto">
          <a:xfrm>
            <a:off x="3600450" y="2057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sp>
        <p:nvSpPr>
          <p:cNvPr id="46" name="Text Box 60"/>
          <p:cNvSpPr txBox="1">
            <a:spLocks noChangeArrowheads="1"/>
          </p:cNvSpPr>
          <p:nvPr/>
        </p:nvSpPr>
        <p:spPr bwMode="auto">
          <a:xfrm>
            <a:off x="3810000" y="2495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47" name="Text Box 61"/>
          <p:cNvSpPr txBox="1">
            <a:spLocks noChangeArrowheads="1"/>
          </p:cNvSpPr>
          <p:nvPr/>
        </p:nvSpPr>
        <p:spPr bwMode="auto">
          <a:xfrm>
            <a:off x="2667000" y="2503487"/>
            <a:ext cx="4269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11</a:t>
            </a:r>
          </a:p>
        </p:txBody>
      </p:sp>
      <p:sp>
        <p:nvSpPr>
          <p:cNvPr id="48" name="Text Box 62"/>
          <p:cNvSpPr txBox="1">
            <a:spLocks noChangeArrowheads="1"/>
          </p:cNvSpPr>
          <p:nvPr/>
        </p:nvSpPr>
        <p:spPr bwMode="auto">
          <a:xfrm>
            <a:off x="2133600" y="2960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7</a:t>
            </a:r>
          </a:p>
        </p:txBody>
      </p:sp>
      <p:sp>
        <p:nvSpPr>
          <p:cNvPr id="49" name="Text Box 63"/>
          <p:cNvSpPr txBox="1">
            <a:spLocks noChangeArrowheads="1"/>
          </p:cNvSpPr>
          <p:nvPr/>
        </p:nvSpPr>
        <p:spPr bwMode="auto">
          <a:xfrm>
            <a:off x="1981200" y="1665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1</a:t>
            </a:r>
          </a:p>
        </p:txBody>
      </p:sp>
      <p:sp>
        <p:nvSpPr>
          <p:cNvPr id="50" name="Text Box 64"/>
          <p:cNvSpPr txBox="1">
            <a:spLocks noChangeArrowheads="1"/>
          </p:cNvSpPr>
          <p:nvPr/>
        </p:nvSpPr>
        <p:spPr bwMode="auto">
          <a:xfrm>
            <a:off x="1371600" y="2046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9</a:t>
            </a:r>
          </a:p>
        </p:txBody>
      </p:sp>
      <p:sp>
        <p:nvSpPr>
          <p:cNvPr id="51" name="Text Box 65"/>
          <p:cNvSpPr txBox="1">
            <a:spLocks noChangeArrowheads="1"/>
          </p:cNvSpPr>
          <p:nvPr/>
        </p:nvSpPr>
        <p:spPr bwMode="auto">
          <a:xfrm>
            <a:off x="1219200" y="2427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52" name="Text Box 66"/>
          <p:cNvSpPr txBox="1">
            <a:spLocks noChangeArrowheads="1"/>
          </p:cNvSpPr>
          <p:nvPr/>
        </p:nvSpPr>
        <p:spPr bwMode="auto">
          <a:xfrm>
            <a:off x="533400" y="19700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4</a:t>
            </a:r>
          </a:p>
        </p:txBody>
      </p:sp>
      <p:graphicFrame>
        <p:nvGraphicFramePr>
          <p:cNvPr id="53" name="Group 120"/>
          <p:cNvGraphicFramePr>
            <a:graphicFrameLocks noGrp="1"/>
          </p:cNvGraphicFramePr>
          <p:nvPr/>
        </p:nvGraphicFramePr>
        <p:xfrm>
          <a:off x="4419600" y="2971800"/>
          <a:ext cx="4267200" cy="329184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/>
                        </a:rPr>
                        <a:t> 11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4" name="Text Box 63"/>
          <p:cNvSpPr txBox="1">
            <a:spLocks noChangeArrowheads="1"/>
          </p:cNvSpPr>
          <p:nvPr/>
        </p:nvSpPr>
        <p:spPr bwMode="auto">
          <a:xfrm>
            <a:off x="2438400" y="1885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sp>
        <p:nvSpPr>
          <p:cNvPr id="55" name="TextBox 54"/>
          <p:cNvSpPr txBox="1"/>
          <p:nvPr>
            <p:custDataLst>
              <p:tags r:id="rId1"/>
            </p:custDataLst>
          </p:nvPr>
        </p:nvSpPr>
        <p:spPr>
          <a:xfrm>
            <a:off x="381000" y="4648200"/>
            <a:ext cx="3302764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u="sng" dirty="0">
                <a:latin typeface="+mn-lt"/>
              </a:rPr>
              <a:t>Order Added to Known Set:</a:t>
            </a:r>
          </a:p>
          <a:p>
            <a:pPr>
              <a:defRPr/>
            </a:pPr>
            <a:endParaRPr lang="en-US" sz="2000" b="0" u="sng" dirty="0">
              <a:latin typeface="+mn-lt"/>
            </a:endParaRPr>
          </a:p>
          <a:p>
            <a:pPr>
              <a:defRPr/>
            </a:pPr>
            <a:r>
              <a:rPr lang="en-US" sz="2000" b="0" dirty="0">
                <a:latin typeface="+mn-lt"/>
              </a:rPr>
              <a:t>A, C, B, D, F, H, G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Example #1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62000" y="13604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438400" y="12842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09600" y="25796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209800" y="23510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C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733800" y="13604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F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4724400" y="13604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H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124200" y="27320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4114800" y="21224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G</a:t>
            </a:r>
          </a:p>
        </p:txBody>
      </p:sp>
      <p:cxnSp>
        <p:nvCxnSpPr>
          <p:cNvPr id="15" name="AutoShape 14"/>
          <p:cNvCxnSpPr>
            <a:cxnSpLocks noChangeShapeType="1"/>
            <a:stCxn id="7" idx="6"/>
            <a:endCxn id="10" idx="1"/>
          </p:cNvCxnSpPr>
          <p:nvPr/>
        </p:nvCxnSpPr>
        <p:spPr bwMode="auto">
          <a:xfrm>
            <a:off x="1152525" y="1550987"/>
            <a:ext cx="1112838" cy="84613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" name="AutoShape 15"/>
          <p:cNvCxnSpPr>
            <a:cxnSpLocks noChangeShapeType="1"/>
            <a:stCxn id="10" idx="2"/>
            <a:endCxn id="7" idx="4"/>
          </p:cNvCxnSpPr>
          <p:nvPr/>
        </p:nvCxnSpPr>
        <p:spPr bwMode="auto">
          <a:xfrm rot="10800000">
            <a:off x="952500" y="1751012"/>
            <a:ext cx="1247775" cy="7905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7" name="AutoShape 20"/>
          <p:cNvCxnSpPr>
            <a:cxnSpLocks noChangeShapeType="1"/>
            <a:stCxn id="14" idx="2"/>
            <a:endCxn id="13" idx="0"/>
          </p:cNvCxnSpPr>
          <p:nvPr/>
        </p:nvCxnSpPr>
        <p:spPr bwMode="auto">
          <a:xfrm rot="10800000" flipV="1">
            <a:off x="3314700" y="2312987"/>
            <a:ext cx="800100" cy="4191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" name="AutoShape 21"/>
          <p:cNvCxnSpPr>
            <a:cxnSpLocks noChangeShapeType="1"/>
            <a:stCxn id="13" idx="6"/>
            <a:endCxn id="14" idx="4"/>
          </p:cNvCxnSpPr>
          <p:nvPr/>
        </p:nvCxnSpPr>
        <p:spPr bwMode="auto">
          <a:xfrm flipV="1">
            <a:off x="3505200" y="2503487"/>
            <a:ext cx="800100" cy="4191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9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800100" y="1695450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" name="AutoShape 25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1000125" y="2686050"/>
            <a:ext cx="1265238" cy="84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" name="AutoShape 26"/>
          <p:cNvCxnSpPr>
            <a:cxnSpLocks noChangeShapeType="1"/>
            <a:stCxn id="7" idx="7"/>
            <a:endCxn id="8" idx="2"/>
          </p:cNvCxnSpPr>
          <p:nvPr/>
        </p:nvCxnSpPr>
        <p:spPr bwMode="auto">
          <a:xfrm>
            <a:off x="1087438" y="1406525"/>
            <a:ext cx="1341437" cy="68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2" name="AutoShape 27"/>
          <p:cNvCxnSpPr>
            <a:cxnSpLocks noChangeShapeType="1"/>
            <a:stCxn id="8" idx="6"/>
            <a:endCxn id="11" idx="2"/>
          </p:cNvCxnSpPr>
          <p:nvPr/>
        </p:nvCxnSpPr>
        <p:spPr bwMode="auto">
          <a:xfrm>
            <a:off x="2828925" y="1474787"/>
            <a:ext cx="89535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" name="AutoShape 28"/>
          <p:cNvCxnSpPr>
            <a:cxnSpLocks noChangeShapeType="1"/>
            <a:stCxn id="11" idx="6"/>
            <a:endCxn id="12" idx="2"/>
          </p:cNvCxnSpPr>
          <p:nvPr/>
        </p:nvCxnSpPr>
        <p:spPr bwMode="auto">
          <a:xfrm>
            <a:off x="4124325" y="1550987"/>
            <a:ext cx="5905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" name="AutoShape 29"/>
          <p:cNvCxnSpPr>
            <a:cxnSpLocks noChangeShapeType="1"/>
            <a:stCxn id="14" idx="1"/>
            <a:endCxn id="11" idx="4"/>
          </p:cNvCxnSpPr>
          <p:nvPr/>
        </p:nvCxnSpPr>
        <p:spPr bwMode="auto">
          <a:xfrm flipH="1" flipV="1">
            <a:off x="3924300" y="1751012"/>
            <a:ext cx="246063" cy="4175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" name="AutoShape 30"/>
          <p:cNvCxnSpPr>
            <a:cxnSpLocks noChangeShapeType="1"/>
            <a:stCxn id="12" idx="4"/>
            <a:endCxn id="14" idx="7"/>
          </p:cNvCxnSpPr>
          <p:nvPr/>
        </p:nvCxnSpPr>
        <p:spPr bwMode="auto">
          <a:xfrm flipH="1">
            <a:off x="4440238" y="1751012"/>
            <a:ext cx="474662" cy="4175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" name="AutoShape 31"/>
          <p:cNvCxnSpPr>
            <a:cxnSpLocks noChangeShapeType="1"/>
            <a:stCxn id="8" idx="5"/>
            <a:endCxn id="13" idx="1"/>
          </p:cNvCxnSpPr>
          <p:nvPr/>
        </p:nvCxnSpPr>
        <p:spPr bwMode="auto">
          <a:xfrm rot="16200000" flipH="1">
            <a:off x="2382604" y="1990491"/>
            <a:ext cx="1178392" cy="4163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" name="AutoShape 32"/>
          <p:cNvCxnSpPr>
            <a:cxnSpLocks noChangeShapeType="1"/>
            <a:stCxn id="8" idx="4"/>
            <a:endCxn id="10" idx="0"/>
          </p:cNvCxnSpPr>
          <p:nvPr/>
        </p:nvCxnSpPr>
        <p:spPr bwMode="auto">
          <a:xfrm flipH="1">
            <a:off x="2400300" y="1674812"/>
            <a:ext cx="228600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8" name="AutoShape 33"/>
          <p:cNvCxnSpPr>
            <a:cxnSpLocks noChangeShapeType="1"/>
            <a:stCxn id="10" idx="5"/>
            <a:endCxn id="13" idx="2"/>
          </p:cNvCxnSpPr>
          <p:nvPr/>
        </p:nvCxnSpPr>
        <p:spPr bwMode="auto">
          <a:xfrm rot="16200000" flipH="1">
            <a:off x="2706454" y="2504841"/>
            <a:ext cx="246296" cy="5891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9" name="AutoShape 34"/>
          <p:cNvCxnSpPr>
            <a:cxnSpLocks noChangeShapeType="1"/>
            <a:stCxn id="13" idx="3"/>
            <a:endCxn id="9" idx="5"/>
          </p:cNvCxnSpPr>
          <p:nvPr/>
        </p:nvCxnSpPr>
        <p:spPr bwMode="auto">
          <a:xfrm rot="5400000" flipH="1">
            <a:off x="1981200" y="1858495"/>
            <a:ext cx="152400" cy="22451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0" name="Text Box 44"/>
          <p:cNvSpPr txBox="1">
            <a:spLocks noChangeArrowheads="1"/>
          </p:cNvSpPr>
          <p:nvPr/>
        </p:nvSpPr>
        <p:spPr bwMode="auto">
          <a:xfrm>
            <a:off x="822325" y="103981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1" name="Text Box 45"/>
          <p:cNvSpPr txBox="1">
            <a:spLocks noChangeArrowheads="1"/>
          </p:cNvSpPr>
          <p:nvPr/>
        </p:nvSpPr>
        <p:spPr bwMode="auto">
          <a:xfrm>
            <a:off x="2498725" y="9144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32" name="Text Box 46"/>
          <p:cNvSpPr txBox="1">
            <a:spLocks noChangeArrowheads="1"/>
          </p:cNvSpPr>
          <p:nvPr/>
        </p:nvSpPr>
        <p:spPr bwMode="auto">
          <a:xfrm>
            <a:off x="2514600" y="971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</a:p>
        </p:txBody>
      </p:sp>
      <p:sp>
        <p:nvSpPr>
          <p:cNvPr id="33" name="Text Box 47"/>
          <p:cNvSpPr txBox="1">
            <a:spLocks noChangeArrowheads="1"/>
          </p:cNvSpPr>
          <p:nvPr/>
        </p:nvSpPr>
        <p:spPr bwMode="auto">
          <a:xfrm>
            <a:off x="3810000" y="10080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4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4" name="Text Box 48"/>
          <p:cNvSpPr txBox="1">
            <a:spLocks noChangeArrowheads="1"/>
          </p:cNvSpPr>
          <p:nvPr/>
        </p:nvSpPr>
        <p:spPr bwMode="auto">
          <a:xfrm>
            <a:off x="4800600" y="10080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7</a:t>
            </a:r>
          </a:p>
        </p:txBody>
      </p:sp>
      <p:sp>
        <p:nvSpPr>
          <p:cNvPr id="35" name="Text Box 49"/>
          <p:cNvSpPr txBox="1">
            <a:spLocks noChangeArrowheads="1"/>
          </p:cNvSpPr>
          <p:nvPr/>
        </p:nvSpPr>
        <p:spPr bwMode="auto">
          <a:xfrm>
            <a:off x="304800" y="26844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4</a:t>
            </a:r>
          </a:p>
        </p:txBody>
      </p:sp>
      <p:sp>
        <p:nvSpPr>
          <p:cNvPr id="36" name="Text Box 50"/>
          <p:cNvSpPr txBox="1">
            <a:spLocks noChangeArrowheads="1"/>
          </p:cNvSpPr>
          <p:nvPr/>
        </p:nvSpPr>
        <p:spPr bwMode="auto">
          <a:xfrm>
            <a:off x="2522538" y="22272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37" name="Text Box 51"/>
          <p:cNvSpPr txBox="1">
            <a:spLocks noChangeArrowheads="1"/>
          </p:cNvSpPr>
          <p:nvPr/>
        </p:nvSpPr>
        <p:spPr bwMode="auto">
          <a:xfrm>
            <a:off x="3352800" y="2913062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11</a:t>
            </a:r>
          </a:p>
        </p:txBody>
      </p:sp>
      <p:sp>
        <p:nvSpPr>
          <p:cNvPr id="38" name="Text Box 52"/>
          <p:cNvSpPr txBox="1">
            <a:spLocks noChangeArrowheads="1"/>
          </p:cNvSpPr>
          <p:nvPr/>
        </p:nvSpPr>
        <p:spPr bwMode="auto">
          <a:xfrm>
            <a:off x="4419600" y="20748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8</a:t>
            </a:r>
          </a:p>
        </p:txBody>
      </p:sp>
      <p:sp>
        <p:nvSpPr>
          <p:cNvPr id="39" name="Text Box 53"/>
          <p:cNvSpPr txBox="1">
            <a:spLocks noChangeArrowheads="1"/>
          </p:cNvSpPr>
          <p:nvPr/>
        </p:nvSpPr>
        <p:spPr bwMode="auto">
          <a:xfrm>
            <a:off x="1600200" y="11334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0" name="Text Box 54"/>
          <p:cNvSpPr txBox="1">
            <a:spLocks noChangeArrowheads="1"/>
          </p:cNvSpPr>
          <p:nvPr/>
        </p:nvSpPr>
        <p:spPr bwMode="auto">
          <a:xfrm>
            <a:off x="3048000" y="12080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1" name="Text Box 55"/>
          <p:cNvSpPr txBox="1">
            <a:spLocks noChangeArrowheads="1"/>
          </p:cNvSpPr>
          <p:nvPr/>
        </p:nvSpPr>
        <p:spPr bwMode="auto">
          <a:xfrm>
            <a:off x="4267200" y="1219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sp>
        <p:nvSpPr>
          <p:cNvPr id="42" name="Text Box 56"/>
          <p:cNvSpPr txBox="1">
            <a:spLocks noChangeArrowheads="1"/>
          </p:cNvSpPr>
          <p:nvPr/>
        </p:nvSpPr>
        <p:spPr bwMode="auto">
          <a:xfrm>
            <a:off x="4648200" y="1817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1</a:t>
            </a:r>
          </a:p>
        </p:txBody>
      </p:sp>
      <p:sp>
        <p:nvSpPr>
          <p:cNvPr id="43" name="Text Box 57"/>
          <p:cNvSpPr txBox="1">
            <a:spLocks noChangeArrowheads="1"/>
          </p:cNvSpPr>
          <p:nvPr/>
        </p:nvSpPr>
        <p:spPr bwMode="auto">
          <a:xfrm>
            <a:off x="2971800" y="1893887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10</a:t>
            </a:r>
          </a:p>
        </p:txBody>
      </p:sp>
      <p:sp>
        <p:nvSpPr>
          <p:cNvPr id="44" name="Text Box 58"/>
          <p:cNvSpPr txBox="1">
            <a:spLocks noChangeArrowheads="1"/>
          </p:cNvSpPr>
          <p:nvPr/>
        </p:nvSpPr>
        <p:spPr bwMode="auto">
          <a:xfrm>
            <a:off x="3810000" y="1817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5" name="Text Box 59"/>
          <p:cNvSpPr txBox="1">
            <a:spLocks noChangeArrowheads="1"/>
          </p:cNvSpPr>
          <p:nvPr/>
        </p:nvSpPr>
        <p:spPr bwMode="auto">
          <a:xfrm>
            <a:off x="3600450" y="2057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sp>
        <p:nvSpPr>
          <p:cNvPr id="46" name="Text Box 60"/>
          <p:cNvSpPr txBox="1">
            <a:spLocks noChangeArrowheads="1"/>
          </p:cNvSpPr>
          <p:nvPr/>
        </p:nvSpPr>
        <p:spPr bwMode="auto">
          <a:xfrm>
            <a:off x="3810000" y="2495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47" name="Text Box 61"/>
          <p:cNvSpPr txBox="1">
            <a:spLocks noChangeArrowheads="1"/>
          </p:cNvSpPr>
          <p:nvPr/>
        </p:nvSpPr>
        <p:spPr bwMode="auto">
          <a:xfrm>
            <a:off x="2667000" y="2503487"/>
            <a:ext cx="4269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11</a:t>
            </a:r>
          </a:p>
        </p:txBody>
      </p:sp>
      <p:sp>
        <p:nvSpPr>
          <p:cNvPr id="48" name="Text Box 62"/>
          <p:cNvSpPr txBox="1">
            <a:spLocks noChangeArrowheads="1"/>
          </p:cNvSpPr>
          <p:nvPr/>
        </p:nvSpPr>
        <p:spPr bwMode="auto">
          <a:xfrm>
            <a:off x="2133600" y="2960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7</a:t>
            </a:r>
          </a:p>
        </p:txBody>
      </p:sp>
      <p:sp>
        <p:nvSpPr>
          <p:cNvPr id="49" name="Text Box 63"/>
          <p:cNvSpPr txBox="1">
            <a:spLocks noChangeArrowheads="1"/>
          </p:cNvSpPr>
          <p:nvPr/>
        </p:nvSpPr>
        <p:spPr bwMode="auto">
          <a:xfrm>
            <a:off x="1981200" y="1665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1</a:t>
            </a:r>
          </a:p>
        </p:txBody>
      </p:sp>
      <p:sp>
        <p:nvSpPr>
          <p:cNvPr id="50" name="Text Box 64"/>
          <p:cNvSpPr txBox="1">
            <a:spLocks noChangeArrowheads="1"/>
          </p:cNvSpPr>
          <p:nvPr/>
        </p:nvSpPr>
        <p:spPr bwMode="auto">
          <a:xfrm>
            <a:off x="1371600" y="2046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9</a:t>
            </a:r>
          </a:p>
        </p:txBody>
      </p:sp>
      <p:sp>
        <p:nvSpPr>
          <p:cNvPr id="51" name="Text Box 65"/>
          <p:cNvSpPr txBox="1">
            <a:spLocks noChangeArrowheads="1"/>
          </p:cNvSpPr>
          <p:nvPr/>
        </p:nvSpPr>
        <p:spPr bwMode="auto">
          <a:xfrm>
            <a:off x="1219200" y="2427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52" name="Text Box 66"/>
          <p:cNvSpPr txBox="1">
            <a:spLocks noChangeArrowheads="1"/>
          </p:cNvSpPr>
          <p:nvPr/>
        </p:nvSpPr>
        <p:spPr bwMode="auto">
          <a:xfrm>
            <a:off x="533400" y="19700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4</a:t>
            </a:r>
          </a:p>
        </p:txBody>
      </p:sp>
      <p:graphicFrame>
        <p:nvGraphicFramePr>
          <p:cNvPr id="53" name="Group 120"/>
          <p:cNvGraphicFramePr>
            <a:graphicFrameLocks noGrp="1"/>
          </p:cNvGraphicFramePr>
          <p:nvPr/>
        </p:nvGraphicFramePr>
        <p:xfrm>
          <a:off x="4419600" y="2971800"/>
          <a:ext cx="4267200" cy="329184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11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4" name="Text Box 63"/>
          <p:cNvSpPr txBox="1">
            <a:spLocks noChangeArrowheads="1"/>
          </p:cNvSpPr>
          <p:nvPr/>
        </p:nvSpPr>
        <p:spPr bwMode="auto">
          <a:xfrm>
            <a:off x="2438400" y="1885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sp>
        <p:nvSpPr>
          <p:cNvPr id="55" name="TextBox 54"/>
          <p:cNvSpPr txBox="1"/>
          <p:nvPr>
            <p:custDataLst>
              <p:tags r:id="rId1"/>
            </p:custDataLst>
          </p:nvPr>
        </p:nvSpPr>
        <p:spPr>
          <a:xfrm>
            <a:off x="381000" y="4648200"/>
            <a:ext cx="3302764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u="sng" dirty="0">
                <a:latin typeface="+mn-lt"/>
              </a:rPr>
              <a:t>Order Added to Known Set:</a:t>
            </a:r>
          </a:p>
          <a:p>
            <a:pPr>
              <a:defRPr/>
            </a:pPr>
            <a:endParaRPr lang="en-US" sz="2000" b="0" u="sng" dirty="0">
              <a:latin typeface="+mn-lt"/>
            </a:endParaRPr>
          </a:p>
          <a:p>
            <a:pPr>
              <a:defRPr/>
            </a:pPr>
            <a:r>
              <a:rPr lang="en-US" sz="2000" b="0" dirty="0">
                <a:latin typeface="+mn-lt"/>
              </a:rPr>
              <a:t>A, C, B, D, F, H, G, E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Features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When a vertex is marked known, </a:t>
            </a:r>
            <a:br>
              <a:rPr lang="en-US" dirty="0"/>
            </a:br>
            <a:r>
              <a:rPr lang="en-US" dirty="0"/>
              <a:t>the cost of the shortest path to that node is known</a:t>
            </a:r>
          </a:p>
          <a:p>
            <a:pPr lvl="1" eaLnBrk="1" hangingPunct="1"/>
            <a:r>
              <a:rPr lang="en-US" dirty="0"/>
              <a:t>The path is also known by following back-pointers</a:t>
            </a:r>
          </a:p>
          <a:p>
            <a:pPr marL="0" indent="0" eaLnBrk="1" hangingPunct="1">
              <a:buNone/>
            </a:pPr>
            <a:endParaRPr lang="en-US" dirty="0"/>
          </a:p>
          <a:p>
            <a:pPr eaLnBrk="1" hangingPunct="1"/>
            <a:r>
              <a:rPr lang="en-US" dirty="0"/>
              <a:t>While a vertex is still not known, </a:t>
            </a:r>
            <a:br>
              <a:rPr lang="en-US" dirty="0"/>
            </a:br>
            <a:r>
              <a:rPr lang="en-US" dirty="0"/>
              <a:t>another shorter path to it </a:t>
            </a:r>
            <a:r>
              <a:rPr lang="en-US" dirty="0">
                <a:solidFill>
                  <a:schemeClr val="accent2"/>
                </a:solidFill>
              </a:rPr>
              <a:t>might </a:t>
            </a:r>
            <a:r>
              <a:rPr lang="en-US" dirty="0"/>
              <a:t>still be found</a:t>
            </a:r>
          </a:p>
          <a:p>
            <a:pPr eaLnBrk="1" hangingPunct="1"/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Note: The “Order Added to Known Set” is not important</a:t>
            </a:r>
          </a:p>
          <a:p>
            <a:pPr lvl="1"/>
            <a:r>
              <a:rPr lang="en-US" dirty="0"/>
              <a:t>A detail about how the algorithm works (client doesn’t care)</a:t>
            </a:r>
          </a:p>
          <a:p>
            <a:pPr lvl="1"/>
            <a:r>
              <a:rPr lang="en-US" dirty="0"/>
              <a:t>Not used by the algorithm (implementation doesn’t care)</a:t>
            </a:r>
          </a:p>
          <a:p>
            <a:pPr lvl="1"/>
            <a:r>
              <a:rPr lang="en-US" dirty="0"/>
              <a:t>It is sorted by path-cost, resolving ties in some way</a:t>
            </a:r>
          </a:p>
          <a:p>
            <a:pPr lvl="2"/>
            <a:r>
              <a:rPr lang="en-US" dirty="0"/>
              <a:t>Helps give intuition of why the algorithm works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101610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Interpreting the Results</a:t>
            </a:r>
          </a:p>
        </p:txBody>
      </p:sp>
      <p:sp>
        <p:nvSpPr>
          <p:cNvPr id="54274" name="Content Placeholder 3"/>
          <p:cNvSpPr>
            <a:spLocks noGrp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en-US" dirty="0"/>
              <a:t>Now that we’re done, how do we get the path from, say, A to E?</a:t>
            </a:r>
          </a:p>
          <a:p>
            <a:pPr lvl="1"/>
            <a:r>
              <a:rPr lang="en-US" dirty="0"/>
              <a:t>Follow that path column in reverse E to G to H to F to B to A</a:t>
            </a:r>
          </a:p>
          <a:p>
            <a:pPr lvl="1"/>
            <a:r>
              <a:rPr lang="en-US" dirty="0"/>
              <a:t>So the path is A, B, F, H, G, E</a:t>
            </a:r>
          </a:p>
        </p:txBody>
      </p:sp>
      <p:grpSp>
        <p:nvGrpSpPr>
          <p:cNvPr id="54275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0" y="2286000"/>
            <a:ext cx="4648200" cy="2370138"/>
            <a:chOff x="304800" y="914400"/>
            <a:chExt cx="4808706" cy="2446397"/>
          </a:xfrm>
        </p:grpSpPr>
        <p:sp>
          <p:nvSpPr>
            <p:cNvPr id="54330" name="Oval 5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762000" y="13604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A</a:t>
              </a:r>
            </a:p>
          </p:txBody>
        </p:sp>
        <p:sp>
          <p:nvSpPr>
            <p:cNvPr id="54331" name="Oval 6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2438400" y="12842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B</a:t>
              </a:r>
            </a:p>
          </p:txBody>
        </p:sp>
        <p:sp>
          <p:nvSpPr>
            <p:cNvPr id="54332" name="Oval 7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609600" y="25796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D</a:t>
              </a:r>
            </a:p>
          </p:txBody>
        </p:sp>
        <p:sp>
          <p:nvSpPr>
            <p:cNvPr id="54333" name="Oval 8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2209800" y="23510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C</a:t>
              </a:r>
            </a:p>
          </p:txBody>
        </p:sp>
        <p:sp>
          <p:nvSpPr>
            <p:cNvPr id="54334" name="Oval 9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3733800" y="13604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F</a:t>
              </a:r>
            </a:p>
          </p:txBody>
        </p:sp>
        <p:sp>
          <p:nvSpPr>
            <p:cNvPr id="54335" name="Oval 10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4724400" y="13604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H</a:t>
              </a:r>
            </a:p>
          </p:txBody>
        </p:sp>
        <p:sp>
          <p:nvSpPr>
            <p:cNvPr id="54336" name="Oval 11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3124200" y="27320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E</a:t>
              </a:r>
            </a:p>
          </p:txBody>
        </p:sp>
        <p:sp>
          <p:nvSpPr>
            <p:cNvPr id="54337" name="Oval 12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4114800" y="21224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G</a:t>
              </a:r>
            </a:p>
          </p:txBody>
        </p:sp>
        <p:cxnSp>
          <p:nvCxnSpPr>
            <p:cNvPr id="54338" name="AutoShape 14"/>
            <p:cNvCxnSpPr>
              <a:cxnSpLocks noChangeShapeType="1"/>
              <a:stCxn id="54330" idx="6"/>
              <a:endCxn id="54333" idx="1"/>
            </p:cNvCxnSpPr>
            <p:nvPr>
              <p:custDataLst>
                <p:tags r:id="rId14"/>
              </p:custDataLst>
            </p:nvPr>
          </p:nvCxnSpPr>
          <p:spPr bwMode="auto">
            <a:xfrm>
              <a:off x="1152525" y="1550987"/>
              <a:ext cx="1112838" cy="84613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4339" name="AutoShape 15"/>
            <p:cNvCxnSpPr>
              <a:cxnSpLocks noChangeShapeType="1"/>
              <a:stCxn id="54333" idx="2"/>
              <a:endCxn id="54330" idx="4"/>
            </p:cNvCxnSpPr>
            <p:nvPr>
              <p:custDataLst>
                <p:tags r:id="rId15"/>
              </p:custDataLst>
            </p:nvPr>
          </p:nvCxnSpPr>
          <p:spPr bwMode="auto">
            <a:xfrm rot="10800000">
              <a:off x="952500" y="1751012"/>
              <a:ext cx="1247775" cy="79057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4340" name="AutoShape 20"/>
            <p:cNvCxnSpPr>
              <a:cxnSpLocks noChangeShapeType="1"/>
              <a:stCxn id="54337" idx="2"/>
              <a:endCxn id="54336" idx="0"/>
            </p:cNvCxnSpPr>
            <p:nvPr>
              <p:custDataLst>
                <p:tags r:id="rId16"/>
              </p:custDataLst>
            </p:nvPr>
          </p:nvCxnSpPr>
          <p:spPr bwMode="auto">
            <a:xfrm rot="10800000" flipV="1">
              <a:off x="3314700" y="2312987"/>
              <a:ext cx="800100" cy="4191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4341" name="AutoShape 21"/>
            <p:cNvCxnSpPr>
              <a:cxnSpLocks noChangeShapeType="1"/>
              <a:stCxn id="54336" idx="6"/>
              <a:endCxn id="54337" idx="4"/>
            </p:cNvCxnSpPr>
            <p:nvPr>
              <p:custDataLst>
                <p:tags r:id="rId17"/>
              </p:custDataLst>
            </p:nvPr>
          </p:nvCxnSpPr>
          <p:spPr bwMode="auto">
            <a:xfrm flipV="1">
              <a:off x="3505200" y="2503487"/>
              <a:ext cx="800100" cy="4191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4342" name="AutoShape 24"/>
            <p:cNvCxnSpPr>
              <a:cxnSpLocks noChangeShapeType="1"/>
              <a:stCxn id="54330" idx="3"/>
              <a:endCxn id="54332" idx="0"/>
            </p:cNvCxnSpPr>
            <p:nvPr>
              <p:custDataLst>
                <p:tags r:id="rId18"/>
              </p:custDataLst>
            </p:nvPr>
          </p:nvCxnSpPr>
          <p:spPr bwMode="auto">
            <a:xfrm flipH="1">
              <a:off x="800100" y="1695450"/>
              <a:ext cx="17463" cy="8747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4343" name="AutoShape 25"/>
            <p:cNvCxnSpPr>
              <a:cxnSpLocks noChangeShapeType="1"/>
              <a:stCxn id="54332" idx="6"/>
              <a:endCxn id="54333" idx="3"/>
            </p:cNvCxnSpPr>
            <p:nvPr>
              <p:custDataLst>
                <p:tags r:id="rId19"/>
              </p:custDataLst>
            </p:nvPr>
          </p:nvCxnSpPr>
          <p:spPr bwMode="auto">
            <a:xfrm flipV="1">
              <a:off x="1000125" y="2686050"/>
              <a:ext cx="1265238" cy="841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4344" name="AutoShape 26"/>
            <p:cNvCxnSpPr>
              <a:cxnSpLocks noChangeShapeType="1"/>
              <a:stCxn id="54330" idx="7"/>
              <a:endCxn id="54331" idx="2"/>
            </p:cNvCxnSpPr>
            <p:nvPr>
              <p:custDataLst>
                <p:tags r:id="rId20"/>
              </p:custDataLst>
            </p:nvPr>
          </p:nvCxnSpPr>
          <p:spPr bwMode="auto">
            <a:xfrm>
              <a:off x="1087438" y="1406525"/>
              <a:ext cx="1341437" cy="682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4345" name="AutoShape 27"/>
            <p:cNvCxnSpPr>
              <a:cxnSpLocks noChangeShapeType="1"/>
              <a:stCxn id="54331" idx="6"/>
              <a:endCxn id="54334" idx="2"/>
            </p:cNvCxnSpPr>
            <p:nvPr>
              <p:custDataLst>
                <p:tags r:id="rId21"/>
              </p:custDataLst>
            </p:nvPr>
          </p:nvCxnSpPr>
          <p:spPr bwMode="auto">
            <a:xfrm>
              <a:off x="2828925" y="1474787"/>
              <a:ext cx="895350" cy="762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4346" name="AutoShape 28"/>
            <p:cNvCxnSpPr>
              <a:cxnSpLocks noChangeShapeType="1"/>
              <a:stCxn id="54334" idx="6"/>
              <a:endCxn id="54335" idx="2"/>
            </p:cNvCxnSpPr>
            <p:nvPr>
              <p:custDataLst>
                <p:tags r:id="rId22"/>
              </p:custDataLst>
            </p:nvPr>
          </p:nvCxnSpPr>
          <p:spPr bwMode="auto">
            <a:xfrm>
              <a:off x="4124325" y="1550987"/>
              <a:ext cx="59055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4347" name="AutoShape 29"/>
            <p:cNvCxnSpPr>
              <a:cxnSpLocks noChangeShapeType="1"/>
              <a:stCxn id="54337" idx="1"/>
              <a:endCxn id="54334" idx="4"/>
            </p:cNvCxnSpPr>
            <p:nvPr>
              <p:custDataLst>
                <p:tags r:id="rId23"/>
              </p:custDataLst>
            </p:nvPr>
          </p:nvCxnSpPr>
          <p:spPr bwMode="auto">
            <a:xfrm flipH="1" flipV="1">
              <a:off x="3924300" y="1751012"/>
              <a:ext cx="246063" cy="4175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4348" name="AutoShape 30"/>
            <p:cNvCxnSpPr>
              <a:cxnSpLocks noChangeShapeType="1"/>
              <a:stCxn id="54335" idx="4"/>
              <a:endCxn id="54337" idx="7"/>
            </p:cNvCxnSpPr>
            <p:nvPr>
              <p:custDataLst>
                <p:tags r:id="rId24"/>
              </p:custDataLst>
            </p:nvPr>
          </p:nvCxnSpPr>
          <p:spPr bwMode="auto">
            <a:xfrm flipH="1">
              <a:off x="4440238" y="1751012"/>
              <a:ext cx="474662" cy="4175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4349" name="AutoShape 31"/>
            <p:cNvCxnSpPr>
              <a:cxnSpLocks noChangeShapeType="1"/>
              <a:stCxn id="54331" idx="5"/>
              <a:endCxn id="54336" idx="1"/>
            </p:cNvCxnSpPr>
            <p:nvPr>
              <p:custDataLst>
                <p:tags r:id="rId25"/>
              </p:custDataLst>
            </p:nvPr>
          </p:nvCxnSpPr>
          <p:spPr bwMode="auto">
            <a:xfrm rot="16200000" flipH="1">
              <a:off x="2382604" y="1990491"/>
              <a:ext cx="1178392" cy="4163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4350" name="AutoShape 32"/>
            <p:cNvCxnSpPr>
              <a:cxnSpLocks noChangeShapeType="1"/>
              <a:stCxn id="54331" idx="4"/>
              <a:endCxn id="54333" idx="0"/>
            </p:cNvCxnSpPr>
            <p:nvPr>
              <p:custDataLst>
                <p:tags r:id="rId26"/>
              </p:custDataLst>
            </p:nvPr>
          </p:nvCxnSpPr>
          <p:spPr bwMode="auto">
            <a:xfrm flipH="1">
              <a:off x="2400300" y="1674812"/>
              <a:ext cx="228600" cy="6667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4351" name="AutoShape 33"/>
            <p:cNvCxnSpPr>
              <a:cxnSpLocks noChangeShapeType="1"/>
              <a:stCxn id="54333" idx="5"/>
              <a:endCxn id="54336" idx="2"/>
            </p:cNvCxnSpPr>
            <p:nvPr>
              <p:custDataLst>
                <p:tags r:id="rId27"/>
              </p:custDataLst>
            </p:nvPr>
          </p:nvCxnSpPr>
          <p:spPr bwMode="auto">
            <a:xfrm rot="16200000" flipH="1">
              <a:off x="2706454" y="2504841"/>
              <a:ext cx="246296" cy="58919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4352" name="AutoShape 34"/>
            <p:cNvCxnSpPr>
              <a:cxnSpLocks noChangeShapeType="1"/>
              <a:stCxn id="54336" idx="3"/>
              <a:endCxn id="54332" idx="5"/>
            </p:cNvCxnSpPr>
            <p:nvPr>
              <p:custDataLst>
                <p:tags r:id="rId28"/>
              </p:custDataLst>
            </p:nvPr>
          </p:nvCxnSpPr>
          <p:spPr bwMode="auto">
            <a:xfrm rot="5400000" flipH="1">
              <a:off x="1981200" y="1858495"/>
              <a:ext cx="152400" cy="2245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54353" name="Text Box 44"/>
            <p:cNvSpPr txBox="1"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822325" y="103981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54354" name="Text Box 45"/>
            <p:cNvSpPr txBox="1"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2498725" y="914400"/>
              <a:ext cx="1841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000"/>
            </a:p>
          </p:txBody>
        </p:sp>
        <p:sp>
          <p:nvSpPr>
            <p:cNvPr id="54355" name="Text Box 46"/>
            <p:cNvSpPr txBox="1"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2514600" y="9714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2</a:t>
              </a:r>
            </a:p>
          </p:txBody>
        </p:sp>
        <p:sp>
          <p:nvSpPr>
            <p:cNvPr id="54356" name="Text Box 47"/>
            <p:cNvSpPr txBox="1"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3810000" y="10080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4</a:t>
              </a:r>
              <a:endParaRPr lang="en-US" sz="2000">
                <a:solidFill>
                  <a:srgbClr val="FF0000"/>
                </a:solidFill>
              </a:endParaRPr>
            </a:p>
          </p:txBody>
        </p:sp>
        <p:sp>
          <p:nvSpPr>
            <p:cNvPr id="54357" name="Text Box 48"/>
            <p:cNvSpPr txBox="1"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4800600" y="10080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7</a:t>
              </a:r>
            </a:p>
          </p:txBody>
        </p:sp>
        <p:sp>
          <p:nvSpPr>
            <p:cNvPr id="54358" name="Text Box 49"/>
            <p:cNvSpPr txBox="1"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304800" y="26844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4</a:t>
              </a:r>
            </a:p>
          </p:txBody>
        </p:sp>
        <p:sp>
          <p:nvSpPr>
            <p:cNvPr id="54359" name="Text Box 50"/>
            <p:cNvSpPr txBox="1"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2522538" y="22272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1</a:t>
              </a:r>
            </a:p>
          </p:txBody>
        </p:sp>
        <p:sp>
          <p:nvSpPr>
            <p:cNvPr id="54360" name="Text Box 51"/>
            <p:cNvSpPr txBox="1"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3352800" y="2913062"/>
              <a:ext cx="4411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11</a:t>
              </a:r>
            </a:p>
          </p:txBody>
        </p:sp>
        <p:sp>
          <p:nvSpPr>
            <p:cNvPr id="54361" name="Text Box 52"/>
            <p:cNvSpPr txBox="1"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4419600" y="20748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8</a:t>
              </a:r>
            </a:p>
          </p:txBody>
        </p:sp>
        <p:sp>
          <p:nvSpPr>
            <p:cNvPr id="54362" name="Text Box 53"/>
            <p:cNvSpPr txBox="1"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1600200" y="1133475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</a:p>
          </p:txBody>
        </p:sp>
        <p:sp>
          <p:nvSpPr>
            <p:cNvPr id="54363" name="Text Box 54"/>
            <p:cNvSpPr txBox="1"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3048000" y="12080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</a:p>
          </p:txBody>
        </p:sp>
        <p:sp>
          <p:nvSpPr>
            <p:cNvPr id="54364" name="Text Box 55"/>
            <p:cNvSpPr txBox="1"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4267200" y="1284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3</a:t>
              </a:r>
            </a:p>
          </p:txBody>
        </p:sp>
        <p:sp>
          <p:nvSpPr>
            <p:cNvPr id="54365" name="Text Box 56"/>
            <p:cNvSpPr txBox="1"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4648200" y="18176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  <p:sp>
          <p:nvSpPr>
            <p:cNvPr id="54366" name="Text Box 57"/>
            <p:cNvSpPr txBox="1"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2971800" y="1893887"/>
              <a:ext cx="4411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10</a:t>
              </a:r>
            </a:p>
          </p:txBody>
        </p:sp>
        <p:sp>
          <p:nvSpPr>
            <p:cNvPr id="54367" name="Text Box 58"/>
            <p:cNvSpPr txBox="1"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3810000" y="18176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</a:p>
          </p:txBody>
        </p:sp>
        <p:sp>
          <p:nvSpPr>
            <p:cNvPr id="54368" name="Text Box 59"/>
            <p:cNvSpPr txBox="1"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3600450" y="205740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3</a:t>
              </a:r>
            </a:p>
          </p:txBody>
        </p:sp>
        <p:sp>
          <p:nvSpPr>
            <p:cNvPr id="54369" name="Text Box 60"/>
            <p:cNvSpPr txBox="1"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3810000" y="24954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  <p:sp>
          <p:nvSpPr>
            <p:cNvPr id="54370" name="Text Box 61"/>
            <p:cNvSpPr txBox="1"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2667000" y="2503487"/>
              <a:ext cx="42697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11</a:t>
              </a:r>
            </a:p>
          </p:txBody>
        </p:sp>
        <p:sp>
          <p:nvSpPr>
            <p:cNvPr id="54371" name="Text Box 62"/>
            <p:cNvSpPr txBox="1"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2133600" y="29606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7</a:t>
              </a:r>
            </a:p>
          </p:txBody>
        </p:sp>
        <p:sp>
          <p:nvSpPr>
            <p:cNvPr id="54372" name="Text Box 63"/>
            <p:cNvSpPr txBox="1"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1981200" y="1665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  <p:sp>
          <p:nvSpPr>
            <p:cNvPr id="54373" name="Text Box 64"/>
            <p:cNvSpPr txBox="1"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1371600" y="2046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9</a:t>
              </a:r>
            </a:p>
          </p:txBody>
        </p:sp>
        <p:sp>
          <p:nvSpPr>
            <p:cNvPr id="54374" name="Text Box 65"/>
            <p:cNvSpPr txBox="1">
              <a:spLocks noChangeArrowheads="1"/>
            </p:cNvSpPr>
            <p:nvPr>
              <p:custDataLst>
                <p:tags r:id="rId50"/>
              </p:custDataLst>
            </p:nvPr>
          </p:nvSpPr>
          <p:spPr bwMode="auto">
            <a:xfrm>
              <a:off x="1219200" y="2427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</a:p>
          </p:txBody>
        </p:sp>
        <p:sp>
          <p:nvSpPr>
            <p:cNvPr id="54375" name="Text Box 66"/>
            <p:cNvSpPr txBox="1">
              <a:spLocks noChangeArrowheads="1"/>
            </p:cNvSpPr>
            <p:nvPr>
              <p:custDataLst>
                <p:tags r:id="rId51"/>
              </p:custDataLst>
            </p:nvPr>
          </p:nvSpPr>
          <p:spPr bwMode="auto">
            <a:xfrm>
              <a:off x="533400" y="19700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4</a:t>
              </a:r>
            </a:p>
          </p:txBody>
        </p:sp>
        <p:sp>
          <p:nvSpPr>
            <p:cNvPr id="54376" name="Text Box 63"/>
            <p:cNvSpPr txBox="1"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2438400" y="18858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5</a:t>
              </a:r>
            </a:p>
          </p:txBody>
        </p:sp>
      </p:grpSp>
      <p:graphicFrame>
        <p:nvGraphicFramePr>
          <p:cNvPr id="53" name="Group 120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4724400" y="2971800"/>
          <a:ext cx="4267200" cy="329184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11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5" name="TextBox 54"/>
          <p:cNvSpPr txBox="1"/>
          <p:nvPr>
            <p:custDataLst>
              <p:tags r:id="rId5"/>
            </p:custDataLst>
          </p:nvPr>
        </p:nvSpPr>
        <p:spPr>
          <a:xfrm>
            <a:off x="381000" y="4648200"/>
            <a:ext cx="3302764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u="sng" dirty="0">
                <a:latin typeface="+mn-lt"/>
              </a:rPr>
              <a:t>Order Added to Known Set:</a:t>
            </a:r>
          </a:p>
          <a:p>
            <a:pPr>
              <a:defRPr/>
            </a:pPr>
            <a:endParaRPr lang="en-US" sz="2000" b="0" u="sng" dirty="0">
              <a:latin typeface="+mn-lt"/>
            </a:endParaRPr>
          </a:p>
          <a:p>
            <a:pPr>
              <a:defRPr/>
            </a:pPr>
            <a:r>
              <a:rPr lang="en-US" sz="2000" b="0" dirty="0">
                <a:latin typeface="+mn-lt"/>
              </a:rPr>
              <a:t>A, C, B, D, F, H, G, 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161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source shortest paths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495800"/>
          </a:xfrm>
        </p:spPr>
        <p:txBody>
          <a:bodyPr/>
          <a:lstStyle/>
          <a:p>
            <a:r>
              <a:rPr lang="en-US" dirty="0"/>
              <a:t>Done: BFS to find the minimum path length from </a:t>
            </a:r>
            <a:r>
              <a:rPr lang="en-US" b="1" dirty="0"/>
              <a:t>v</a:t>
            </a:r>
            <a:r>
              <a:rPr lang="en-US" dirty="0"/>
              <a:t> to </a:t>
            </a:r>
            <a:r>
              <a:rPr lang="en-US" b="1" dirty="0"/>
              <a:t>u</a:t>
            </a:r>
            <a:r>
              <a:rPr lang="en-US" dirty="0"/>
              <a:t> in </a:t>
            </a:r>
            <a:r>
              <a:rPr lang="en-US" i="1" dirty="0"/>
              <a:t>O</a:t>
            </a:r>
            <a:r>
              <a:rPr lang="en-US" dirty="0"/>
              <a:t>(|E|+|V|)</a:t>
            </a:r>
          </a:p>
          <a:p>
            <a:endParaRPr lang="en-US" dirty="0"/>
          </a:p>
          <a:p>
            <a:r>
              <a:rPr lang="en-US" dirty="0"/>
              <a:t>Actually, can find the minimum path length from </a:t>
            </a:r>
            <a:r>
              <a:rPr lang="en-US" b="1" dirty="0"/>
              <a:t>v</a:t>
            </a:r>
            <a:r>
              <a:rPr lang="en-US" dirty="0"/>
              <a:t> to </a:t>
            </a:r>
            <a:r>
              <a:rPr lang="en-US" i="1" dirty="0"/>
              <a:t>every node</a:t>
            </a:r>
            <a:r>
              <a:rPr lang="en-US" dirty="0"/>
              <a:t>  </a:t>
            </a:r>
          </a:p>
          <a:p>
            <a:pPr lvl="1"/>
            <a:r>
              <a:rPr lang="en-US" dirty="0"/>
              <a:t>Still </a:t>
            </a:r>
            <a:r>
              <a:rPr lang="en-US" i="1" dirty="0"/>
              <a:t>O</a:t>
            </a:r>
            <a:r>
              <a:rPr lang="en-US" dirty="0"/>
              <a:t>(|E|+|V|)</a:t>
            </a:r>
          </a:p>
          <a:p>
            <a:pPr lvl="1"/>
            <a:r>
              <a:rPr lang="en-US" dirty="0"/>
              <a:t>No faster way for a “distinguished” destination in the worst-case</a:t>
            </a:r>
          </a:p>
          <a:p>
            <a:pPr lvl="1"/>
            <a:endParaRPr lang="en-US" sz="1000" dirty="0"/>
          </a:p>
          <a:p>
            <a:r>
              <a:rPr lang="en-US" dirty="0"/>
              <a:t>Now:  Weighted graphs </a:t>
            </a:r>
          </a:p>
          <a:p>
            <a:endParaRPr lang="en-US" sz="1000" dirty="0"/>
          </a:p>
          <a:p>
            <a:pPr algn="ctr">
              <a:buNone/>
            </a:pPr>
            <a:r>
              <a:rPr lang="en-US" dirty="0">
                <a:solidFill>
                  <a:schemeClr val="accent2"/>
                </a:solidFill>
              </a:rPr>
              <a:t>Given a weighted graph and node </a:t>
            </a:r>
            <a:r>
              <a:rPr lang="en-US" b="1" dirty="0">
                <a:solidFill>
                  <a:schemeClr val="accent2"/>
                </a:solidFill>
              </a:rPr>
              <a:t>v</a:t>
            </a:r>
            <a:r>
              <a:rPr lang="en-US" dirty="0">
                <a:solidFill>
                  <a:schemeClr val="accent2"/>
                </a:solidFill>
              </a:rPr>
              <a:t>, </a:t>
            </a:r>
          </a:p>
          <a:p>
            <a:pPr algn="ctr">
              <a:buNone/>
            </a:pPr>
            <a:r>
              <a:rPr lang="en-US" dirty="0">
                <a:solidFill>
                  <a:schemeClr val="accent2"/>
                </a:solidFill>
              </a:rPr>
              <a:t>find the minimum-cost path from </a:t>
            </a:r>
            <a:r>
              <a:rPr lang="en-US" b="1" dirty="0">
                <a:solidFill>
                  <a:schemeClr val="accent2"/>
                </a:solidFill>
              </a:rPr>
              <a:t>v</a:t>
            </a:r>
            <a:r>
              <a:rPr lang="en-US" dirty="0">
                <a:solidFill>
                  <a:schemeClr val="accent2"/>
                </a:solidFill>
              </a:rPr>
              <a:t> to every node </a:t>
            </a:r>
          </a:p>
          <a:p>
            <a:endParaRPr lang="en-US" sz="1000" dirty="0"/>
          </a:p>
          <a:p>
            <a:r>
              <a:rPr lang="en-US" dirty="0"/>
              <a:t>As before, asymptotically no harder than for one destination</a:t>
            </a:r>
          </a:p>
          <a:p>
            <a:r>
              <a:rPr lang="en-US" dirty="0"/>
              <a:t>Unlike before, BFS will not work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Stopping Short</a:t>
            </a:r>
          </a:p>
        </p:txBody>
      </p:sp>
      <p:sp>
        <p:nvSpPr>
          <p:cNvPr id="55298" name="Content Placeholder 3"/>
          <p:cNvSpPr>
            <a:spLocks noGrp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en-US" dirty="0"/>
              <a:t>How would this have worked differently if we were only interested in:</a:t>
            </a:r>
          </a:p>
          <a:p>
            <a:pPr lvl="1"/>
            <a:r>
              <a:rPr lang="en-US" dirty="0"/>
              <a:t>The path from A to F? </a:t>
            </a:r>
          </a:p>
          <a:p>
            <a:pPr lvl="1"/>
            <a:r>
              <a:rPr lang="en-US" dirty="0"/>
              <a:t>We can stop as soon as we add F to the known set</a:t>
            </a:r>
          </a:p>
        </p:txBody>
      </p:sp>
      <p:grpSp>
        <p:nvGrpSpPr>
          <p:cNvPr id="55299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0" y="2286000"/>
            <a:ext cx="4648200" cy="2370138"/>
            <a:chOff x="304800" y="914400"/>
            <a:chExt cx="4808706" cy="2446397"/>
          </a:xfrm>
        </p:grpSpPr>
        <p:sp>
          <p:nvSpPr>
            <p:cNvPr id="55354" name="Oval 5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762000" y="13604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A</a:t>
              </a:r>
            </a:p>
          </p:txBody>
        </p:sp>
        <p:sp>
          <p:nvSpPr>
            <p:cNvPr id="55355" name="Oval 6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2438400" y="12842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B</a:t>
              </a:r>
            </a:p>
          </p:txBody>
        </p:sp>
        <p:sp>
          <p:nvSpPr>
            <p:cNvPr id="55356" name="Oval 7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609600" y="25796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D</a:t>
              </a:r>
            </a:p>
          </p:txBody>
        </p:sp>
        <p:sp>
          <p:nvSpPr>
            <p:cNvPr id="55357" name="Oval 8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2209800" y="23510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C</a:t>
              </a:r>
            </a:p>
          </p:txBody>
        </p:sp>
        <p:sp>
          <p:nvSpPr>
            <p:cNvPr id="55358" name="Oval 9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3733800" y="13604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F</a:t>
              </a:r>
            </a:p>
          </p:txBody>
        </p:sp>
        <p:sp>
          <p:nvSpPr>
            <p:cNvPr id="55359" name="Oval 10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4724400" y="13604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H</a:t>
              </a:r>
            </a:p>
          </p:txBody>
        </p:sp>
        <p:sp>
          <p:nvSpPr>
            <p:cNvPr id="55360" name="Oval 11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3124200" y="27320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E</a:t>
              </a:r>
            </a:p>
          </p:txBody>
        </p:sp>
        <p:sp>
          <p:nvSpPr>
            <p:cNvPr id="55361" name="Oval 12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4114800" y="2122487"/>
              <a:ext cx="381000" cy="3810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G</a:t>
              </a:r>
            </a:p>
          </p:txBody>
        </p:sp>
        <p:cxnSp>
          <p:nvCxnSpPr>
            <p:cNvPr id="55362" name="AutoShape 14"/>
            <p:cNvCxnSpPr>
              <a:cxnSpLocks noChangeShapeType="1"/>
              <a:stCxn id="55354" idx="6"/>
              <a:endCxn id="55357" idx="1"/>
            </p:cNvCxnSpPr>
            <p:nvPr>
              <p:custDataLst>
                <p:tags r:id="rId14"/>
              </p:custDataLst>
            </p:nvPr>
          </p:nvCxnSpPr>
          <p:spPr bwMode="auto">
            <a:xfrm>
              <a:off x="1152525" y="1550987"/>
              <a:ext cx="1112838" cy="84613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5363" name="AutoShape 15"/>
            <p:cNvCxnSpPr>
              <a:cxnSpLocks noChangeShapeType="1"/>
              <a:stCxn id="55357" idx="2"/>
              <a:endCxn id="55354" idx="4"/>
            </p:cNvCxnSpPr>
            <p:nvPr>
              <p:custDataLst>
                <p:tags r:id="rId15"/>
              </p:custDataLst>
            </p:nvPr>
          </p:nvCxnSpPr>
          <p:spPr bwMode="auto">
            <a:xfrm rot="10800000">
              <a:off x="952500" y="1751012"/>
              <a:ext cx="1247775" cy="79057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5364" name="AutoShape 20"/>
            <p:cNvCxnSpPr>
              <a:cxnSpLocks noChangeShapeType="1"/>
              <a:stCxn id="55361" idx="2"/>
              <a:endCxn id="55360" idx="0"/>
            </p:cNvCxnSpPr>
            <p:nvPr>
              <p:custDataLst>
                <p:tags r:id="rId16"/>
              </p:custDataLst>
            </p:nvPr>
          </p:nvCxnSpPr>
          <p:spPr bwMode="auto">
            <a:xfrm rot="10800000" flipV="1">
              <a:off x="3314700" y="2312987"/>
              <a:ext cx="800100" cy="4191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5365" name="AutoShape 21"/>
            <p:cNvCxnSpPr>
              <a:cxnSpLocks noChangeShapeType="1"/>
              <a:stCxn id="55360" idx="6"/>
              <a:endCxn id="55361" idx="4"/>
            </p:cNvCxnSpPr>
            <p:nvPr>
              <p:custDataLst>
                <p:tags r:id="rId17"/>
              </p:custDataLst>
            </p:nvPr>
          </p:nvCxnSpPr>
          <p:spPr bwMode="auto">
            <a:xfrm flipV="1">
              <a:off x="3505200" y="2503487"/>
              <a:ext cx="800100" cy="4191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5366" name="AutoShape 24"/>
            <p:cNvCxnSpPr>
              <a:cxnSpLocks noChangeShapeType="1"/>
              <a:stCxn id="55354" idx="3"/>
              <a:endCxn id="55356" idx="0"/>
            </p:cNvCxnSpPr>
            <p:nvPr>
              <p:custDataLst>
                <p:tags r:id="rId18"/>
              </p:custDataLst>
            </p:nvPr>
          </p:nvCxnSpPr>
          <p:spPr bwMode="auto">
            <a:xfrm flipH="1">
              <a:off x="800100" y="1695450"/>
              <a:ext cx="17463" cy="8747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5367" name="AutoShape 25"/>
            <p:cNvCxnSpPr>
              <a:cxnSpLocks noChangeShapeType="1"/>
              <a:stCxn id="55356" idx="6"/>
              <a:endCxn id="55357" idx="3"/>
            </p:cNvCxnSpPr>
            <p:nvPr>
              <p:custDataLst>
                <p:tags r:id="rId19"/>
              </p:custDataLst>
            </p:nvPr>
          </p:nvCxnSpPr>
          <p:spPr bwMode="auto">
            <a:xfrm flipV="1">
              <a:off x="1000125" y="2686050"/>
              <a:ext cx="1265238" cy="841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5368" name="AutoShape 26"/>
            <p:cNvCxnSpPr>
              <a:cxnSpLocks noChangeShapeType="1"/>
              <a:stCxn id="55354" idx="7"/>
              <a:endCxn id="55355" idx="2"/>
            </p:cNvCxnSpPr>
            <p:nvPr>
              <p:custDataLst>
                <p:tags r:id="rId20"/>
              </p:custDataLst>
            </p:nvPr>
          </p:nvCxnSpPr>
          <p:spPr bwMode="auto">
            <a:xfrm>
              <a:off x="1087438" y="1406525"/>
              <a:ext cx="1341437" cy="682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5369" name="AutoShape 27"/>
            <p:cNvCxnSpPr>
              <a:cxnSpLocks noChangeShapeType="1"/>
              <a:stCxn id="55355" idx="6"/>
              <a:endCxn id="55358" idx="2"/>
            </p:cNvCxnSpPr>
            <p:nvPr>
              <p:custDataLst>
                <p:tags r:id="rId21"/>
              </p:custDataLst>
            </p:nvPr>
          </p:nvCxnSpPr>
          <p:spPr bwMode="auto">
            <a:xfrm>
              <a:off x="2828925" y="1474787"/>
              <a:ext cx="895350" cy="762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5370" name="AutoShape 28"/>
            <p:cNvCxnSpPr>
              <a:cxnSpLocks noChangeShapeType="1"/>
              <a:stCxn id="55358" idx="6"/>
              <a:endCxn id="55359" idx="2"/>
            </p:cNvCxnSpPr>
            <p:nvPr>
              <p:custDataLst>
                <p:tags r:id="rId22"/>
              </p:custDataLst>
            </p:nvPr>
          </p:nvCxnSpPr>
          <p:spPr bwMode="auto">
            <a:xfrm>
              <a:off x="4124325" y="1550987"/>
              <a:ext cx="59055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5371" name="AutoShape 29"/>
            <p:cNvCxnSpPr>
              <a:cxnSpLocks noChangeShapeType="1"/>
              <a:stCxn id="55361" idx="1"/>
              <a:endCxn id="55358" idx="4"/>
            </p:cNvCxnSpPr>
            <p:nvPr>
              <p:custDataLst>
                <p:tags r:id="rId23"/>
              </p:custDataLst>
            </p:nvPr>
          </p:nvCxnSpPr>
          <p:spPr bwMode="auto">
            <a:xfrm flipH="1" flipV="1">
              <a:off x="3924300" y="1751012"/>
              <a:ext cx="246063" cy="4175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5372" name="AutoShape 30"/>
            <p:cNvCxnSpPr>
              <a:cxnSpLocks noChangeShapeType="1"/>
              <a:stCxn id="55359" idx="4"/>
              <a:endCxn id="55361" idx="7"/>
            </p:cNvCxnSpPr>
            <p:nvPr>
              <p:custDataLst>
                <p:tags r:id="rId24"/>
              </p:custDataLst>
            </p:nvPr>
          </p:nvCxnSpPr>
          <p:spPr bwMode="auto">
            <a:xfrm flipH="1">
              <a:off x="4440238" y="1751012"/>
              <a:ext cx="474662" cy="4175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5373" name="AutoShape 31"/>
            <p:cNvCxnSpPr>
              <a:cxnSpLocks noChangeShapeType="1"/>
              <a:stCxn id="55355" idx="5"/>
              <a:endCxn id="55360" idx="1"/>
            </p:cNvCxnSpPr>
            <p:nvPr>
              <p:custDataLst>
                <p:tags r:id="rId25"/>
              </p:custDataLst>
            </p:nvPr>
          </p:nvCxnSpPr>
          <p:spPr bwMode="auto">
            <a:xfrm rot="16200000" flipH="1">
              <a:off x="2382604" y="1990491"/>
              <a:ext cx="1178392" cy="4163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5374" name="AutoShape 32"/>
            <p:cNvCxnSpPr>
              <a:cxnSpLocks noChangeShapeType="1"/>
              <a:stCxn id="55355" idx="4"/>
              <a:endCxn id="55357" idx="0"/>
            </p:cNvCxnSpPr>
            <p:nvPr>
              <p:custDataLst>
                <p:tags r:id="rId26"/>
              </p:custDataLst>
            </p:nvPr>
          </p:nvCxnSpPr>
          <p:spPr bwMode="auto">
            <a:xfrm flipH="1">
              <a:off x="2400300" y="1674812"/>
              <a:ext cx="228600" cy="6667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5375" name="AutoShape 33"/>
            <p:cNvCxnSpPr>
              <a:cxnSpLocks noChangeShapeType="1"/>
              <a:stCxn id="55357" idx="5"/>
              <a:endCxn id="55360" idx="2"/>
            </p:cNvCxnSpPr>
            <p:nvPr>
              <p:custDataLst>
                <p:tags r:id="rId27"/>
              </p:custDataLst>
            </p:nvPr>
          </p:nvCxnSpPr>
          <p:spPr bwMode="auto">
            <a:xfrm rot="16200000" flipH="1">
              <a:off x="2706454" y="2504841"/>
              <a:ext cx="246296" cy="58919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5376" name="AutoShape 34"/>
            <p:cNvCxnSpPr>
              <a:cxnSpLocks noChangeShapeType="1"/>
              <a:stCxn id="55360" idx="3"/>
              <a:endCxn id="55356" idx="5"/>
            </p:cNvCxnSpPr>
            <p:nvPr>
              <p:custDataLst>
                <p:tags r:id="rId28"/>
              </p:custDataLst>
            </p:nvPr>
          </p:nvCxnSpPr>
          <p:spPr bwMode="auto">
            <a:xfrm rot="5400000" flipH="1">
              <a:off x="1981200" y="1858495"/>
              <a:ext cx="152400" cy="2245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55377" name="Text Box 44"/>
            <p:cNvSpPr txBox="1"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822325" y="103981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55378" name="Text Box 45"/>
            <p:cNvSpPr txBox="1"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2498725" y="914400"/>
              <a:ext cx="1841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000"/>
            </a:p>
          </p:txBody>
        </p:sp>
        <p:sp>
          <p:nvSpPr>
            <p:cNvPr id="55379" name="Text Box 46"/>
            <p:cNvSpPr txBox="1"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2514600" y="9714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2</a:t>
              </a:r>
            </a:p>
          </p:txBody>
        </p:sp>
        <p:sp>
          <p:nvSpPr>
            <p:cNvPr id="55380" name="Text Box 47"/>
            <p:cNvSpPr txBox="1"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3810000" y="10080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4</a:t>
              </a:r>
              <a:endParaRPr lang="en-US" sz="2000">
                <a:solidFill>
                  <a:srgbClr val="FF0000"/>
                </a:solidFill>
              </a:endParaRPr>
            </a:p>
          </p:txBody>
        </p:sp>
        <p:sp>
          <p:nvSpPr>
            <p:cNvPr id="55381" name="Text Box 48"/>
            <p:cNvSpPr txBox="1"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4800600" y="10080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7</a:t>
              </a:r>
            </a:p>
          </p:txBody>
        </p:sp>
        <p:sp>
          <p:nvSpPr>
            <p:cNvPr id="55382" name="Text Box 49"/>
            <p:cNvSpPr txBox="1"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304800" y="26844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4</a:t>
              </a:r>
            </a:p>
          </p:txBody>
        </p:sp>
        <p:sp>
          <p:nvSpPr>
            <p:cNvPr id="55383" name="Text Box 50"/>
            <p:cNvSpPr txBox="1"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2522538" y="22272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1</a:t>
              </a:r>
            </a:p>
          </p:txBody>
        </p:sp>
        <p:sp>
          <p:nvSpPr>
            <p:cNvPr id="55384" name="Text Box 51"/>
            <p:cNvSpPr txBox="1"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3352800" y="2913062"/>
              <a:ext cx="4411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11</a:t>
              </a:r>
            </a:p>
          </p:txBody>
        </p:sp>
        <p:sp>
          <p:nvSpPr>
            <p:cNvPr id="55385" name="Text Box 52"/>
            <p:cNvSpPr txBox="1"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4419600" y="2074862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sym typeface="Math1"/>
                </a:rPr>
                <a:t>8</a:t>
              </a:r>
            </a:p>
          </p:txBody>
        </p:sp>
        <p:sp>
          <p:nvSpPr>
            <p:cNvPr id="55386" name="Text Box 53"/>
            <p:cNvSpPr txBox="1"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1600200" y="1133475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</a:p>
          </p:txBody>
        </p:sp>
        <p:sp>
          <p:nvSpPr>
            <p:cNvPr id="55387" name="Text Box 54"/>
            <p:cNvSpPr txBox="1"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3048000" y="12080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</a:p>
          </p:txBody>
        </p:sp>
        <p:sp>
          <p:nvSpPr>
            <p:cNvPr id="55388" name="Text Box 55"/>
            <p:cNvSpPr txBox="1"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4267200" y="1284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3</a:t>
              </a:r>
            </a:p>
          </p:txBody>
        </p:sp>
        <p:sp>
          <p:nvSpPr>
            <p:cNvPr id="55389" name="Text Box 56"/>
            <p:cNvSpPr txBox="1"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4648200" y="18176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  <p:sp>
          <p:nvSpPr>
            <p:cNvPr id="55390" name="Text Box 57"/>
            <p:cNvSpPr txBox="1"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2971800" y="1893887"/>
              <a:ext cx="4411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10</a:t>
              </a:r>
            </a:p>
          </p:txBody>
        </p:sp>
        <p:sp>
          <p:nvSpPr>
            <p:cNvPr id="55391" name="Text Box 58"/>
            <p:cNvSpPr txBox="1"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3810000" y="18176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</a:p>
          </p:txBody>
        </p:sp>
        <p:sp>
          <p:nvSpPr>
            <p:cNvPr id="55392" name="Text Box 59"/>
            <p:cNvSpPr txBox="1"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3600450" y="205740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3</a:t>
              </a:r>
            </a:p>
          </p:txBody>
        </p:sp>
        <p:sp>
          <p:nvSpPr>
            <p:cNvPr id="55393" name="Text Box 60"/>
            <p:cNvSpPr txBox="1"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3810000" y="24954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  <p:sp>
          <p:nvSpPr>
            <p:cNvPr id="55394" name="Text Box 61"/>
            <p:cNvSpPr txBox="1"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2667000" y="2503487"/>
              <a:ext cx="42697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11</a:t>
              </a:r>
            </a:p>
          </p:txBody>
        </p:sp>
        <p:sp>
          <p:nvSpPr>
            <p:cNvPr id="55395" name="Text Box 62"/>
            <p:cNvSpPr txBox="1"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2133600" y="29606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7</a:t>
              </a:r>
            </a:p>
          </p:txBody>
        </p:sp>
        <p:sp>
          <p:nvSpPr>
            <p:cNvPr id="55396" name="Text Box 63"/>
            <p:cNvSpPr txBox="1"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1981200" y="1665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  <p:sp>
          <p:nvSpPr>
            <p:cNvPr id="55397" name="Text Box 64"/>
            <p:cNvSpPr txBox="1"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1371600" y="2046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9</a:t>
              </a:r>
            </a:p>
          </p:txBody>
        </p:sp>
        <p:sp>
          <p:nvSpPr>
            <p:cNvPr id="55398" name="Text Box 65"/>
            <p:cNvSpPr txBox="1">
              <a:spLocks noChangeArrowheads="1"/>
            </p:cNvSpPr>
            <p:nvPr>
              <p:custDataLst>
                <p:tags r:id="rId50"/>
              </p:custDataLst>
            </p:nvPr>
          </p:nvSpPr>
          <p:spPr bwMode="auto">
            <a:xfrm>
              <a:off x="1219200" y="24272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</a:p>
          </p:txBody>
        </p:sp>
        <p:sp>
          <p:nvSpPr>
            <p:cNvPr id="55399" name="Text Box 66"/>
            <p:cNvSpPr txBox="1">
              <a:spLocks noChangeArrowheads="1"/>
            </p:cNvSpPr>
            <p:nvPr>
              <p:custDataLst>
                <p:tags r:id="rId51"/>
              </p:custDataLst>
            </p:nvPr>
          </p:nvSpPr>
          <p:spPr bwMode="auto">
            <a:xfrm>
              <a:off x="533400" y="1970087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4</a:t>
              </a:r>
            </a:p>
          </p:txBody>
        </p:sp>
        <p:sp>
          <p:nvSpPr>
            <p:cNvPr id="55400" name="Text Box 63"/>
            <p:cNvSpPr txBox="1"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2438400" y="188589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5</a:t>
              </a:r>
            </a:p>
          </p:txBody>
        </p:sp>
      </p:grpSp>
      <p:graphicFrame>
        <p:nvGraphicFramePr>
          <p:cNvPr id="53" name="Group 120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4724400" y="2971800"/>
          <a:ext cx="4267200" cy="329184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11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5" name="TextBox 54"/>
          <p:cNvSpPr txBox="1"/>
          <p:nvPr>
            <p:custDataLst>
              <p:tags r:id="rId5"/>
            </p:custDataLst>
          </p:nvPr>
        </p:nvSpPr>
        <p:spPr>
          <a:xfrm>
            <a:off x="381000" y="4648200"/>
            <a:ext cx="3302764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u="sng" dirty="0">
                <a:latin typeface="+mn-lt"/>
              </a:rPr>
              <a:t>Order Added to Known Set:</a:t>
            </a:r>
          </a:p>
          <a:p>
            <a:pPr>
              <a:defRPr/>
            </a:pPr>
            <a:endParaRPr lang="en-US" sz="2000" b="0" u="sng" dirty="0">
              <a:latin typeface="+mn-lt"/>
            </a:endParaRPr>
          </a:p>
          <a:p>
            <a:pPr>
              <a:defRPr/>
            </a:pPr>
            <a:r>
              <a:rPr lang="en-US" sz="2000" b="0" dirty="0">
                <a:latin typeface="+mn-lt"/>
              </a:rPr>
              <a:t>A, C, B, D, F, H, G, 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5898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Example #2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62000" y="1360487"/>
            <a:ext cx="381000" cy="381000"/>
          </a:xfrm>
          <a:prstGeom prst="ellipse">
            <a:avLst/>
          </a:prstGeom>
          <a:solidFill>
            <a:schemeClr val="hlink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438400" y="12842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09600" y="25796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C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209800" y="23510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524000" y="34290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505200" y="19812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3352800" y="29718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G</a:t>
            </a:r>
          </a:p>
        </p:txBody>
      </p:sp>
      <p:cxnSp>
        <p:nvCxnSpPr>
          <p:cNvPr id="19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800100" y="1695450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" name="AutoShape 26"/>
          <p:cNvCxnSpPr>
            <a:cxnSpLocks noChangeShapeType="1"/>
            <a:stCxn id="8" idx="2"/>
            <a:endCxn id="7" idx="6"/>
          </p:cNvCxnSpPr>
          <p:nvPr/>
        </p:nvCxnSpPr>
        <p:spPr bwMode="auto">
          <a:xfrm rot="10800000" flipV="1">
            <a:off x="1143000" y="1474787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" name="AutoShape 32"/>
          <p:cNvCxnSpPr>
            <a:cxnSpLocks noChangeShapeType="1"/>
            <a:stCxn id="10" idx="0"/>
            <a:endCxn id="8" idx="4"/>
          </p:cNvCxnSpPr>
          <p:nvPr/>
        </p:nvCxnSpPr>
        <p:spPr bwMode="auto">
          <a:xfrm rot="5400000" flipH="1" flipV="1">
            <a:off x="2171700" y="1893887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0" name="Text Box 44"/>
          <p:cNvSpPr txBox="1">
            <a:spLocks noChangeArrowheads="1"/>
          </p:cNvSpPr>
          <p:nvPr/>
        </p:nvSpPr>
        <p:spPr bwMode="auto">
          <a:xfrm>
            <a:off x="822325" y="103981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1" name="Text Box 45"/>
          <p:cNvSpPr txBox="1">
            <a:spLocks noChangeArrowheads="1"/>
          </p:cNvSpPr>
          <p:nvPr/>
        </p:nvSpPr>
        <p:spPr bwMode="auto">
          <a:xfrm>
            <a:off x="2498725" y="9144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32" name="Text Box 46"/>
          <p:cNvSpPr txBox="1">
            <a:spLocks noChangeArrowheads="1"/>
          </p:cNvSpPr>
          <p:nvPr/>
        </p:nvSpPr>
        <p:spPr bwMode="auto">
          <a:xfrm>
            <a:off x="2514600" y="971490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33" name="Text Box 47"/>
          <p:cNvSpPr txBox="1">
            <a:spLocks noChangeArrowheads="1"/>
          </p:cNvSpPr>
          <p:nvPr/>
        </p:nvSpPr>
        <p:spPr bwMode="auto">
          <a:xfrm>
            <a:off x="1537492" y="3105090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35" name="Text Box 49"/>
          <p:cNvSpPr txBox="1">
            <a:spLocks noChangeArrowheads="1"/>
          </p:cNvSpPr>
          <p:nvPr/>
        </p:nvSpPr>
        <p:spPr bwMode="auto">
          <a:xfrm>
            <a:off x="304800" y="2684462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36" name="Text Box 50"/>
          <p:cNvSpPr txBox="1">
            <a:spLocks noChangeArrowheads="1"/>
          </p:cNvSpPr>
          <p:nvPr/>
        </p:nvSpPr>
        <p:spPr bwMode="auto">
          <a:xfrm>
            <a:off x="2100704" y="2057400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37" name="Text Box 51"/>
          <p:cNvSpPr txBox="1">
            <a:spLocks noChangeArrowheads="1"/>
          </p:cNvSpPr>
          <p:nvPr/>
        </p:nvSpPr>
        <p:spPr bwMode="auto">
          <a:xfrm>
            <a:off x="3657600" y="1676400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38" name="Text Box 52"/>
          <p:cNvSpPr txBox="1">
            <a:spLocks noChangeArrowheads="1"/>
          </p:cNvSpPr>
          <p:nvPr/>
        </p:nvSpPr>
        <p:spPr bwMode="auto">
          <a:xfrm>
            <a:off x="3657600" y="2819400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39" name="Text Box 53"/>
          <p:cNvSpPr txBox="1">
            <a:spLocks noChangeArrowheads="1"/>
          </p:cNvSpPr>
          <p:nvPr/>
        </p:nvSpPr>
        <p:spPr bwMode="auto">
          <a:xfrm>
            <a:off x="1600200" y="11334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9" name="Text Box 63"/>
          <p:cNvSpPr txBox="1">
            <a:spLocks noChangeArrowheads="1"/>
          </p:cNvSpPr>
          <p:nvPr/>
        </p:nvSpPr>
        <p:spPr bwMode="auto">
          <a:xfrm>
            <a:off x="1676400" y="17526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52" name="Text Box 66"/>
          <p:cNvSpPr txBox="1">
            <a:spLocks noChangeArrowheads="1"/>
          </p:cNvSpPr>
          <p:nvPr/>
        </p:nvSpPr>
        <p:spPr bwMode="auto">
          <a:xfrm>
            <a:off x="533400" y="19700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graphicFrame>
        <p:nvGraphicFramePr>
          <p:cNvPr id="53" name="Group 120"/>
          <p:cNvGraphicFramePr>
            <a:graphicFrameLocks noGrp="1"/>
          </p:cNvGraphicFramePr>
          <p:nvPr/>
        </p:nvGraphicFramePr>
        <p:xfrm>
          <a:off x="4419600" y="2971800"/>
          <a:ext cx="4267200" cy="292608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7" name="Text Box 63"/>
          <p:cNvSpPr txBox="1">
            <a:spLocks noChangeArrowheads="1"/>
          </p:cNvSpPr>
          <p:nvPr/>
        </p:nvSpPr>
        <p:spPr bwMode="auto">
          <a:xfrm>
            <a:off x="2438400" y="1885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58" name="AutoShape 26"/>
          <p:cNvCxnSpPr>
            <a:cxnSpLocks noChangeShapeType="1"/>
            <a:stCxn id="7" idx="5"/>
            <a:endCxn id="10" idx="1"/>
          </p:cNvCxnSpPr>
          <p:nvPr/>
        </p:nvCxnSpPr>
        <p:spPr bwMode="auto">
          <a:xfrm rot="16200000" flipH="1">
            <a:off x="1315804" y="1457091"/>
            <a:ext cx="721192" cy="11783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" name="AutoShape 26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990600" y="2676291"/>
            <a:ext cx="1274996" cy="938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4" name="Text Box 63"/>
          <p:cNvSpPr txBox="1">
            <a:spLocks noChangeArrowheads="1"/>
          </p:cNvSpPr>
          <p:nvPr/>
        </p:nvSpPr>
        <p:spPr bwMode="auto">
          <a:xfrm>
            <a:off x="1287294" y="24192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65" name="AutoShape 26"/>
          <p:cNvCxnSpPr>
            <a:cxnSpLocks noChangeShapeType="1"/>
            <a:stCxn id="10" idx="6"/>
            <a:endCxn id="13" idx="3"/>
          </p:cNvCxnSpPr>
          <p:nvPr/>
        </p:nvCxnSpPr>
        <p:spPr bwMode="auto">
          <a:xfrm flipV="1">
            <a:off x="2590800" y="2306404"/>
            <a:ext cx="970196" cy="23518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8" name="Text Box 63"/>
          <p:cNvSpPr txBox="1">
            <a:spLocks noChangeArrowheads="1"/>
          </p:cNvSpPr>
          <p:nvPr/>
        </p:nvSpPr>
        <p:spPr bwMode="auto">
          <a:xfrm>
            <a:off x="2887494" y="2114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69" name="AutoShape 32"/>
          <p:cNvCxnSpPr>
            <a:cxnSpLocks noChangeShapeType="1"/>
            <a:stCxn id="13" idx="1"/>
            <a:endCxn id="8" idx="6"/>
          </p:cNvCxnSpPr>
          <p:nvPr/>
        </p:nvCxnSpPr>
        <p:spPr bwMode="auto">
          <a:xfrm rot="16200000" flipV="1">
            <a:off x="2909094" y="1385094"/>
            <a:ext cx="562209" cy="7415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" name="Text Box 63"/>
          <p:cNvSpPr txBox="1">
            <a:spLocks noChangeArrowheads="1"/>
          </p:cNvSpPr>
          <p:nvPr/>
        </p:nvSpPr>
        <p:spPr bwMode="auto">
          <a:xfrm>
            <a:off x="3116094" y="13716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73" name="AutoShape 26"/>
          <p:cNvCxnSpPr>
            <a:cxnSpLocks noChangeShapeType="1"/>
            <a:stCxn id="9" idx="5"/>
            <a:endCxn id="11" idx="1"/>
          </p:cNvCxnSpPr>
          <p:nvPr/>
        </p:nvCxnSpPr>
        <p:spPr bwMode="auto">
          <a:xfrm rot="16200000" flipH="1">
            <a:off x="967348" y="2872347"/>
            <a:ext cx="579905" cy="6449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6" name="Text Box 66"/>
          <p:cNvSpPr txBox="1">
            <a:spLocks noChangeArrowheads="1"/>
          </p:cNvSpPr>
          <p:nvPr/>
        </p:nvSpPr>
        <p:spPr bwMode="auto">
          <a:xfrm>
            <a:off x="982494" y="3028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cxnSp>
        <p:nvCxnSpPr>
          <p:cNvPr id="77" name="AutoShape 32"/>
          <p:cNvCxnSpPr>
            <a:cxnSpLocks noChangeShapeType="1"/>
            <a:stCxn id="10" idx="4"/>
            <a:endCxn id="11" idx="7"/>
          </p:cNvCxnSpPr>
          <p:nvPr/>
        </p:nvCxnSpPr>
        <p:spPr bwMode="auto">
          <a:xfrm rot="5400000">
            <a:off x="1748398" y="2832893"/>
            <a:ext cx="752709" cy="5510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1" name="Text Box 63"/>
          <p:cNvSpPr txBox="1">
            <a:spLocks noChangeArrowheads="1"/>
          </p:cNvSpPr>
          <p:nvPr/>
        </p:nvSpPr>
        <p:spPr bwMode="auto">
          <a:xfrm>
            <a:off x="1828800" y="28956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6</a:t>
            </a:r>
          </a:p>
        </p:txBody>
      </p:sp>
      <p:sp>
        <p:nvSpPr>
          <p:cNvPr id="82" name="Text Box 63"/>
          <p:cNvSpPr txBox="1">
            <a:spLocks noChangeArrowheads="1"/>
          </p:cNvSpPr>
          <p:nvPr/>
        </p:nvSpPr>
        <p:spPr bwMode="auto">
          <a:xfrm>
            <a:off x="2963694" y="25146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83" name="AutoShape 26"/>
          <p:cNvCxnSpPr>
            <a:cxnSpLocks noChangeShapeType="1"/>
            <a:stCxn id="10" idx="5"/>
            <a:endCxn id="14" idx="1"/>
          </p:cNvCxnSpPr>
          <p:nvPr/>
        </p:nvCxnSpPr>
        <p:spPr bwMode="auto">
          <a:xfrm rot="16200000" flipH="1">
            <a:off x="2796148" y="2415147"/>
            <a:ext cx="351305" cy="8735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6" name="AutoShape 26"/>
          <p:cNvCxnSpPr>
            <a:cxnSpLocks noChangeShapeType="1"/>
            <a:stCxn id="14" idx="0"/>
            <a:endCxn id="13" idx="4"/>
          </p:cNvCxnSpPr>
          <p:nvPr/>
        </p:nvCxnSpPr>
        <p:spPr bwMode="auto">
          <a:xfrm rot="5400000" flipH="1" flipV="1">
            <a:off x="3314700" y="25908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9" name="Text Box 63"/>
          <p:cNvSpPr txBox="1">
            <a:spLocks noChangeArrowheads="1"/>
          </p:cNvSpPr>
          <p:nvPr/>
        </p:nvSpPr>
        <p:spPr bwMode="auto">
          <a:xfrm>
            <a:off x="3581400" y="2438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cxnSp>
        <p:nvCxnSpPr>
          <p:cNvPr id="90" name="AutoShape 26"/>
          <p:cNvCxnSpPr>
            <a:cxnSpLocks noChangeShapeType="1"/>
            <a:stCxn id="11" idx="6"/>
            <a:endCxn id="14" idx="3"/>
          </p:cNvCxnSpPr>
          <p:nvPr/>
        </p:nvCxnSpPr>
        <p:spPr bwMode="auto">
          <a:xfrm flipV="1">
            <a:off x="1905000" y="3297004"/>
            <a:ext cx="1503596" cy="322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3" name="Text Box 63"/>
          <p:cNvSpPr txBox="1">
            <a:spLocks noChangeArrowheads="1"/>
          </p:cNvSpPr>
          <p:nvPr/>
        </p:nvSpPr>
        <p:spPr bwMode="auto">
          <a:xfrm>
            <a:off x="2430294" y="31242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10</a:t>
            </a:r>
          </a:p>
        </p:txBody>
      </p:sp>
      <p:sp>
        <p:nvSpPr>
          <p:cNvPr id="46" name="TextBox 45"/>
          <p:cNvSpPr txBox="1"/>
          <p:nvPr>
            <p:custDataLst>
              <p:tags r:id="rId1"/>
            </p:custDataLst>
          </p:nvPr>
        </p:nvSpPr>
        <p:spPr>
          <a:xfrm>
            <a:off x="381000" y="4648200"/>
            <a:ext cx="3302764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u="sng" dirty="0">
                <a:latin typeface="+mn-lt"/>
              </a:rPr>
              <a:t>Order Added to Known Set:</a:t>
            </a:r>
          </a:p>
          <a:p>
            <a:pPr>
              <a:defRPr/>
            </a:pPr>
            <a:endParaRPr lang="en-US" sz="2000" b="0" u="sng" dirty="0">
              <a:latin typeface="+mn-lt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Example #2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  <a:endParaRPr lang="en-US" dirty="0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62000" y="13604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438400" y="12842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09600" y="2579687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C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209800" y="2351087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524000" y="34290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505200" y="19812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3352800" y="29718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G</a:t>
            </a:r>
          </a:p>
        </p:txBody>
      </p:sp>
      <p:cxnSp>
        <p:nvCxnSpPr>
          <p:cNvPr id="19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800100" y="1695450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" name="AutoShape 26"/>
          <p:cNvCxnSpPr>
            <a:cxnSpLocks noChangeShapeType="1"/>
            <a:stCxn id="8" idx="2"/>
            <a:endCxn id="7" idx="6"/>
          </p:cNvCxnSpPr>
          <p:nvPr/>
        </p:nvCxnSpPr>
        <p:spPr bwMode="auto">
          <a:xfrm rot="10800000" flipV="1">
            <a:off x="1143000" y="1474787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" name="AutoShape 32"/>
          <p:cNvCxnSpPr>
            <a:cxnSpLocks noChangeShapeType="1"/>
            <a:stCxn id="10" idx="0"/>
            <a:endCxn id="8" idx="4"/>
          </p:cNvCxnSpPr>
          <p:nvPr/>
        </p:nvCxnSpPr>
        <p:spPr bwMode="auto">
          <a:xfrm rot="5400000" flipH="1" flipV="1">
            <a:off x="2171700" y="1893887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0" name="Text Box 44"/>
          <p:cNvSpPr txBox="1">
            <a:spLocks noChangeArrowheads="1"/>
          </p:cNvSpPr>
          <p:nvPr/>
        </p:nvSpPr>
        <p:spPr bwMode="auto">
          <a:xfrm>
            <a:off x="822325" y="103981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1" name="Text Box 45"/>
          <p:cNvSpPr txBox="1">
            <a:spLocks noChangeArrowheads="1"/>
          </p:cNvSpPr>
          <p:nvPr/>
        </p:nvSpPr>
        <p:spPr bwMode="auto">
          <a:xfrm>
            <a:off x="2498725" y="9144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32" name="Text Box 46"/>
          <p:cNvSpPr txBox="1">
            <a:spLocks noChangeArrowheads="1"/>
          </p:cNvSpPr>
          <p:nvPr/>
        </p:nvSpPr>
        <p:spPr bwMode="auto">
          <a:xfrm>
            <a:off x="2514600" y="971490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33" name="Text Box 47"/>
          <p:cNvSpPr txBox="1">
            <a:spLocks noChangeArrowheads="1"/>
          </p:cNvSpPr>
          <p:nvPr/>
        </p:nvSpPr>
        <p:spPr bwMode="auto">
          <a:xfrm>
            <a:off x="1537492" y="3124200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35" name="Text Box 49"/>
          <p:cNvSpPr txBox="1">
            <a:spLocks noChangeArrowheads="1"/>
          </p:cNvSpPr>
          <p:nvPr/>
        </p:nvSpPr>
        <p:spPr bwMode="auto">
          <a:xfrm>
            <a:off x="304800" y="26844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</a:p>
        </p:txBody>
      </p:sp>
      <p:sp>
        <p:nvSpPr>
          <p:cNvPr id="36" name="Text Box 50"/>
          <p:cNvSpPr txBox="1">
            <a:spLocks noChangeArrowheads="1"/>
          </p:cNvSpPr>
          <p:nvPr/>
        </p:nvSpPr>
        <p:spPr bwMode="auto">
          <a:xfrm>
            <a:off x="2100704" y="2057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37" name="Text Box 51"/>
          <p:cNvSpPr txBox="1">
            <a:spLocks noChangeArrowheads="1"/>
          </p:cNvSpPr>
          <p:nvPr/>
        </p:nvSpPr>
        <p:spPr bwMode="auto">
          <a:xfrm>
            <a:off x="3657600" y="1676400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38" name="Text Box 52"/>
          <p:cNvSpPr txBox="1">
            <a:spLocks noChangeArrowheads="1"/>
          </p:cNvSpPr>
          <p:nvPr/>
        </p:nvSpPr>
        <p:spPr bwMode="auto">
          <a:xfrm>
            <a:off x="3657600" y="2819400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39" name="Text Box 53"/>
          <p:cNvSpPr txBox="1">
            <a:spLocks noChangeArrowheads="1"/>
          </p:cNvSpPr>
          <p:nvPr/>
        </p:nvSpPr>
        <p:spPr bwMode="auto">
          <a:xfrm>
            <a:off x="1600200" y="11334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9" name="Text Box 63"/>
          <p:cNvSpPr txBox="1">
            <a:spLocks noChangeArrowheads="1"/>
          </p:cNvSpPr>
          <p:nvPr/>
        </p:nvSpPr>
        <p:spPr bwMode="auto">
          <a:xfrm>
            <a:off x="1676400" y="17526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52" name="Text Box 66"/>
          <p:cNvSpPr txBox="1">
            <a:spLocks noChangeArrowheads="1"/>
          </p:cNvSpPr>
          <p:nvPr/>
        </p:nvSpPr>
        <p:spPr bwMode="auto">
          <a:xfrm>
            <a:off x="533400" y="19700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graphicFrame>
        <p:nvGraphicFramePr>
          <p:cNvPr id="53" name="Group 120"/>
          <p:cNvGraphicFramePr>
            <a:graphicFrameLocks noGrp="1"/>
          </p:cNvGraphicFramePr>
          <p:nvPr/>
        </p:nvGraphicFramePr>
        <p:xfrm>
          <a:off x="4419600" y="2971800"/>
          <a:ext cx="4267200" cy="292608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??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£"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 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 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7" name="Text Box 63"/>
          <p:cNvSpPr txBox="1">
            <a:spLocks noChangeArrowheads="1"/>
          </p:cNvSpPr>
          <p:nvPr/>
        </p:nvSpPr>
        <p:spPr bwMode="auto">
          <a:xfrm>
            <a:off x="2438400" y="1885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58" name="AutoShape 26"/>
          <p:cNvCxnSpPr>
            <a:cxnSpLocks noChangeShapeType="1"/>
            <a:stCxn id="7" idx="5"/>
            <a:endCxn id="10" idx="1"/>
          </p:cNvCxnSpPr>
          <p:nvPr/>
        </p:nvCxnSpPr>
        <p:spPr bwMode="auto">
          <a:xfrm rot="16200000" flipH="1">
            <a:off x="1315804" y="1457091"/>
            <a:ext cx="721192" cy="11783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" name="AutoShape 26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990600" y="2676291"/>
            <a:ext cx="1274996" cy="938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4" name="Text Box 63"/>
          <p:cNvSpPr txBox="1">
            <a:spLocks noChangeArrowheads="1"/>
          </p:cNvSpPr>
          <p:nvPr/>
        </p:nvSpPr>
        <p:spPr bwMode="auto">
          <a:xfrm>
            <a:off x="1287294" y="24192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65" name="AutoShape 26"/>
          <p:cNvCxnSpPr>
            <a:cxnSpLocks noChangeShapeType="1"/>
            <a:stCxn id="10" idx="6"/>
            <a:endCxn id="13" idx="3"/>
          </p:cNvCxnSpPr>
          <p:nvPr/>
        </p:nvCxnSpPr>
        <p:spPr bwMode="auto">
          <a:xfrm flipV="1">
            <a:off x="2590800" y="2306404"/>
            <a:ext cx="970196" cy="23518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8" name="Text Box 63"/>
          <p:cNvSpPr txBox="1">
            <a:spLocks noChangeArrowheads="1"/>
          </p:cNvSpPr>
          <p:nvPr/>
        </p:nvSpPr>
        <p:spPr bwMode="auto">
          <a:xfrm>
            <a:off x="2887494" y="2114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69" name="AutoShape 32"/>
          <p:cNvCxnSpPr>
            <a:cxnSpLocks noChangeShapeType="1"/>
            <a:stCxn id="13" idx="1"/>
            <a:endCxn id="8" idx="6"/>
          </p:cNvCxnSpPr>
          <p:nvPr/>
        </p:nvCxnSpPr>
        <p:spPr bwMode="auto">
          <a:xfrm rot="16200000" flipV="1">
            <a:off x="2909094" y="1385094"/>
            <a:ext cx="562209" cy="7415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" name="Text Box 63"/>
          <p:cNvSpPr txBox="1">
            <a:spLocks noChangeArrowheads="1"/>
          </p:cNvSpPr>
          <p:nvPr/>
        </p:nvSpPr>
        <p:spPr bwMode="auto">
          <a:xfrm>
            <a:off x="3116094" y="13716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73" name="AutoShape 26"/>
          <p:cNvCxnSpPr>
            <a:cxnSpLocks noChangeShapeType="1"/>
            <a:stCxn id="9" idx="5"/>
            <a:endCxn id="11" idx="1"/>
          </p:cNvCxnSpPr>
          <p:nvPr/>
        </p:nvCxnSpPr>
        <p:spPr bwMode="auto">
          <a:xfrm rot="16200000" flipH="1">
            <a:off x="967348" y="2872347"/>
            <a:ext cx="579905" cy="6449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6" name="Text Box 66"/>
          <p:cNvSpPr txBox="1">
            <a:spLocks noChangeArrowheads="1"/>
          </p:cNvSpPr>
          <p:nvPr/>
        </p:nvSpPr>
        <p:spPr bwMode="auto">
          <a:xfrm>
            <a:off x="982494" y="3028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cxnSp>
        <p:nvCxnSpPr>
          <p:cNvPr id="77" name="AutoShape 32"/>
          <p:cNvCxnSpPr>
            <a:cxnSpLocks noChangeShapeType="1"/>
            <a:stCxn id="10" idx="4"/>
            <a:endCxn id="11" idx="7"/>
          </p:cNvCxnSpPr>
          <p:nvPr/>
        </p:nvCxnSpPr>
        <p:spPr bwMode="auto">
          <a:xfrm rot="5400000">
            <a:off x="1748398" y="2832893"/>
            <a:ext cx="752709" cy="5510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1" name="Text Box 63"/>
          <p:cNvSpPr txBox="1">
            <a:spLocks noChangeArrowheads="1"/>
          </p:cNvSpPr>
          <p:nvPr/>
        </p:nvSpPr>
        <p:spPr bwMode="auto">
          <a:xfrm>
            <a:off x="1828800" y="28956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6</a:t>
            </a:r>
          </a:p>
        </p:txBody>
      </p:sp>
      <p:sp>
        <p:nvSpPr>
          <p:cNvPr id="82" name="Text Box 63"/>
          <p:cNvSpPr txBox="1">
            <a:spLocks noChangeArrowheads="1"/>
          </p:cNvSpPr>
          <p:nvPr/>
        </p:nvSpPr>
        <p:spPr bwMode="auto">
          <a:xfrm>
            <a:off x="2963694" y="25146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83" name="AutoShape 26"/>
          <p:cNvCxnSpPr>
            <a:cxnSpLocks noChangeShapeType="1"/>
            <a:stCxn id="10" idx="5"/>
            <a:endCxn id="14" idx="1"/>
          </p:cNvCxnSpPr>
          <p:nvPr/>
        </p:nvCxnSpPr>
        <p:spPr bwMode="auto">
          <a:xfrm rot="16200000" flipH="1">
            <a:off x="2796148" y="2415147"/>
            <a:ext cx="351305" cy="8735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6" name="AutoShape 26"/>
          <p:cNvCxnSpPr>
            <a:cxnSpLocks noChangeShapeType="1"/>
            <a:stCxn id="14" idx="0"/>
            <a:endCxn id="13" idx="4"/>
          </p:cNvCxnSpPr>
          <p:nvPr/>
        </p:nvCxnSpPr>
        <p:spPr bwMode="auto">
          <a:xfrm rot="5400000" flipH="1" flipV="1">
            <a:off x="3314700" y="25908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9" name="Text Box 63"/>
          <p:cNvSpPr txBox="1">
            <a:spLocks noChangeArrowheads="1"/>
          </p:cNvSpPr>
          <p:nvPr/>
        </p:nvSpPr>
        <p:spPr bwMode="auto">
          <a:xfrm>
            <a:off x="3581400" y="2438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cxnSp>
        <p:nvCxnSpPr>
          <p:cNvPr id="90" name="AutoShape 26"/>
          <p:cNvCxnSpPr>
            <a:cxnSpLocks noChangeShapeType="1"/>
            <a:stCxn id="11" idx="6"/>
            <a:endCxn id="14" idx="3"/>
          </p:cNvCxnSpPr>
          <p:nvPr/>
        </p:nvCxnSpPr>
        <p:spPr bwMode="auto">
          <a:xfrm flipV="1">
            <a:off x="1905000" y="3297004"/>
            <a:ext cx="1503596" cy="322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3" name="Text Box 63"/>
          <p:cNvSpPr txBox="1">
            <a:spLocks noChangeArrowheads="1"/>
          </p:cNvSpPr>
          <p:nvPr/>
        </p:nvSpPr>
        <p:spPr bwMode="auto">
          <a:xfrm>
            <a:off x="2430294" y="31242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10</a:t>
            </a:r>
          </a:p>
        </p:txBody>
      </p:sp>
      <p:sp>
        <p:nvSpPr>
          <p:cNvPr id="46" name="TextBox 45"/>
          <p:cNvSpPr txBox="1"/>
          <p:nvPr>
            <p:custDataLst>
              <p:tags r:id="rId1"/>
            </p:custDataLst>
          </p:nvPr>
        </p:nvSpPr>
        <p:spPr>
          <a:xfrm>
            <a:off x="381000" y="4648200"/>
            <a:ext cx="3302764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u="sng" dirty="0">
                <a:latin typeface="+mn-lt"/>
              </a:rPr>
              <a:t>Order Added to Known Set:</a:t>
            </a:r>
          </a:p>
          <a:p>
            <a:pPr>
              <a:defRPr/>
            </a:pPr>
            <a:endParaRPr lang="en-US" sz="2000" b="0" u="sng" dirty="0">
              <a:latin typeface="+mn-lt"/>
            </a:endParaRPr>
          </a:p>
          <a:p>
            <a:pPr>
              <a:defRPr/>
            </a:pPr>
            <a:r>
              <a:rPr lang="en-US" sz="2000" b="0" dirty="0">
                <a:latin typeface="+mn-lt"/>
              </a:rPr>
              <a:t>A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Example #2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  <a:endParaRPr lang="en-US" dirty="0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62000" y="13604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438400" y="1284287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09600" y="2579687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C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209800" y="23510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524000" y="3429000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505200" y="1981200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E</a:t>
            </a: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3352800" y="2971800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G</a:t>
            </a:r>
          </a:p>
        </p:txBody>
      </p:sp>
      <p:cxnSp>
        <p:nvCxnSpPr>
          <p:cNvPr id="19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800100" y="1695450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" name="AutoShape 26"/>
          <p:cNvCxnSpPr>
            <a:cxnSpLocks noChangeShapeType="1"/>
            <a:stCxn id="8" idx="2"/>
            <a:endCxn id="7" idx="6"/>
          </p:cNvCxnSpPr>
          <p:nvPr/>
        </p:nvCxnSpPr>
        <p:spPr bwMode="auto">
          <a:xfrm rot="10800000" flipV="1">
            <a:off x="1143000" y="1474787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" name="AutoShape 32"/>
          <p:cNvCxnSpPr>
            <a:cxnSpLocks noChangeShapeType="1"/>
            <a:stCxn id="10" idx="0"/>
            <a:endCxn id="8" idx="4"/>
          </p:cNvCxnSpPr>
          <p:nvPr/>
        </p:nvCxnSpPr>
        <p:spPr bwMode="auto">
          <a:xfrm rot="5400000" flipH="1" flipV="1">
            <a:off x="2171700" y="1893887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0" name="Text Box 44"/>
          <p:cNvSpPr txBox="1">
            <a:spLocks noChangeArrowheads="1"/>
          </p:cNvSpPr>
          <p:nvPr/>
        </p:nvSpPr>
        <p:spPr bwMode="auto">
          <a:xfrm>
            <a:off x="822325" y="103981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1" name="Text Box 45"/>
          <p:cNvSpPr txBox="1">
            <a:spLocks noChangeArrowheads="1"/>
          </p:cNvSpPr>
          <p:nvPr/>
        </p:nvSpPr>
        <p:spPr bwMode="auto">
          <a:xfrm>
            <a:off x="2498725" y="9144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32" name="Text Box 46"/>
          <p:cNvSpPr txBox="1">
            <a:spLocks noChangeArrowheads="1"/>
          </p:cNvSpPr>
          <p:nvPr/>
        </p:nvSpPr>
        <p:spPr bwMode="auto">
          <a:xfrm>
            <a:off x="2514600" y="971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6</a:t>
            </a:r>
          </a:p>
        </p:txBody>
      </p:sp>
      <p:sp>
        <p:nvSpPr>
          <p:cNvPr id="33" name="Text Box 47"/>
          <p:cNvSpPr txBox="1">
            <a:spLocks noChangeArrowheads="1"/>
          </p:cNvSpPr>
          <p:nvPr/>
        </p:nvSpPr>
        <p:spPr bwMode="auto">
          <a:xfrm>
            <a:off x="1447800" y="3124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7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5" name="Text Box 49"/>
          <p:cNvSpPr txBox="1">
            <a:spLocks noChangeArrowheads="1"/>
          </p:cNvSpPr>
          <p:nvPr/>
        </p:nvSpPr>
        <p:spPr bwMode="auto">
          <a:xfrm>
            <a:off x="304800" y="26844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</a:p>
        </p:txBody>
      </p:sp>
      <p:sp>
        <p:nvSpPr>
          <p:cNvPr id="36" name="Text Box 50"/>
          <p:cNvSpPr txBox="1">
            <a:spLocks noChangeArrowheads="1"/>
          </p:cNvSpPr>
          <p:nvPr/>
        </p:nvSpPr>
        <p:spPr bwMode="auto">
          <a:xfrm>
            <a:off x="2100704" y="2057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37" name="Text Box 51"/>
          <p:cNvSpPr txBox="1">
            <a:spLocks noChangeArrowheads="1"/>
          </p:cNvSpPr>
          <p:nvPr/>
        </p:nvSpPr>
        <p:spPr bwMode="auto">
          <a:xfrm>
            <a:off x="3657600" y="1676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</a:p>
        </p:txBody>
      </p:sp>
      <p:sp>
        <p:nvSpPr>
          <p:cNvPr id="38" name="Text Box 52"/>
          <p:cNvSpPr txBox="1">
            <a:spLocks noChangeArrowheads="1"/>
          </p:cNvSpPr>
          <p:nvPr/>
        </p:nvSpPr>
        <p:spPr bwMode="auto">
          <a:xfrm>
            <a:off x="3657600" y="2819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6</a:t>
            </a:r>
          </a:p>
        </p:txBody>
      </p:sp>
      <p:sp>
        <p:nvSpPr>
          <p:cNvPr id="39" name="Text Box 53"/>
          <p:cNvSpPr txBox="1">
            <a:spLocks noChangeArrowheads="1"/>
          </p:cNvSpPr>
          <p:nvPr/>
        </p:nvSpPr>
        <p:spPr bwMode="auto">
          <a:xfrm>
            <a:off x="1600200" y="11334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9" name="Text Box 63"/>
          <p:cNvSpPr txBox="1">
            <a:spLocks noChangeArrowheads="1"/>
          </p:cNvSpPr>
          <p:nvPr/>
        </p:nvSpPr>
        <p:spPr bwMode="auto">
          <a:xfrm>
            <a:off x="1676400" y="17526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52" name="Text Box 66"/>
          <p:cNvSpPr txBox="1">
            <a:spLocks noChangeArrowheads="1"/>
          </p:cNvSpPr>
          <p:nvPr/>
        </p:nvSpPr>
        <p:spPr bwMode="auto">
          <a:xfrm>
            <a:off x="533400" y="19700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graphicFrame>
        <p:nvGraphicFramePr>
          <p:cNvPr id="53" name="Group 120"/>
          <p:cNvGraphicFramePr>
            <a:graphicFrameLocks noGrp="1"/>
          </p:cNvGraphicFramePr>
          <p:nvPr/>
        </p:nvGraphicFramePr>
        <p:xfrm>
          <a:off x="4419600" y="2971800"/>
          <a:ext cx="4267200" cy="292608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 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£"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 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 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 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 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7" name="Text Box 63"/>
          <p:cNvSpPr txBox="1">
            <a:spLocks noChangeArrowheads="1"/>
          </p:cNvSpPr>
          <p:nvPr/>
        </p:nvSpPr>
        <p:spPr bwMode="auto">
          <a:xfrm>
            <a:off x="2438400" y="1885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58" name="AutoShape 26"/>
          <p:cNvCxnSpPr>
            <a:cxnSpLocks noChangeShapeType="1"/>
            <a:stCxn id="7" idx="5"/>
            <a:endCxn id="10" idx="1"/>
          </p:cNvCxnSpPr>
          <p:nvPr/>
        </p:nvCxnSpPr>
        <p:spPr bwMode="auto">
          <a:xfrm rot="16200000" flipH="1">
            <a:off x="1315804" y="1457091"/>
            <a:ext cx="721192" cy="11783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" name="AutoShape 26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990600" y="2676291"/>
            <a:ext cx="1274996" cy="938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4" name="Text Box 63"/>
          <p:cNvSpPr txBox="1">
            <a:spLocks noChangeArrowheads="1"/>
          </p:cNvSpPr>
          <p:nvPr/>
        </p:nvSpPr>
        <p:spPr bwMode="auto">
          <a:xfrm>
            <a:off x="1287294" y="24192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65" name="AutoShape 26"/>
          <p:cNvCxnSpPr>
            <a:cxnSpLocks noChangeShapeType="1"/>
            <a:stCxn id="10" idx="6"/>
            <a:endCxn id="13" idx="3"/>
          </p:cNvCxnSpPr>
          <p:nvPr/>
        </p:nvCxnSpPr>
        <p:spPr bwMode="auto">
          <a:xfrm flipV="1">
            <a:off x="2590800" y="2306404"/>
            <a:ext cx="970196" cy="23518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8" name="Text Box 63"/>
          <p:cNvSpPr txBox="1">
            <a:spLocks noChangeArrowheads="1"/>
          </p:cNvSpPr>
          <p:nvPr/>
        </p:nvSpPr>
        <p:spPr bwMode="auto">
          <a:xfrm>
            <a:off x="2887494" y="2114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69" name="AutoShape 32"/>
          <p:cNvCxnSpPr>
            <a:cxnSpLocks noChangeShapeType="1"/>
            <a:stCxn id="13" idx="1"/>
            <a:endCxn id="8" idx="6"/>
          </p:cNvCxnSpPr>
          <p:nvPr/>
        </p:nvCxnSpPr>
        <p:spPr bwMode="auto">
          <a:xfrm rot="16200000" flipV="1">
            <a:off x="2909094" y="1385094"/>
            <a:ext cx="562209" cy="7415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" name="Text Box 63"/>
          <p:cNvSpPr txBox="1">
            <a:spLocks noChangeArrowheads="1"/>
          </p:cNvSpPr>
          <p:nvPr/>
        </p:nvSpPr>
        <p:spPr bwMode="auto">
          <a:xfrm>
            <a:off x="3116094" y="13716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73" name="AutoShape 26"/>
          <p:cNvCxnSpPr>
            <a:cxnSpLocks noChangeShapeType="1"/>
            <a:stCxn id="9" idx="5"/>
            <a:endCxn id="11" idx="1"/>
          </p:cNvCxnSpPr>
          <p:nvPr/>
        </p:nvCxnSpPr>
        <p:spPr bwMode="auto">
          <a:xfrm rot="16200000" flipH="1">
            <a:off x="967348" y="2872347"/>
            <a:ext cx="579905" cy="6449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6" name="Text Box 66"/>
          <p:cNvSpPr txBox="1">
            <a:spLocks noChangeArrowheads="1"/>
          </p:cNvSpPr>
          <p:nvPr/>
        </p:nvSpPr>
        <p:spPr bwMode="auto">
          <a:xfrm>
            <a:off x="982494" y="3028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cxnSp>
        <p:nvCxnSpPr>
          <p:cNvPr id="77" name="AutoShape 32"/>
          <p:cNvCxnSpPr>
            <a:cxnSpLocks noChangeShapeType="1"/>
            <a:stCxn id="10" idx="4"/>
            <a:endCxn id="11" idx="7"/>
          </p:cNvCxnSpPr>
          <p:nvPr/>
        </p:nvCxnSpPr>
        <p:spPr bwMode="auto">
          <a:xfrm rot="5400000">
            <a:off x="1748398" y="2832893"/>
            <a:ext cx="752709" cy="5510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1" name="Text Box 63"/>
          <p:cNvSpPr txBox="1">
            <a:spLocks noChangeArrowheads="1"/>
          </p:cNvSpPr>
          <p:nvPr/>
        </p:nvSpPr>
        <p:spPr bwMode="auto">
          <a:xfrm>
            <a:off x="1828800" y="28956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6</a:t>
            </a:r>
          </a:p>
        </p:txBody>
      </p:sp>
      <p:sp>
        <p:nvSpPr>
          <p:cNvPr id="82" name="Text Box 63"/>
          <p:cNvSpPr txBox="1">
            <a:spLocks noChangeArrowheads="1"/>
          </p:cNvSpPr>
          <p:nvPr/>
        </p:nvSpPr>
        <p:spPr bwMode="auto">
          <a:xfrm>
            <a:off x="2963694" y="25146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83" name="AutoShape 26"/>
          <p:cNvCxnSpPr>
            <a:cxnSpLocks noChangeShapeType="1"/>
            <a:stCxn id="10" idx="5"/>
            <a:endCxn id="14" idx="1"/>
          </p:cNvCxnSpPr>
          <p:nvPr/>
        </p:nvCxnSpPr>
        <p:spPr bwMode="auto">
          <a:xfrm rot="16200000" flipH="1">
            <a:off x="2796148" y="2415147"/>
            <a:ext cx="351305" cy="8735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6" name="AutoShape 26"/>
          <p:cNvCxnSpPr>
            <a:cxnSpLocks noChangeShapeType="1"/>
            <a:stCxn id="14" idx="0"/>
            <a:endCxn id="13" idx="4"/>
          </p:cNvCxnSpPr>
          <p:nvPr/>
        </p:nvCxnSpPr>
        <p:spPr bwMode="auto">
          <a:xfrm rot="5400000" flipH="1" flipV="1">
            <a:off x="3314700" y="25908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9" name="Text Box 63"/>
          <p:cNvSpPr txBox="1">
            <a:spLocks noChangeArrowheads="1"/>
          </p:cNvSpPr>
          <p:nvPr/>
        </p:nvSpPr>
        <p:spPr bwMode="auto">
          <a:xfrm>
            <a:off x="3581400" y="2438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cxnSp>
        <p:nvCxnSpPr>
          <p:cNvPr id="90" name="AutoShape 26"/>
          <p:cNvCxnSpPr>
            <a:cxnSpLocks noChangeShapeType="1"/>
            <a:stCxn id="11" idx="6"/>
            <a:endCxn id="14" idx="3"/>
          </p:cNvCxnSpPr>
          <p:nvPr/>
        </p:nvCxnSpPr>
        <p:spPr bwMode="auto">
          <a:xfrm flipV="1">
            <a:off x="1905000" y="3297004"/>
            <a:ext cx="1503596" cy="322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3" name="Text Box 63"/>
          <p:cNvSpPr txBox="1">
            <a:spLocks noChangeArrowheads="1"/>
          </p:cNvSpPr>
          <p:nvPr/>
        </p:nvSpPr>
        <p:spPr bwMode="auto">
          <a:xfrm>
            <a:off x="2430294" y="31242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10</a:t>
            </a:r>
          </a:p>
        </p:txBody>
      </p:sp>
      <p:sp>
        <p:nvSpPr>
          <p:cNvPr id="46" name="TextBox 45"/>
          <p:cNvSpPr txBox="1"/>
          <p:nvPr>
            <p:custDataLst>
              <p:tags r:id="rId1"/>
            </p:custDataLst>
          </p:nvPr>
        </p:nvSpPr>
        <p:spPr>
          <a:xfrm>
            <a:off x="381000" y="4648200"/>
            <a:ext cx="3302764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u="sng" dirty="0">
                <a:latin typeface="+mn-lt"/>
              </a:rPr>
              <a:t>Order Added to Known Set:</a:t>
            </a:r>
          </a:p>
          <a:p>
            <a:pPr>
              <a:defRPr/>
            </a:pPr>
            <a:endParaRPr lang="en-US" sz="2000" b="0" u="sng" dirty="0">
              <a:latin typeface="+mn-lt"/>
            </a:endParaRPr>
          </a:p>
          <a:p>
            <a:pPr>
              <a:defRPr/>
            </a:pPr>
            <a:r>
              <a:rPr lang="en-US" sz="2000" b="0" dirty="0">
                <a:latin typeface="+mn-lt"/>
              </a:rPr>
              <a:t>A, D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Example #2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  <a:endParaRPr lang="en-US" dirty="0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62000" y="13604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438400" y="1284287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09600" y="25796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C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209800" y="23510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524000" y="3429000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505200" y="1981200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E</a:t>
            </a: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3352800" y="2971800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G</a:t>
            </a:r>
          </a:p>
        </p:txBody>
      </p:sp>
      <p:cxnSp>
        <p:nvCxnSpPr>
          <p:cNvPr id="19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800100" y="1695450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" name="AutoShape 26"/>
          <p:cNvCxnSpPr>
            <a:cxnSpLocks noChangeShapeType="1"/>
            <a:stCxn id="8" idx="2"/>
            <a:endCxn id="7" idx="6"/>
          </p:cNvCxnSpPr>
          <p:nvPr/>
        </p:nvCxnSpPr>
        <p:spPr bwMode="auto">
          <a:xfrm rot="10800000" flipV="1">
            <a:off x="1143000" y="1474787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" name="AutoShape 32"/>
          <p:cNvCxnSpPr>
            <a:cxnSpLocks noChangeShapeType="1"/>
            <a:stCxn id="10" idx="0"/>
            <a:endCxn id="8" idx="4"/>
          </p:cNvCxnSpPr>
          <p:nvPr/>
        </p:nvCxnSpPr>
        <p:spPr bwMode="auto">
          <a:xfrm rot="5400000" flipH="1" flipV="1">
            <a:off x="2171700" y="1893887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0" name="Text Box 44"/>
          <p:cNvSpPr txBox="1">
            <a:spLocks noChangeArrowheads="1"/>
          </p:cNvSpPr>
          <p:nvPr/>
        </p:nvSpPr>
        <p:spPr bwMode="auto">
          <a:xfrm>
            <a:off x="822325" y="103981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1" name="Text Box 45"/>
          <p:cNvSpPr txBox="1">
            <a:spLocks noChangeArrowheads="1"/>
          </p:cNvSpPr>
          <p:nvPr/>
        </p:nvSpPr>
        <p:spPr bwMode="auto">
          <a:xfrm>
            <a:off x="2498725" y="9144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32" name="Text Box 46"/>
          <p:cNvSpPr txBox="1">
            <a:spLocks noChangeArrowheads="1"/>
          </p:cNvSpPr>
          <p:nvPr/>
        </p:nvSpPr>
        <p:spPr bwMode="auto">
          <a:xfrm>
            <a:off x="2514600" y="971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6</a:t>
            </a:r>
          </a:p>
        </p:txBody>
      </p:sp>
      <p:sp>
        <p:nvSpPr>
          <p:cNvPr id="33" name="Text Box 47"/>
          <p:cNvSpPr txBox="1">
            <a:spLocks noChangeArrowheads="1"/>
          </p:cNvSpPr>
          <p:nvPr/>
        </p:nvSpPr>
        <p:spPr bwMode="auto">
          <a:xfrm>
            <a:off x="1447800" y="3124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4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5" name="Text Box 49"/>
          <p:cNvSpPr txBox="1">
            <a:spLocks noChangeArrowheads="1"/>
          </p:cNvSpPr>
          <p:nvPr/>
        </p:nvSpPr>
        <p:spPr bwMode="auto">
          <a:xfrm>
            <a:off x="304800" y="26844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</a:p>
        </p:txBody>
      </p:sp>
      <p:sp>
        <p:nvSpPr>
          <p:cNvPr id="36" name="Text Box 50"/>
          <p:cNvSpPr txBox="1">
            <a:spLocks noChangeArrowheads="1"/>
          </p:cNvSpPr>
          <p:nvPr/>
        </p:nvSpPr>
        <p:spPr bwMode="auto">
          <a:xfrm>
            <a:off x="2100704" y="2057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37" name="Text Box 51"/>
          <p:cNvSpPr txBox="1">
            <a:spLocks noChangeArrowheads="1"/>
          </p:cNvSpPr>
          <p:nvPr/>
        </p:nvSpPr>
        <p:spPr bwMode="auto">
          <a:xfrm>
            <a:off x="3657600" y="1676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</a:p>
        </p:txBody>
      </p:sp>
      <p:sp>
        <p:nvSpPr>
          <p:cNvPr id="38" name="Text Box 52"/>
          <p:cNvSpPr txBox="1">
            <a:spLocks noChangeArrowheads="1"/>
          </p:cNvSpPr>
          <p:nvPr/>
        </p:nvSpPr>
        <p:spPr bwMode="auto">
          <a:xfrm>
            <a:off x="3657600" y="2819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6</a:t>
            </a:r>
          </a:p>
        </p:txBody>
      </p:sp>
      <p:sp>
        <p:nvSpPr>
          <p:cNvPr id="39" name="Text Box 53"/>
          <p:cNvSpPr txBox="1">
            <a:spLocks noChangeArrowheads="1"/>
          </p:cNvSpPr>
          <p:nvPr/>
        </p:nvSpPr>
        <p:spPr bwMode="auto">
          <a:xfrm>
            <a:off x="1600200" y="11334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9" name="Text Box 63"/>
          <p:cNvSpPr txBox="1">
            <a:spLocks noChangeArrowheads="1"/>
          </p:cNvSpPr>
          <p:nvPr/>
        </p:nvSpPr>
        <p:spPr bwMode="auto">
          <a:xfrm>
            <a:off x="1676400" y="17526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52" name="Text Box 66"/>
          <p:cNvSpPr txBox="1">
            <a:spLocks noChangeArrowheads="1"/>
          </p:cNvSpPr>
          <p:nvPr/>
        </p:nvSpPr>
        <p:spPr bwMode="auto">
          <a:xfrm>
            <a:off x="533400" y="19700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graphicFrame>
        <p:nvGraphicFramePr>
          <p:cNvPr id="53" name="Group 120"/>
          <p:cNvGraphicFramePr>
            <a:graphicFrameLocks noGrp="1"/>
          </p:cNvGraphicFramePr>
          <p:nvPr/>
        </p:nvGraphicFramePr>
        <p:xfrm>
          <a:off x="4419600" y="2971800"/>
          <a:ext cx="4267200" cy="292608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 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 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/>
                        </a:rPr>
                        <a:t> 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 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7" name="Text Box 63"/>
          <p:cNvSpPr txBox="1">
            <a:spLocks noChangeArrowheads="1"/>
          </p:cNvSpPr>
          <p:nvPr/>
        </p:nvSpPr>
        <p:spPr bwMode="auto">
          <a:xfrm>
            <a:off x="2438400" y="1885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58" name="AutoShape 26"/>
          <p:cNvCxnSpPr>
            <a:cxnSpLocks noChangeShapeType="1"/>
            <a:stCxn id="7" idx="5"/>
            <a:endCxn id="10" idx="1"/>
          </p:cNvCxnSpPr>
          <p:nvPr/>
        </p:nvCxnSpPr>
        <p:spPr bwMode="auto">
          <a:xfrm rot="16200000" flipH="1">
            <a:off x="1315804" y="1457091"/>
            <a:ext cx="721192" cy="11783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" name="AutoShape 26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990600" y="2676291"/>
            <a:ext cx="1274996" cy="938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4" name="Text Box 63"/>
          <p:cNvSpPr txBox="1">
            <a:spLocks noChangeArrowheads="1"/>
          </p:cNvSpPr>
          <p:nvPr/>
        </p:nvSpPr>
        <p:spPr bwMode="auto">
          <a:xfrm>
            <a:off x="1287294" y="24192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65" name="AutoShape 26"/>
          <p:cNvCxnSpPr>
            <a:cxnSpLocks noChangeShapeType="1"/>
            <a:stCxn id="10" idx="6"/>
            <a:endCxn id="13" idx="3"/>
          </p:cNvCxnSpPr>
          <p:nvPr/>
        </p:nvCxnSpPr>
        <p:spPr bwMode="auto">
          <a:xfrm flipV="1">
            <a:off x="2590800" y="2306404"/>
            <a:ext cx="970196" cy="23518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8" name="Text Box 63"/>
          <p:cNvSpPr txBox="1">
            <a:spLocks noChangeArrowheads="1"/>
          </p:cNvSpPr>
          <p:nvPr/>
        </p:nvSpPr>
        <p:spPr bwMode="auto">
          <a:xfrm>
            <a:off x="2887494" y="2114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69" name="AutoShape 32"/>
          <p:cNvCxnSpPr>
            <a:cxnSpLocks noChangeShapeType="1"/>
            <a:stCxn id="13" idx="1"/>
            <a:endCxn id="8" idx="6"/>
          </p:cNvCxnSpPr>
          <p:nvPr/>
        </p:nvCxnSpPr>
        <p:spPr bwMode="auto">
          <a:xfrm rot="16200000" flipV="1">
            <a:off x="2909094" y="1385094"/>
            <a:ext cx="562209" cy="7415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" name="Text Box 63"/>
          <p:cNvSpPr txBox="1">
            <a:spLocks noChangeArrowheads="1"/>
          </p:cNvSpPr>
          <p:nvPr/>
        </p:nvSpPr>
        <p:spPr bwMode="auto">
          <a:xfrm>
            <a:off x="3116094" y="13716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73" name="AutoShape 26"/>
          <p:cNvCxnSpPr>
            <a:cxnSpLocks noChangeShapeType="1"/>
            <a:stCxn id="9" idx="5"/>
            <a:endCxn id="11" idx="1"/>
          </p:cNvCxnSpPr>
          <p:nvPr/>
        </p:nvCxnSpPr>
        <p:spPr bwMode="auto">
          <a:xfrm rot="16200000" flipH="1">
            <a:off x="967348" y="2872347"/>
            <a:ext cx="579905" cy="6449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6" name="Text Box 66"/>
          <p:cNvSpPr txBox="1">
            <a:spLocks noChangeArrowheads="1"/>
          </p:cNvSpPr>
          <p:nvPr/>
        </p:nvSpPr>
        <p:spPr bwMode="auto">
          <a:xfrm>
            <a:off x="982494" y="3028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cxnSp>
        <p:nvCxnSpPr>
          <p:cNvPr id="77" name="AutoShape 32"/>
          <p:cNvCxnSpPr>
            <a:cxnSpLocks noChangeShapeType="1"/>
            <a:stCxn id="10" idx="4"/>
            <a:endCxn id="11" idx="7"/>
          </p:cNvCxnSpPr>
          <p:nvPr/>
        </p:nvCxnSpPr>
        <p:spPr bwMode="auto">
          <a:xfrm rot="5400000">
            <a:off x="1748398" y="2832893"/>
            <a:ext cx="752709" cy="5510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1" name="Text Box 63"/>
          <p:cNvSpPr txBox="1">
            <a:spLocks noChangeArrowheads="1"/>
          </p:cNvSpPr>
          <p:nvPr/>
        </p:nvSpPr>
        <p:spPr bwMode="auto">
          <a:xfrm>
            <a:off x="1828800" y="28956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6</a:t>
            </a:r>
          </a:p>
        </p:txBody>
      </p:sp>
      <p:sp>
        <p:nvSpPr>
          <p:cNvPr id="82" name="Text Box 63"/>
          <p:cNvSpPr txBox="1">
            <a:spLocks noChangeArrowheads="1"/>
          </p:cNvSpPr>
          <p:nvPr/>
        </p:nvSpPr>
        <p:spPr bwMode="auto">
          <a:xfrm>
            <a:off x="2963694" y="25146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83" name="AutoShape 26"/>
          <p:cNvCxnSpPr>
            <a:cxnSpLocks noChangeShapeType="1"/>
            <a:stCxn id="10" idx="5"/>
            <a:endCxn id="14" idx="1"/>
          </p:cNvCxnSpPr>
          <p:nvPr/>
        </p:nvCxnSpPr>
        <p:spPr bwMode="auto">
          <a:xfrm rot="16200000" flipH="1">
            <a:off x="2796148" y="2415147"/>
            <a:ext cx="351305" cy="8735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6" name="AutoShape 26"/>
          <p:cNvCxnSpPr>
            <a:cxnSpLocks noChangeShapeType="1"/>
            <a:stCxn id="14" idx="0"/>
            <a:endCxn id="13" idx="4"/>
          </p:cNvCxnSpPr>
          <p:nvPr/>
        </p:nvCxnSpPr>
        <p:spPr bwMode="auto">
          <a:xfrm rot="5400000" flipH="1" flipV="1">
            <a:off x="3314700" y="25908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9" name="Text Box 63"/>
          <p:cNvSpPr txBox="1">
            <a:spLocks noChangeArrowheads="1"/>
          </p:cNvSpPr>
          <p:nvPr/>
        </p:nvSpPr>
        <p:spPr bwMode="auto">
          <a:xfrm>
            <a:off x="3581400" y="2438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cxnSp>
        <p:nvCxnSpPr>
          <p:cNvPr id="90" name="AutoShape 26"/>
          <p:cNvCxnSpPr>
            <a:cxnSpLocks noChangeShapeType="1"/>
            <a:stCxn id="11" idx="6"/>
            <a:endCxn id="14" idx="3"/>
          </p:cNvCxnSpPr>
          <p:nvPr/>
        </p:nvCxnSpPr>
        <p:spPr bwMode="auto">
          <a:xfrm flipV="1">
            <a:off x="1905000" y="3297004"/>
            <a:ext cx="1503596" cy="322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3" name="Text Box 63"/>
          <p:cNvSpPr txBox="1">
            <a:spLocks noChangeArrowheads="1"/>
          </p:cNvSpPr>
          <p:nvPr/>
        </p:nvSpPr>
        <p:spPr bwMode="auto">
          <a:xfrm>
            <a:off x="2430294" y="31242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10</a:t>
            </a:r>
          </a:p>
        </p:txBody>
      </p:sp>
      <p:sp>
        <p:nvSpPr>
          <p:cNvPr id="46" name="TextBox 45"/>
          <p:cNvSpPr txBox="1"/>
          <p:nvPr>
            <p:custDataLst>
              <p:tags r:id="rId1"/>
            </p:custDataLst>
          </p:nvPr>
        </p:nvSpPr>
        <p:spPr>
          <a:xfrm>
            <a:off x="381000" y="4648200"/>
            <a:ext cx="3302764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u="sng" dirty="0">
                <a:latin typeface="+mn-lt"/>
              </a:rPr>
              <a:t>Order Added to Known Set:</a:t>
            </a:r>
          </a:p>
          <a:p>
            <a:pPr>
              <a:defRPr/>
            </a:pPr>
            <a:endParaRPr lang="en-US" sz="2000" b="0" u="sng" dirty="0">
              <a:latin typeface="+mn-lt"/>
            </a:endParaRPr>
          </a:p>
          <a:p>
            <a:pPr>
              <a:defRPr/>
            </a:pPr>
            <a:r>
              <a:rPr lang="en-US" sz="2000" b="0" dirty="0">
                <a:latin typeface="+mn-lt"/>
              </a:rPr>
              <a:t>A, D, C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Example #2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  <a:endParaRPr lang="en-US" dirty="0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62000" y="13604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438400" y="1284287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09600" y="25796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C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209800" y="23510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524000" y="3429000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505200" y="1981200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E</a:t>
            </a: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3352800" y="2971800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G</a:t>
            </a:r>
          </a:p>
        </p:txBody>
      </p:sp>
      <p:cxnSp>
        <p:nvCxnSpPr>
          <p:cNvPr id="19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800100" y="1695450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" name="AutoShape 26"/>
          <p:cNvCxnSpPr>
            <a:cxnSpLocks noChangeShapeType="1"/>
            <a:stCxn id="8" idx="2"/>
            <a:endCxn id="7" idx="6"/>
          </p:cNvCxnSpPr>
          <p:nvPr/>
        </p:nvCxnSpPr>
        <p:spPr bwMode="auto">
          <a:xfrm rot="10800000" flipV="1">
            <a:off x="1143000" y="1474787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" name="AutoShape 32"/>
          <p:cNvCxnSpPr>
            <a:cxnSpLocks noChangeShapeType="1"/>
            <a:stCxn id="10" idx="0"/>
            <a:endCxn id="8" idx="4"/>
          </p:cNvCxnSpPr>
          <p:nvPr/>
        </p:nvCxnSpPr>
        <p:spPr bwMode="auto">
          <a:xfrm rot="5400000" flipH="1" flipV="1">
            <a:off x="2171700" y="1893887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0" name="Text Box 44"/>
          <p:cNvSpPr txBox="1">
            <a:spLocks noChangeArrowheads="1"/>
          </p:cNvSpPr>
          <p:nvPr/>
        </p:nvSpPr>
        <p:spPr bwMode="auto">
          <a:xfrm>
            <a:off x="822325" y="103981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1" name="Text Box 45"/>
          <p:cNvSpPr txBox="1">
            <a:spLocks noChangeArrowheads="1"/>
          </p:cNvSpPr>
          <p:nvPr/>
        </p:nvSpPr>
        <p:spPr bwMode="auto">
          <a:xfrm>
            <a:off x="2498725" y="9144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32" name="Text Box 46"/>
          <p:cNvSpPr txBox="1">
            <a:spLocks noChangeArrowheads="1"/>
          </p:cNvSpPr>
          <p:nvPr/>
        </p:nvSpPr>
        <p:spPr bwMode="auto">
          <a:xfrm>
            <a:off x="2514600" y="971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3</a:t>
            </a:r>
          </a:p>
        </p:txBody>
      </p:sp>
      <p:sp>
        <p:nvSpPr>
          <p:cNvPr id="33" name="Text Box 47"/>
          <p:cNvSpPr txBox="1">
            <a:spLocks noChangeArrowheads="1"/>
          </p:cNvSpPr>
          <p:nvPr/>
        </p:nvSpPr>
        <p:spPr bwMode="auto">
          <a:xfrm>
            <a:off x="1447800" y="3124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4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5" name="Text Box 49"/>
          <p:cNvSpPr txBox="1">
            <a:spLocks noChangeArrowheads="1"/>
          </p:cNvSpPr>
          <p:nvPr/>
        </p:nvSpPr>
        <p:spPr bwMode="auto">
          <a:xfrm>
            <a:off x="304800" y="26844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</a:p>
        </p:txBody>
      </p:sp>
      <p:sp>
        <p:nvSpPr>
          <p:cNvPr id="36" name="Text Box 50"/>
          <p:cNvSpPr txBox="1">
            <a:spLocks noChangeArrowheads="1"/>
          </p:cNvSpPr>
          <p:nvPr/>
        </p:nvSpPr>
        <p:spPr bwMode="auto">
          <a:xfrm>
            <a:off x="2100704" y="2057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37" name="Text Box 51"/>
          <p:cNvSpPr txBox="1">
            <a:spLocks noChangeArrowheads="1"/>
          </p:cNvSpPr>
          <p:nvPr/>
        </p:nvSpPr>
        <p:spPr bwMode="auto">
          <a:xfrm>
            <a:off x="3657600" y="1676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</a:p>
        </p:txBody>
      </p:sp>
      <p:sp>
        <p:nvSpPr>
          <p:cNvPr id="38" name="Text Box 52"/>
          <p:cNvSpPr txBox="1">
            <a:spLocks noChangeArrowheads="1"/>
          </p:cNvSpPr>
          <p:nvPr/>
        </p:nvSpPr>
        <p:spPr bwMode="auto">
          <a:xfrm>
            <a:off x="3657600" y="2819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6</a:t>
            </a:r>
          </a:p>
        </p:txBody>
      </p:sp>
      <p:sp>
        <p:nvSpPr>
          <p:cNvPr id="39" name="Text Box 53"/>
          <p:cNvSpPr txBox="1">
            <a:spLocks noChangeArrowheads="1"/>
          </p:cNvSpPr>
          <p:nvPr/>
        </p:nvSpPr>
        <p:spPr bwMode="auto">
          <a:xfrm>
            <a:off x="1600200" y="11334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9" name="Text Box 63"/>
          <p:cNvSpPr txBox="1">
            <a:spLocks noChangeArrowheads="1"/>
          </p:cNvSpPr>
          <p:nvPr/>
        </p:nvSpPr>
        <p:spPr bwMode="auto">
          <a:xfrm>
            <a:off x="1676400" y="17526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52" name="Text Box 66"/>
          <p:cNvSpPr txBox="1">
            <a:spLocks noChangeArrowheads="1"/>
          </p:cNvSpPr>
          <p:nvPr/>
        </p:nvSpPr>
        <p:spPr bwMode="auto">
          <a:xfrm>
            <a:off x="533400" y="19700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graphicFrame>
        <p:nvGraphicFramePr>
          <p:cNvPr id="53" name="Group 120"/>
          <p:cNvGraphicFramePr>
            <a:graphicFrameLocks noGrp="1"/>
          </p:cNvGraphicFramePr>
          <p:nvPr/>
        </p:nvGraphicFramePr>
        <p:xfrm>
          <a:off x="4419600" y="2971800"/>
          <a:ext cx="4267200" cy="292608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/>
                        </a:rPr>
                        <a:t> 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 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 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7" name="Text Box 63"/>
          <p:cNvSpPr txBox="1">
            <a:spLocks noChangeArrowheads="1"/>
          </p:cNvSpPr>
          <p:nvPr/>
        </p:nvSpPr>
        <p:spPr bwMode="auto">
          <a:xfrm>
            <a:off x="2438400" y="1885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58" name="AutoShape 26"/>
          <p:cNvCxnSpPr>
            <a:cxnSpLocks noChangeShapeType="1"/>
            <a:stCxn id="7" idx="5"/>
            <a:endCxn id="10" idx="1"/>
          </p:cNvCxnSpPr>
          <p:nvPr/>
        </p:nvCxnSpPr>
        <p:spPr bwMode="auto">
          <a:xfrm rot="16200000" flipH="1">
            <a:off x="1315804" y="1457091"/>
            <a:ext cx="721192" cy="11783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" name="AutoShape 26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990600" y="2676291"/>
            <a:ext cx="1274996" cy="938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4" name="Text Box 63"/>
          <p:cNvSpPr txBox="1">
            <a:spLocks noChangeArrowheads="1"/>
          </p:cNvSpPr>
          <p:nvPr/>
        </p:nvSpPr>
        <p:spPr bwMode="auto">
          <a:xfrm>
            <a:off x="1287294" y="24192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65" name="AutoShape 26"/>
          <p:cNvCxnSpPr>
            <a:cxnSpLocks noChangeShapeType="1"/>
            <a:stCxn id="10" idx="6"/>
            <a:endCxn id="13" idx="3"/>
          </p:cNvCxnSpPr>
          <p:nvPr/>
        </p:nvCxnSpPr>
        <p:spPr bwMode="auto">
          <a:xfrm flipV="1">
            <a:off x="2590800" y="2306404"/>
            <a:ext cx="970196" cy="23518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8" name="Text Box 63"/>
          <p:cNvSpPr txBox="1">
            <a:spLocks noChangeArrowheads="1"/>
          </p:cNvSpPr>
          <p:nvPr/>
        </p:nvSpPr>
        <p:spPr bwMode="auto">
          <a:xfrm>
            <a:off x="2887494" y="2114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69" name="AutoShape 32"/>
          <p:cNvCxnSpPr>
            <a:cxnSpLocks noChangeShapeType="1"/>
            <a:stCxn id="13" idx="1"/>
            <a:endCxn id="8" idx="6"/>
          </p:cNvCxnSpPr>
          <p:nvPr/>
        </p:nvCxnSpPr>
        <p:spPr bwMode="auto">
          <a:xfrm rot="16200000" flipV="1">
            <a:off x="2909094" y="1385094"/>
            <a:ext cx="562209" cy="7415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" name="Text Box 63"/>
          <p:cNvSpPr txBox="1">
            <a:spLocks noChangeArrowheads="1"/>
          </p:cNvSpPr>
          <p:nvPr/>
        </p:nvSpPr>
        <p:spPr bwMode="auto">
          <a:xfrm>
            <a:off x="3116094" y="13716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73" name="AutoShape 26"/>
          <p:cNvCxnSpPr>
            <a:cxnSpLocks noChangeShapeType="1"/>
            <a:stCxn id="9" idx="5"/>
            <a:endCxn id="11" idx="1"/>
          </p:cNvCxnSpPr>
          <p:nvPr/>
        </p:nvCxnSpPr>
        <p:spPr bwMode="auto">
          <a:xfrm rot="16200000" flipH="1">
            <a:off x="967348" y="2872347"/>
            <a:ext cx="579905" cy="6449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6" name="Text Box 66"/>
          <p:cNvSpPr txBox="1">
            <a:spLocks noChangeArrowheads="1"/>
          </p:cNvSpPr>
          <p:nvPr/>
        </p:nvSpPr>
        <p:spPr bwMode="auto">
          <a:xfrm>
            <a:off x="982494" y="3028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cxnSp>
        <p:nvCxnSpPr>
          <p:cNvPr id="77" name="AutoShape 32"/>
          <p:cNvCxnSpPr>
            <a:cxnSpLocks noChangeShapeType="1"/>
            <a:stCxn id="10" idx="4"/>
            <a:endCxn id="11" idx="7"/>
          </p:cNvCxnSpPr>
          <p:nvPr/>
        </p:nvCxnSpPr>
        <p:spPr bwMode="auto">
          <a:xfrm rot="5400000">
            <a:off x="1748398" y="2832893"/>
            <a:ext cx="752709" cy="5510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1" name="Text Box 63"/>
          <p:cNvSpPr txBox="1">
            <a:spLocks noChangeArrowheads="1"/>
          </p:cNvSpPr>
          <p:nvPr/>
        </p:nvSpPr>
        <p:spPr bwMode="auto">
          <a:xfrm>
            <a:off x="1828800" y="28956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6</a:t>
            </a:r>
          </a:p>
        </p:txBody>
      </p:sp>
      <p:sp>
        <p:nvSpPr>
          <p:cNvPr id="82" name="Text Box 63"/>
          <p:cNvSpPr txBox="1">
            <a:spLocks noChangeArrowheads="1"/>
          </p:cNvSpPr>
          <p:nvPr/>
        </p:nvSpPr>
        <p:spPr bwMode="auto">
          <a:xfrm>
            <a:off x="2963694" y="25146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83" name="AutoShape 26"/>
          <p:cNvCxnSpPr>
            <a:cxnSpLocks noChangeShapeType="1"/>
            <a:stCxn id="10" idx="5"/>
            <a:endCxn id="14" idx="1"/>
          </p:cNvCxnSpPr>
          <p:nvPr/>
        </p:nvCxnSpPr>
        <p:spPr bwMode="auto">
          <a:xfrm rot="16200000" flipH="1">
            <a:off x="2796148" y="2415147"/>
            <a:ext cx="351305" cy="8735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6" name="AutoShape 26"/>
          <p:cNvCxnSpPr>
            <a:cxnSpLocks noChangeShapeType="1"/>
            <a:stCxn id="14" idx="0"/>
            <a:endCxn id="13" idx="4"/>
          </p:cNvCxnSpPr>
          <p:nvPr/>
        </p:nvCxnSpPr>
        <p:spPr bwMode="auto">
          <a:xfrm rot="5400000" flipH="1" flipV="1">
            <a:off x="3314700" y="25908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9" name="Text Box 63"/>
          <p:cNvSpPr txBox="1">
            <a:spLocks noChangeArrowheads="1"/>
          </p:cNvSpPr>
          <p:nvPr/>
        </p:nvSpPr>
        <p:spPr bwMode="auto">
          <a:xfrm>
            <a:off x="3581400" y="2438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cxnSp>
        <p:nvCxnSpPr>
          <p:cNvPr id="90" name="AutoShape 26"/>
          <p:cNvCxnSpPr>
            <a:cxnSpLocks noChangeShapeType="1"/>
            <a:stCxn id="11" idx="6"/>
            <a:endCxn id="14" idx="3"/>
          </p:cNvCxnSpPr>
          <p:nvPr/>
        </p:nvCxnSpPr>
        <p:spPr bwMode="auto">
          <a:xfrm flipV="1">
            <a:off x="1905000" y="3297004"/>
            <a:ext cx="1503596" cy="322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3" name="Text Box 63"/>
          <p:cNvSpPr txBox="1">
            <a:spLocks noChangeArrowheads="1"/>
          </p:cNvSpPr>
          <p:nvPr/>
        </p:nvSpPr>
        <p:spPr bwMode="auto">
          <a:xfrm>
            <a:off x="2430294" y="31242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10</a:t>
            </a:r>
          </a:p>
        </p:txBody>
      </p:sp>
      <p:sp>
        <p:nvSpPr>
          <p:cNvPr id="46" name="TextBox 45"/>
          <p:cNvSpPr txBox="1"/>
          <p:nvPr>
            <p:custDataLst>
              <p:tags r:id="rId1"/>
            </p:custDataLst>
          </p:nvPr>
        </p:nvSpPr>
        <p:spPr>
          <a:xfrm>
            <a:off x="381000" y="4648200"/>
            <a:ext cx="3302764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u="sng" dirty="0">
                <a:latin typeface="+mn-lt"/>
              </a:rPr>
              <a:t>Order Added to Known Set:</a:t>
            </a:r>
          </a:p>
          <a:p>
            <a:pPr>
              <a:defRPr/>
            </a:pPr>
            <a:endParaRPr lang="en-US" sz="2000" b="0" u="sng" dirty="0">
              <a:latin typeface="+mn-lt"/>
            </a:endParaRPr>
          </a:p>
          <a:p>
            <a:pPr>
              <a:defRPr/>
            </a:pPr>
            <a:r>
              <a:rPr lang="en-US" sz="2000" b="0" dirty="0">
                <a:latin typeface="+mn-lt"/>
              </a:rPr>
              <a:t>A, D, C, E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Example #2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  <a:endParaRPr lang="en-US" dirty="0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62000" y="13604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438400" y="12842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09600" y="25796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C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209800" y="23510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524000" y="3429000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505200" y="1981200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E</a:t>
            </a: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3352800" y="2971800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G</a:t>
            </a:r>
          </a:p>
        </p:txBody>
      </p:sp>
      <p:cxnSp>
        <p:nvCxnSpPr>
          <p:cNvPr id="19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800100" y="1695450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" name="AutoShape 26"/>
          <p:cNvCxnSpPr>
            <a:cxnSpLocks noChangeShapeType="1"/>
            <a:stCxn id="8" idx="2"/>
            <a:endCxn id="7" idx="6"/>
          </p:cNvCxnSpPr>
          <p:nvPr/>
        </p:nvCxnSpPr>
        <p:spPr bwMode="auto">
          <a:xfrm rot="10800000" flipV="1">
            <a:off x="1143000" y="1474787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" name="AutoShape 32"/>
          <p:cNvCxnSpPr>
            <a:cxnSpLocks noChangeShapeType="1"/>
            <a:stCxn id="10" idx="0"/>
            <a:endCxn id="8" idx="4"/>
          </p:cNvCxnSpPr>
          <p:nvPr/>
        </p:nvCxnSpPr>
        <p:spPr bwMode="auto">
          <a:xfrm rot="5400000" flipH="1" flipV="1">
            <a:off x="2171700" y="1893887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0" name="Text Box 44"/>
          <p:cNvSpPr txBox="1">
            <a:spLocks noChangeArrowheads="1"/>
          </p:cNvSpPr>
          <p:nvPr/>
        </p:nvSpPr>
        <p:spPr bwMode="auto">
          <a:xfrm>
            <a:off x="822325" y="103981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1" name="Text Box 45"/>
          <p:cNvSpPr txBox="1">
            <a:spLocks noChangeArrowheads="1"/>
          </p:cNvSpPr>
          <p:nvPr/>
        </p:nvSpPr>
        <p:spPr bwMode="auto">
          <a:xfrm>
            <a:off x="2498725" y="9144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32" name="Text Box 46"/>
          <p:cNvSpPr txBox="1">
            <a:spLocks noChangeArrowheads="1"/>
          </p:cNvSpPr>
          <p:nvPr/>
        </p:nvSpPr>
        <p:spPr bwMode="auto">
          <a:xfrm>
            <a:off x="2514600" y="971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3</a:t>
            </a:r>
          </a:p>
        </p:txBody>
      </p:sp>
      <p:sp>
        <p:nvSpPr>
          <p:cNvPr id="33" name="Text Box 47"/>
          <p:cNvSpPr txBox="1">
            <a:spLocks noChangeArrowheads="1"/>
          </p:cNvSpPr>
          <p:nvPr/>
        </p:nvSpPr>
        <p:spPr bwMode="auto">
          <a:xfrm>
            <a:off x="1447800" y="3124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4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5" name="Text Box 49"/>
          <p:cNvSpPr txBox="1">
            <a:spLocks noChangeArrowheads="1"/>
          </p:cNvSpPr>
          <p:nvPr/>
        </p:nvSpPr>
        <p:spPr bwMode="auto">
          <a:xfrm>
            <a:off x="304800" y="26844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</a:p>
        </p:txBody>
      </p:sp>
      <p:sp>
        <p:nvSpPr>
          <p:cNvPr id="36" name="Text Box 50"/>
          <p:cNvSpPr txBox="1">
            <a:spLocks noChangeArrowheads="1"/>
          </p:cNvSpPr>
          <p:nvPr/>
        </p:nvSpPr>
        <p:spPr bwMode="auto">
          <a:xfrm>
            <a:off x="2100704" y="2057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37" name="Text Box 51"/>
          <p:cNvSpPr txBox="1">
            <a:spLocks noChangeArrowheads="1"/>
          </p:cNvSpPr>
          <p:nvPr/>
        </p:nvSpPr>
        <p:spPr bwMode="auto">
          <a:xfrm>
            <a:off x="3657600" y="1676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</a:p>
        </p:txBody>
      </p:sp>
      <p:sp>
        <p:nvSpPr>
          <p:cNvPr id="38" name="Text Box 52"/>
          <p:cNvSpPr txBox="1">
            <a:spLocks noChangeArrowheads="1"/>
          </p:cNvSpPr>
          <p:nvPr/>
        </p:nvSpPr>
        <p:spPr bwMode="auto">
          <a:xfrm>
            <a:off x="3657600" y="2819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6</a:t>
            </a:r>
          </a:p>
        </p:txBody>
      </p:sp>
      <p:sp>
        <p:nvSpPr>
          <p:cNvPr id="39" name="Text Box 53"/>
          <p:cNvSpPr txBox="1">
            <a:spLocks noChangeArrowheads="1"/>
          </p:cNvSpPr>
          <p:nvPr/>
        </p:nvSpPr>
        <p:spPr bwMode="auto">
          <a:xfrm>
            <a:off x="1600200" y="11334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9" name="Text Box 63"/>
          <p:cNvSpPr txBox="1">
            <a:spLocks noChangeArrowheads="1"/>
          </p:cNvSpPr>
          <p:nvPr/>
        </p:nvSpPr>
        <p:spPr bwMode="auto">
          <a:xfrm>
            <a:off x="1676400" y="17526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52" name="Text Box 66"/>
          <p:cNvSpPr txBox="1">
            <a:spLocks noChangeArrowheads="1"/>
          </p:cNvSpPr>
          <p:nvPr/>
        </p:nvSpPr>
        <p:spPr bwMode="auto">
          <a:xfrm>
            <a:off x="533400" y="19700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graphicFrame>
        <p:nvGraphicFramePr>
          <p:cNvPr id="53" name="Group 120"/>
          <p:cNvGraphicFramePr>
            <a:graphicFrameLocks noGrp="1"/>
          </p:cNvGraphicFramePr>
          <p:nvPr/>
        </p:nvGraphicFramePr>
        <p:xfrm>
          <a:off x="4419600" y="2971800"/>
          <a:ext cx="4267200" cy="292608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 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 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7" name="Text Box 63"/>
          <p:cNvSpPr txBox="1">
            <a:spLocks noChangeArrowheads="1"/>
          </p:cNvSpPr>
          <p:nvPr/>
        </p:nvSpPr>
        <p:spPr bwMode="auto">
          <a:xfrm>
            <a:off x="2438400" y="1885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58" name="AutoShape 26"/>
          <p:cNvCxnSpPr>
            <a:cxnSpLocks noChangeShapeType="1"/>
            <a:stCxn id="7" idx="5"/>
            <a:endCxn id="10" idx="1"/>
          </p:cNvCxnSpPr>
          <p:nvPr/>
        </p:nvCxnSpPr>
        <p:spPr bwMode="auto">
          <a:xfrm rot="16200000" flipH="1">
            <a:off x="1315804" y="1457091"/>
            <a:ext cx="721192" cy="11783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" name="AutoShape 26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990600" y="2676291"/>
            <a:ext cx="1274996" cy="938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4" name="Text Box 63"/>
          <p:cNvSpPr txBox="1">
            <a:spLocks noChangeArrowheads="1"/>
          </p:cNvSpPr>
          <p:nvPr/>
        </p:nvSpPr>
        <p:spPr bwMode="auto">
          <a:xfrm>
            <a:off x="1287294" y="24192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65" name="AutoShape 26"/>
          <p:cNvCxnSpPr>
            <a:cxnSpLocks noChangeShapeType="1"/>
            <a:stCxn id="10" idx="6"/>
            <a:endCxn id="13" idx="3"/>
          </p:cNvCxnSpPr>
          <p:nvPr/>
        </p:nvCxnSpPr>
        <p:spPr bwMode="auto">
          <a:xfrm flipV="1">
            <a:off x="2590800" y="2306404"/>
            <a:ext cx="970196" cy="23518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8" name="Text Box 63"/>
          <p:cNvSpPr txBox="1">
            <a:spLocks noChangeArrowheads="1"/>
          </p:cNvSpPr>
          <p:nvPr/>
        </p:nvSpPr>
        <p:spPr bwMode="auto">
          <a:xfrm>
            <a:off x="2887494" y="2114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69" name="AutoShape 32"/>
          <p:cNvCxnSpPr>
            <a:cxnSpLocks noChangeShapeType="1"/>
            <a:stCxn id="13" idx="1"/>
            <a:endCxn id="8" idx="6"/>
          </p:cNvCxnSpPr>
          <p:nvPr/>
        </p:nvCxnSpPr>
        <p:spPr bwMode="auto">
          <a:xfrm rot="16200000" flipV="1">
            <a:off x="2909094" y="1385094"/>
            <a:ext cx="562209" cy="7415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" name="Text Box 63"/>
          <p:cNvSpPr txBox="1">
            <a:spLocks noChangeArrowheads="1"/>
          </p:cNvSpPr>
          <p:nvPr/>
        </p:nvSpPr>
        <p:spPr bwMode="auto">
          <a:xfrm>
            <a:off x="3116094" y="13716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73" name="AutoShape 26"/>
          <p:cNvCxnSpPr>
            <a:cxnSpLocks noChangeShapeType="1"/>
            <a:stCxn id="9" idx="5"/>
            <a:endCxn id="11" idx="1"/>
          </p:cNvCxnSpPr>
          <p:nvPr/>
        </p:nvCxnSpPr>
        <p:spPr bwMode="auto">
          <a:xfrm rot="16200000" flipH="1">
            <a:off x="967348" y="2872347"/>
            <a:ext cx="579905" cy="6449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6" name="Text Box 66"/>
          <p:cNvSpPr txBox="1">
            <a:spLocks noChangeArrowheads="1"/>
          </p:cNvSpPr>
          <p:nvPr/>
        </p:nvSpPr>
        <p:spPr bwMode="auto">
          <a:xfrm>
            <a:off x="982494" y="3028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cxnSp>
        <p:nvCxnSpPr>
          <p:cNvPr id="77" name="AutoShape 32"/>
          <p:cNvCxnSpPr>
            <a:cxnSpLocks noChangeShapeType="1"/>
            <a:stCxn id="10" idx="4"/>
            <a:endCxn id="11" idx="7"/>
          </p:cNvCxnSpPr>
          <p:nvPr/>
        </p:nvCxnSpPr>
        <p:spPr bwMode="auto">
          <a:xfrm rot="5400000">
            <a:off x="1748398" y="2832893"/>
            <a:ext cx="752709" cy="5510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1" name="Text Box 63"/>
          <p:cNvSpPr txBox="1">
            <a:spLocks noChangeArrowheads="1"/>
          </p:cNvSpPr>
          <p:nvPr/>
        </p:nvSpPr>
        <p:spPr bwMode="auto">
          <a:xfrm>
            <a:off x="1828800" y="28956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6</a:t>
            </a:r>
          </a:p>
        </p:txBody>
      </p:sp>
      <p:sp>
        <p:nvSpPr>
          <p:cNvPr id="82" name="Text Box 63"/>
          <p:cNvSpPr txBox="1">
            <a:spLocks noChangeArrowheads="1"/>
          </p:cNvSpPr>
          <p:nvPr/>
        </p:nvSpPr>
        <p:spPr bwMode="auto">
          <a:xfrm>
            <a:off x="2963694" y="25146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83" name="AutoShape 26"/>
          <p:cNvCxnSpPr>
            <a:cxnSpLocks noChangeShapeType="1"/>
            <a:stCxn id="10" idx="5"/>
            <a:endCxn id="14" idx="1"/>
          </p:cNvCxnSpPr>
          <p:nvPr/>
        </p:nvCxnSpPr>
        <p:spPr bwMode="auto">
          <a:xfrm rot="16200000" flipH="1">
            <a:off x="2796148" y="2415147"/>
            <a:ext cx="351305" cy="8735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6" name="AutoShape 26"/>
          <p:cNvCxnSpPr>
            <a:cxnSpLocks noChangeShapeType="1"/>
            <a:stCxn id="14" idx="0"/>
            <a:endCxn id="13" idx="4"/>
          </p:cNvCxnSpPr>
          <p:nvPr/>
        </p:nvCxnSpPr>
        <p:spPr bwMode="auto">
          <a:xfrm rot="5400000" flipH="1" flipV="1">
            <a:off x="3314700" y="25908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9" name="Text Box 63"/>
          <p:cNvSpPr txBox="1">
            <a:spLocks noChangeArrowheads="1"/>
          </p:cNvSpPr>
          <p:nvPr/>
        </p:nvSpPr>
        <p:spPr bwMode="auto">
          <a:xfrm>
            <a:off x="3581400" y="2438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cxnSp>
        <p:nvCxnSpPr>
          <p:cNvPr id="90" name="AutoShape 26"/>
          <p:cNvCxnSpPr>
            <a:cxnSpLocks noChangeShapeType="1"/>
            <a:stCxn id="11" idx="6"/>
            <a:endCxn id="14" idx="3"/>
          </p:cNvCxnSpPr>
          <p:nvPr/>
        </p:nvCxnSpPr>
        <p:spPr bwMode="auto">
          <a:xfrm flipV="1">
            <a:off x="1905000" y="3297004"/>
            <a:ext cx="1503596" cy="322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3" name="Text Box 63"/>
          <p:cNvSpPr txBox="1">
            <a:spLocks noChangeArrowheads="1"/>
          </p:cNvSpPr>
          <p:nvPr/>
        </p:nvSpPr>
        <p:spPr bwMode="auto">
          <a:xfrm>
            <a:off x="2430294" y="31242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10</a:t>
            </a:r>
          </a:p>
        </p:txBody>
      </p:sp>
      <p:sp>
        <p:nvSpPr>
          <p:cNvPr id="46" name="TextBox 45"/>
          <p:cNvSpPr txBox="1"/>
          <p:nvPr>
            <p:custDataLst>
              <p:tags r:id="rId1"/>
            </p:custDataLst>
          </p:nvPr>
        </p:nvSpPr>
        <p:spPr>
          <a:xfrm>
            <a:off x="381000" y="4648200"/>
            <a:ext cx="3302764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u="sng" dirty="0">
                <a:latin typeface="+mn-lt"/>
              </a:rPr>
              <a:t>Order Added to Known Set:</a:t>
            </a:r>
          </a:p>
          <a:p>
            <a:pPr>
              <a:defRPr/>
            </a:pPr>
            <a:endParaRPr lang="en-US" sz="2000" b="0" u="sng" dirty="0">
              <a:latin typeface="+mn-lt"/>
            </a:endParaRPr>
          </a:p>
          <a:p>
            <a:pPr>
              <a:defRPr/>
            </a:pPr>
            <a:r>
              <a:rPr lang="en-US" sz="2000" b="0" dirty="0">
                <a:latin typeface="+mn-lt"/>
              </a:rPr>
              <a:t>A, D, C, E, B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Example #2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  <a:endParaRPr lang="en-US" dirty="0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62000" y="13604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438400" y="12842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09600" y="25796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C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209800" y="23510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524000" y="3429000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F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505200" y="1981200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E</a:t>
            </a: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3352800" y="2971800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G</a:t>
            </a:r>
          </a:p>
        </p:txBody>
      </p:sp>
      <p:cxnSp>
        <p:nvCxnSpPr>
          <p:cNvPr id="19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800100" y="1695450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" name="AutoShape 26"/>
          <p:cNvCxnSpPr>
            <a:cxnSpLocks noChangeShapeType="1"/>
            <a:stCxn id="8" idx="2"/>
            <a:endCxn id="7" idx="6"/>
          </p:cNvCxnSpPr>
          <p:nvPr/>
        </p:nvCxnSpPr>
        <p:spPr bwMode="auto">
          <a:xfrm rot="10800000" flipV="1">
            <a:off x="1143000" y="1474787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" name="AutoShape 32"/>
          <p:cNvCxnSpPr>
            <a:cxnSpLocks noChangeShapeType="1"/>
            <a:stCxn id="10" idx="0"/>
            <a:endCxn id="8" idx="4"/>
          </p:cNvCxnSpPr>
          <p:nvPr/>
        </p:nvCxnSpPr>
        <p:spPr bwMode="auto">
          <a:xfrm rot="5400000" flipH="1" flipV="1">
            <a:off x="2171700" y="1893887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0" name="Text Box 44"/>
          <p:cNvSpPr txBox="1">
            <a:spLocks noChangeArrowheads="1"/>
          </p:cNvSpPr>
          <p:nvPr/>
        </p:nvSpPr>
        <p:spPr bwMode="auto">
          <a:xfrm>
            <a:off x="822325" y="103981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1" name="Text Box 45"/>
          <p:cNvSpPr txBox="1">
            <a:spLocks noChangeArrowheads="1"/>
          </p:cNvSpPr>
          <p:nvPr/>
        </p:nvSpPr>
        <p:spPr bwMode="auto">
          <a:xfrm>
            <a:off x="2498725" y="9144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32" name="Text Box 46"/>
          <p:cNvSpPr txBox="1">
            <a:spLocks noChangeArrowheads="1"/>
          </p:cNvSpPr>
          <p:nvPr/>
        </p:nvSpPr>
        <p:spPr bwMode="auto">
          <a:xfrm>
            <a:off x="2514600" y="971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3</a:t>
            </a:r>
          </a:p>
        </p:txBody>
      </p:sp>
      <p:sp>
        <p:nvSpPr>
          <p:cNvPr id="33" name="Text Box 47"/>
          <p:cNvSpPr txBox="1">
            <a:spLocks noChangeArrowheads="1"/>
          </p:cNvSpPr>
          <p:nvPr/>
        </p:nvSpPr>
        <p:spPr bwMode="auto">
          <a:xfrm>
            <a:off x="1447800" y="3124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4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5" name="Text Box 49"/>
          <p:cNvSpPr txBox="1">
            <a:spLocks noChangeArrowheads="1"/>
          </p:cNvSpPr>
          <p:nvPr/>
        </p:nvSpPr>
        <p:spPr bwMode="auto">
          <a:xfrm>
            <a:off x="304800" y="26844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</a:p>
        </p:txBody>
      </p:sp>
      <p:sp>
        <p:nvSpPr>
          <p:cNvPr id="36" name="Text Box 50"/>
          <p:cNvSpPr txBox="1">
            <a:spLocks noChangeArrowheads="1"/>
          </p:cNvSpPr>
          <p:nvPr/>
        </p:nvSpPr>
        <p:spPr bwMode="auto">
          <a:xfrm>
            <a:off x="2100704" y="2057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37" name="Text Box 51"/>
          <p:cNvSpPr txBox="1">
            <a:spLocks noChangeArrowheads="1"/>
          </p:cNvSpPr>
          <p:nvPr/>
        </p:nvSpPr>
        <p:spPr bwMode="auto">
          <a:xfrm>
            <a:off x="3657600" y="1676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</a:p>
        </p:txBody>
      </p:sp>
      <p:sp>
        <p:nvSpPr>
          <p:cNvPr id="38" name="Text Box 52"/>
          <p:cNvSpPr txBox="1">
            <a:spLocks noChangeArrowheads="1"/>
          </p:cNvSpPr>
          <p:nvPr/>
        </p:nvSpPr>
        <p:spPr bwMode="auto">
          <a:xfrm>
            <a:off x="3657600" y="2819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6</a:t>
            </a:r>
          </a:p>
        </p:txBody>
      </p:sp>
      <p:sp>
        <p:nvSpPr>
          <p:cNvPr id="39" name="Text Box 53"/>
          <p:cNvSpPr txBox="1">
            <a:spLocks noChangeArrowheads="1"/>
          </p:cNvSpPr>
          <p:nvPr/>
        </p:nvSpPr>
        <p:spPr bwMode="auto">
          <a:xfrm>
            <a:off x="1600200" y="11334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9" name="Text Box 63"/>
          <p:cNvSpPr txBox="1">
            <a:spLocks noChangeArrowheads="1"/>
          </p:cNvSpPr>
          <p:nvPr/>
        </p:nvSpPr>
        <p:spPr bwMode="auto">
          <a:xfrm>
            <a:off x="1676400" y="17526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52" name="Text Box 66"/>
          <p:cNvSpPr txBox="1">
            <a:spLocks noChangeArrowheads="1"/>
          </p:cNvSpPr>
          <p:nvPr/>
        </p:nvSpPr>
        <p:spPr bwMode="auto">
          <a:xfrm>
            <a:off x="533400" y="19700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graphicFrame>
        <p:nvGraphicFramePr>
          <p:cNvPr id="53" name="Group 120"/>
          <p:cNvGraphicFramePr>
            <a:graphicFrameLocks noGrp="1"/>
          </p:cNvGraphicFramePr>
          <p:nvPr/>
        </p:nvGraphicFramePr>
        <p:xfrm>
          <a:off x="4419600" y="2971800"/>
          <a:ext cx="4267200" cy="292608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 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7" name="Text Box 63"/>
          <p:cNvSpPr txBox="1">
            <a:spLocks noChangeArrowheads="1"/>
          </p:cNvSpPr>
          <p:nvPr/>
        </p:nvSpPr>
        <p:spPr bwMode="auto">
          <a:xfrm>
            <a:off x="2438400" y="1885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58" name="AutoShape 26"/>
          <p:cNvCxnSpPr>
            <a:cxnSpLocks noChangeShapeType="1"/>
            <a:stCxn id="7" idx="5"/>
            <a:endCxn id="10" idx="1"/>
          </p:cNvCxnSpPr>
          <p:nvPr/>
        </p:nvCxnSpPr>
        <p:spPr bwMode="auto">
          <a:xfrm rot="16200000" flipH="1">
            <a:off x="1315804" y="1457091"/>
            <a:ext cx="721192" cy="11783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" name="AutoShape 26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990600" y="2676291"/>
            <a:ext cx="1274996" cy="938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4" name="Text Box 63"/>
          <p:cNvSpPr txBox="1">
            <a:spLocks noChangeArrowheads="1"/>
          </p:cNvSpPr>
          <p:nvPr/>
        </p:nvSpPr>
        <p:spPr bwMode="auto">
          <a:xfrm>
            <a:off x="1287294" y="24192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65" name="AutoShape 26"/>
          <p:cNvCxnSpPr>
            <a:cxnSpLocks noChangeShapeType="1"/>
            <a:stCxn id="10" idx="6"/>
            <a:endCxn id="13" idx="3"/>
          </p:cNvCxnSpPr>
          <p:nvPr/>
        </p:nvCxnSpPr>
        <p:spPr bwMode="auto">
          <a:xfrm flipV="1">
            <a:off x="2590800" y="2306404"/>
            <a:ext cx="970196" cy="23518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8" name="Text Box 63"/>
          <p:cNvSpPr txBox="1">
            <a:spLocks noChangeArrowheads="1"/>
          </p:cNvSpPr>
          <p:nvPr/>
        </p:nvSpPr>
        <p:spPr bwMode="auto">
          <a:xfrm>
            <a:off x="2887494" y="2114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69" name="AutoShape 32"/>
          <p:cNvCxnSpPr>
            <a:cxnSpLocks noChangeShapeType="1"/>
            <a:stCxn id="13" idx="1"/>
            <a:endCxn id="8" idx="6"/>
          </p:cNvCxnSpPr>
          <p:nvPr/>
        </p:nvCxnSpPr>
        <p:spPr bwMode="auto">
          <a:xfrm rot="16200000" flipV="1">
            <a:off x="2909094" y="1385094"/>
            <a:ext cx="562209" cy="7415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" name="Text Box 63"/>
          <p:cNvSpPr txBox="1">
            <a:spLocks noChangeArrowheads="1"/>
          </p:cNvSpPr>
          <p:nvPr/>
        </p:nvSpPr>
        <p:spPr bwMode="auto">
          <a:xfrm>
            <a:off x="3116094" y="13716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73" name="AutoShape 26"/>
          <p:cNvCxnSpPr>
            <a:cxnSpLocks noChangeShapeType="1"/>
            <a:stCxn id="9" idx="5"/>
            <a:endCxn id="11" idx="1"/>
          </p:cNvCxnSpPr>
          <p:nvPr/>
        </p:nvCxnSpPr>
        <p:spPr bwMode="auto">
          <a:xfrm rot="16200000" flipH="1">
            <a:off x="967348" y="2872347"/>
            <a:ext cx="579905" cy="6449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6" name="Text Box 66"/>
          <p:cNvSpPr txBox="1">
            <a:spLocks noChangeArrowheads="1"/>
          </p:cNvSpPr>
          <p:nvPr/>
        </p:nvSpPr>
        <p:spPr bwMode="auto">
          <a:xfrm>
            <a:off x="982494" y="3028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cxnSp>
        <p:nvCxnSpPr>
          <p:cNvPr id="77" name="AutoShape 32"/>
          <p:cNvCxnSpPr>
            <a:cxnSpLocks noChangeShapeType="1"/>
            <a:stCxn id="10" idx="4"/>
            <a:endCxn id="11" idx="7"/>
          </p:cNvCxnSpPr>
          <p:nvPr/>
        </p:nvCxnSpPr>
        <p:spPr bwMode="auto">
          <a:xfrm rot="5400000">
            <a:off x="1748398" y="2832893"/>
            <a:ext cx="752709" cy="5510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1" name="Text Box 63"/>
          <p:cNvSpPr txBox="1">
            <a:spLocks noChangeArrowheads="1"/>
          </p:cNvSpPr>
          <p:nvPr/>
        </p:nvSpPr>
        <p:spPr bwMode="auto">
          <a:xfrm>
            <a:off x="1828800" y="28956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6</a:t>
            </a:r>
          </a:p>
        </p:txBody>
      </p:sp>
      <p:sp>
        <p:nvSpPr>
          <p:cNvPr id="82" name="Text Box 63"/>
          <p:cNvSpPr txBox="1">
            <a:spLocks noChangeArrowheads="1"/>
          </p:cNvSpPr>
          <p:nvPr/>
        </p:nvSpPr>
        <p:spPr bwMode="auto">
          <a:xfrm>
            <a:off x="2963694" y="25146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83" name="AutoShape 26"/>
          <p:cNvCxnSpPr>
            <a:cxnSpLocks noChangeShapeType="1"/>
            <a:stCxn id="10" idx="5"/>
            <a:endCxn id="14" idx="1"/>
          </p:cNvCxnSpPr>
          <p:nvPr/>
        </p:nvCxnSpPr>
        <p:spPr bwMode="auto">
          <a:xfrm rot="16200000" flipH="1">
            <a:off x="2796148" y="2415147"/>
            <a:ext cx="351305" cy="8735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6" name="AutoShape 26"/>
          <p:cNvCxnSpPr>
            <a:cxnSpLocks noChangeShapeType="1"/>
            <a:stCxn id="14" idx="0"/>
            <a:endCxn id="13" idx="4"/>
          </p:cNvCxnSpPr>
          <p:nvPr/>
        </p:nvCxnSpPr>
        <p:spPr bwMode="auto">
          <a:xfrm rot="5400000" flipH="1" flipV="1">
            <a:off x="3314700" y="25908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9" name="Text Box 63"/>
          <p:cNvSpPr txBox="1">
            <a:spLocks noChangeArrowheads="1"/>
          </p:cNvSpPr>
          <p:nvPr/>
        </p:nvSpPr>
        <p:spPr bwMode="auto">
          <a:xfrm>
            <a:off x="3581400" y="2438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cxnSp>
        <p:nvCxnSpPr>
          <p:cNvPr id="90" name="AutoShape 26"/>
          <p:cNvCxnSpPr>
            <a:cxnSpLocks noChangeShapeType="1"/>
            <a:stCxn id="11" idx="6"/>
            <a:endCxn id="14" idx="3"/>
          </p:cNvCxnSpPr>
          <p:nvPr/>
        </p:nvCxnSpPr>
        <p:spPr bwMode="auto">
          <a:xfrm flipV="1">
            <a:off x="1905000" y="3297004"/>
            <a:ext cx="1503596" cy="322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3" name="Text Box 63"/>
          <p:cNvSpPr txBox="1">
            <a:spLocks noChangeArrowheads="1"/>
          </p:cNvSpPr>
          <p:nvPr/>
        </p:nvSpPr>
        <p:spPr bwMode="auto">
          <a:xfrm>
            <a:off x="2430294" y="31242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10</a:t>
            </a:r>
          </a:p>
        </p:txBody>
      </p:sp>
      <p:sp>
        <p:nvSpPr>
          <p:cNvPr id="46" name="TextBox 45"/>
          <p:cNvSpPr txBox="1"/>
          <p:nvPr>
            <p:custDataLst>
              <p:tags r:id="rId1"/>
            </p:custDataLst>
          </p:nvPr>
        </p:nvSpPr>
        <p:spPr>
          <a:xfrm>
            <a:off x="381000" y="4648200"/>
            <a:ext cx="3302764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u="sng" dirty="0">
                <a:latin typeface="+mn-lt"/>
              </a:rPr>
              <a:t>Order Added to Known Set:</a:t>
            </a:r>
          </a:p>
          <a:p>
            <a:pPr>
              <a:defRPr/>
            </a:pPr>
            <a:endParaRPr lang="en-US" sz="2000" b="0" u="sng" dirty="0">
              <a:latin typeface="+mn-lt"/>
            </a:endParaRPr>
          </a:p>
          <a:p>
            <a:pPr>
              <a:defRPr/>
            </a:pPr>
            <a:r>
              <a:rPr lang="en-US" sz="2000" b="0" dirty="0">
                <a:latin typeface="+mn-lt"/>
              </a:rPr>
              <a:t>A, D, C, E, B, F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Example #2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  <a:endParaRPr lang="en-US" dirty="0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62000" y="13604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438400" y="12842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09600" y="25796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C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209800" y="2351087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524000" y="3429000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F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505200" y="1981200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E</a:t>
            </a: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3352800" y="2971800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G</a:t>
            </a:r>
          </a:p>
        </p:txBody>
      </p:sp>
      <p:cxnSp>
        <p:nvCxnSpPr>
          <p:cNvPr id="19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800100" y="1695450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" name="AutoShape 26"/>
          <p:cNvCxnSpPr>
            <a:cxnSpLocks noChangeShapeType="1"/>
            <a:stCxn id="8" idx="2"/>
            <a:endCxn id="7" idx="6"/>
          </p:cNvCxnSpPr>
          <p:nvPr/>
        </p:nvCxnSpPr>
        <p:spPr bwMode="auto">
          <a:xfrm rot="10800000" flipV="1">
            <a:off x="1143000" y="1474787"/>
            <a:ext cx="1295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" name="AutoShape 32"/>
          <p:cNvCxnSpPr>
            <a:cxnSpLocks noChangeShapeType="1"/>
            <a:stCxn id="10" idx="0"/>
            <a:endCxn id="8" idx="4"/>
          </p:cNvCxnSpPr>
          <p:nvPr/>
        </p:nvCxnSpPr>
        <p:spPr bwMode="auto">
          <a:xfrm rot="5400000" flipH="1" flipV="1">
            <a:off x="2171700" y="1893887"/>
            <a:ext cx="685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0" name="Text Box 44"/>
          <p:cNvSpPr txBox="1">
            <a:spLocks noChangeArrowheads="1"/>
          </p:cNvSpPr>
          <p:nvPr/>
        </p:nvSpPr>
        <p:spPr bwMode="auto">
          <a:xfrm>
            <a:off x="822325" y="103981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1" name="Text Box 45"/>
          <p:cNvSpPr txBox="1">
            <a:spLocks noChangeArrowheads="1"/>
          </p:cNvSpPr>
          <p:nvPr/>
        </p:nvSpPr>
        <p:spPr bwMode="auto">
          <a:xfrm>
            <a:off x="2498725" y="9144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32" name="Text Box 46"/>
          <p:cNvSpPr txBox="1">
            <a:spLocks noChangeArrowheads="1"/>
          </p:cNvSpPr>
          <p:nvPr/>
        </p:nvSpPr>
        <p:spPr bwMode="auto">
          <a:xfrm>
            <a:off x="2514600" y="971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3</a:t>
            </a:r>
          </a:p>
        </p:txBody>
      </p:sp>
      <p:sp>
        <p:nvSpPr>
          <p:cNvPr id="33" name="Text Box 47"/>
          <p:cNvSpPr txBox="1">
            <a:spLocks noChangeArrowheads="1"/>
          </p:cNvSpPr>
          <p:nvPr/>
        </p:nvSpPr>
        <p:spPr bwMode="auto">
          <a:xfrm>
            <a:off x="1447800" y="3124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4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5" name="Text Box 49"/>
          <p:cNvSpPr txBox="1">
            <a:spLocks noChangeArrowheads="1"/>
          </p:cNvSpPr>
          <p:nvPr/>
        </p:nvSpPr>
        <p:spPr bwMode="auto">
          <a:xfrm>
            <a:off x="304800" y="268446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</a:p>
        </p:txBody>
      </p:sp>
      <p:sp>
        <p:nvSpPr>
          <p:cNvPr id="36" name="Text Box 50"/>
          <p:cNvSpPr txBox="1">
            <a:spLocks noChangeArrowheads="1"/>
          </p:cNvSpPr>
          <p:nvPr/>
        </p:nvSpPr>
        <p:spPr bwMode="auto">
          <a:xfrm>
            <a:off x="2100704" y="2057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37" name="Text Box 51"/>
          <p:cNvSpPr txBox="1">
            <a:spLocks noChangeArrowheads="1"/>
          </p:cNvSpPr>
          <p:nvPr/>
        </p:nvSpPr>
        <p:spPr bwMode="auto">
          <a:xfrm>
            <a:off x="3657600" y="1676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</a:p>
        </p:txBody>
      </p:sp>
      <p:sp>
        <p:nvSpPr>
          <p:cNvPr id="38" name="Text Box 52"/>
          <p:cNvSpPr txBox="1">
            <a:spLocks noChangeArrowheads="1"/>
          </p:cNvSpPr>
          <p:nvPr/>
        </p:nvSpPr>
        <p:spPr bwMode="auto">
          <a:xfrm>
            <a:off x="3657600" y="2819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6</a:t>
            </a:r>
          </a:p>
        </p:txBody>
      </p:sp>
      <p:sp>
        <p:nvSpPr>
          <p:cNvPr id="39" name="Text Box 53"/>
          <p:cNvSpPr txBox="1">
            <a:spLocks noChangeArrowheads="1"/>
          </p:cNvSpPr>
          <p:nvPr/>
        </p:nvSpPr>
        <p:spPr bwMode="auto">
          <a:xfrm>
            <a:off x="1600200" y="11334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9" name="Text Box 63"/>
          <p:cNvSpPr txBox="1">
            <a:spLocks noChangeArrowheads="1"/>
          </p:cNvSpPr>
          <p:nvPr/>
        </p:nvSpPr>
        <p:spPr bwMode="auto">
          <a:xfrm>
            <a:off x="1676400" y="17526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52" name="Text Box 66"/>
          <p:cNvSpPr txBox="1">
            <a:spLocks noChangeArrowheads="1"/>
          </p:cNvSpPr>
          <p:nvPr/>
        </p:nvSpPr>
        <p:spPr bwMode="auto">
          <a:xfrm>
            <a:off x="533400" y="19700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graphicFrame>
        <p:nvGraphicFramePr>
          <p:cNvPr id="53" name="Group 120"/>
          <p:cNvGraphicFramePr>
            <a:graphicFrameLocks noGrp="1"/>
          </p:cNvGraphicFramePr>
          <p:nvPr/>
        </p:nvGraphicFramePr>
        <p:xfrm>
          <a:off x="4419600" y="2971800"/>
          <a:ext cx="4267200" cy="292608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7" name="Text Box 63"/>
          <p:cNvSpPr txBox="1">
            <a:spLocks noChangeArrowheads="1"/>
          </p:cNvSpPr>
          <p:nvPr/>
        </p:nvSpPr>
        <p:spPr bwMode="auto">
          <a:xfrm>
            <a:off x="2438400" y="1885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58" name="AutoShape 26"/>
          <p:cNvCxnSpPr>
            <a:cxnSpLocks noChangeShapeType="1"/>
            <a:stCxn id="7" idx="5"/>
            <a:endCxn id="10" idx="1"/>
          </p:cNvCxnSpPr>
          <p:nvPr/>
        </p:nvCxnSpPr>
        <p:spPr bwMode="auto">
          <a:xfrm rot="16200000" flipH="1">
            <a:off x="1315804" y="1457091"/>
            <a:ext cx="721192" cy="11783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" name="AutoShape 26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990600" y="2676291"/>
            <a:ext cx="1274996" cy="938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4" name="Text Box 63"/>
          <p:cNvSpPr txBox="1">
            <a:spLocks noChangeArrowheads="1"/>
          </p:cNvSpPr>
          <p:nvPr/>
        </p:nvSpPr>
        <p:spPr bwMode="auto">
          <a:xfrm>
            <a:off x="1287294" y="24192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65" name="AutoShape 26"/>
          <p:cNvCxnSpPr>
            <a:cxnSpLocks noChangeShapeType="1"/>
            <a:stCxn id="10" idx="6"/>
            <a:endCxn id="13" idx="3"/>
          </p:cNvCxnSpPr>
          <p:nvPr/>
        </p:nvCxnSpPr>
        <p:spPr bwMode="auto">
          <a:xfrm flipV="1">
            <a:off x="2590800" y="2306404"/>
            <a:ext cx="970196" cy="23518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8" name="Text Box 63"/>
          <p:cNvSpPr txBox="1">
            <a:spLocks noChangeArrowheads="1"/>
          </p:cNvSpPr>
          <p:nvPr/>
        </p:nvSpPr>
        <p:spPr bwMode="auto">
          <a:xfrm>
            <a:off x="2887494" y="2114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69" name="AutoShape 32"/>
          <p:cNvCxnSpPr>
            <a:cxnSpLocks noChangeShapeType="1"/>
            <a:stCxn id="13" idx="1"/>
            <a:endCxn id="8" idx="6"/>
          </p:cNvCxnSpPr>
          <p:nvPr/>
        </p:nvCxnSpPr>
        <p:spPr bwMode="auto">
          <a:xfrm rot="16200000" flipV="1">
            <a:off x="2909094" y="1385094"/>
            <a:ext cx="562209" cy="7415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" name="Text Box 63"/>
          <p:cNvSpPr txBox="1">
            <a:spLocks noChangeArrowheads="1"/>
          </p:cNvSpPr>
          <p:nvPr/>
        </p:nvSpPr>
        <p:spPr bwMode="auto">
          <a:xfrm>
            <a:off x="3116094" y="13716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cxnSp>
        <p:nvCxnSpPr>
          <p:cNvPr id="73" name="AutoShape 26"/>
          <p:cNvCxnSpPr>
            <a:cxnSpLocks noChangeShapeType="1"/>
            <a:stCxn id="9" idx="5"/>
            <a:endCxn id="11" idx="1"/>
          </p:cNvCxnSpPr>
          <p:nvPr/>
        </p:nvCxnSpPr>
        <p:spPr bwMode="auto">
          <a:xfrm rot="16200000" flipH="1">
            <a:off x="967348" y="2872347"/>
            <a:ext cx="579905" cy="6449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6" name="Text Box 66"/>
          <p:cNvSpPr txBox="1">
            <a:spLocks noChangeArrowheads="1"/>
          </p:cNvSpPr>
          <p:nvPr/>
        </p:nvSpPr>
        <p:spPr bwMode="auto">
          <a:xfrm>
            <a:off x="982494" y="3028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2</a:t>
            </a:r>
          </a:p>
        </p:txBody>
      </p:sp>
      <p:cxnSp>
        <p:nvCxnSpPr>
          <p:cNvPr id="77" name="AutoShape 32"/>
          <p:cNvCxnSpPr>
            <a:cxnSpLocks noChangeShapeType="1"/>
            <a:stCxn id="10" idx="4"/>
            <a:endCxn id="11" idx="7"/>
          </p:cNvCxnSpPr>
          <p:nvPr/>
        </p:nvCxnSpPr>
        <p:spPr bwMode="auto">
          <a:xfrm rot="5400000">
            <a:off x="1748398" y="2832893"/>
            <a:ext cx="752709" cy="5510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1" name="Text Box 63"/>
          <p:cNvSpPr txBox="1">
            <a:spLocks noChangeArrowheads="1"/>
          </p:cNvSpPr>
          <p:nvPr/>
        </p:nvSpPr>
        <p:spPr bwMode="auto">
          <a:xfrm>
            <a:off x="1828800" y="28956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6</a:t>
            </a:r>
          </a:p>
        </p:txBody>
      </p:sp>
      <p:sp>
        <p:nvSpPr>
          <p:cNvPr id="82" name="Text Box 63"/>
          <p:cNvSpPr txBox="1">
            <a:spLocks noChangeArrowheads="1"/>
          </p:cNvSpPr>
          <p:nvPr/>
        </p:nvSpPr>
        <p:spPr bwMode="auto">
          <a:xfrm>
            <a:off x="2963694" y="25146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cxnSp>
        <p:nvCxnSpPr>
          <p:cNvPr id="83" name="AutoShape 26"/>
          <p:cNvCxnSpPr>
            <a:cxnSpLocks noChangeShapeType="1"/>
            <a:stCxn id="10" idx="5"/>
            <a:endCxn id="14" idx="1"/>
          </p:cNvCxnSpPr>
          <p:nvPr/>
        </p:nvCxnSpPr>
        <p:spPr bwMode="auto">
          <a:xfrm rot="16200000" flipH="1">
            <a:off x="2796148" y="2415147"/>
            <a:ext cx="351305" cy="8735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6" name="AutoShape 26"/>
          <p:cNvCxnSpPr>
            <a:cxnSpLocks noChangeShapeType="1"/>
            <a:stCxn id="14" idx="0"/>
            <a:endCxn id="13" idx="4"/>
          </p:cNvCxnSpPr>
          <p:nvPr/>
        </p:nvCxnSpPr>
        <p:spPr bwMode="auto">
          <a:xfrm rot="5400000" flipH="1" flipV="1">
            <a:off x="3314700" y="25908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9" name="Text Box 63"/>
          <p:cNvSpPr txBox="1">
            <a:spLocks noChangeArrowheads="1"/>
          </p:cNvSpPr>
          <p:nvPr/>
        </p:nvSpPr>
        <p:spPr bwMode="auto">
          <a:xfrm>
            <a:off x="3581400" y="2438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cxnSp>
        <p:nvCxnSpPr>
          <p:cNvPr id="90" name="AutoShape 26"/>
          <p:cNvCxnSpPr>
            <a:cxnSpLocks noChangeShapeType="1"/>
            <a:stCxn id="11" idx="6"/>
            <a:endCxn id="14" idx="3"/>
          </p:cNvCxnSpPr>
          <p:nvPr/>
        </p:nvCxnSpPr>
        <p:spPr bwMode="auto">
          <a:xfrm flipV="1">
            <a:off x="1905000" y="3297004"/>
            <a:ext cx="1503596" cy="322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3" name="Text Box 63"/>
          <p:cNvSpPr txBox="1">
            <a:spLocks noChangeArrowheads="1"/>
          </p:cNvSpPr>
          <p:nvPr/>
        </p:nvSpPr>
        <p:spPr bwMode="auto">
          <a:xfrm>
            <a:off x="2430294" y="31242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10</a:t>
            </a:r>
          </a:p>
        </p:txBody>
      </p:sp>
      <p:sp>
        <p:nvSpPr>
          <p:cNvPr id="46" name="TextBox 45"/>
          <p:cNvSpPr txBox="1"/>
          <p:nvPr>
            <p:custDataLst>
              <p:tags r:id="rId1"/>
            </p:custDataLst>
          </p:nvPr>
        </p:nvSpPr>
        <p:spPr>
          <a:xfrm>
            <a:off x="381000" y="4648200"/>
            <a:ext cx="3302764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u="sng" dirty="0">
                <a:latin typeface="+mn-lt"/>
              </a:rPr>
              <a:t>Order Added to Known Set:</a:t>
            </a:r>
          </a:p>
          <a:p>
            <a:pPr>
              <a:defRPr/>
            </a:pPr>
            <a:endParaRPr lang="en-US" sz="2000" b="0" u="sng" dirty="0">
              <a:latin typeface="+mn-lt"/>
            </a:endParaRPr>
          </a:p>
          <a:p>
            <a:pPr>
              <a:defRPr/>
            </a:pPr>
            <a:r>
              <a:rPr lang="en-US" sz="2000" b="0" dirty="0">
                <a:latin typeface="+mn-lt"/>
              </a:rPr>
              <a:t>A, D, C, E, B, F, G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Example #3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  <a:endParaRPr lang="en-US" dirty="0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3657600" y="1371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 dirty="0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4648200" y="2895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Y</a:t>
            </a:r>
          </a:p>
        </p:txBody>
      </p:sp>
      <p:sp>
        <p:nvSpPr>
          <p:cNvPr id="31" name="Text Box 45"/>
          <p:cNvSpPr txBox="1">
            <a:spLocks noChangeArrowheads="1"/>
          </p:cNvSpPr>
          <p:nvPr/>
        </p:nvSpPr>
        <p:spPr bwMode="auto">
          <a:xfrm>
            <a:off x="4479925" y="9144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cxnSp>
        <p:nvCxnSpPr>
          <p:cNvPr id="61" name="AutoShape 26"/>
          <p:cNvCxnSpPr>
            <a:cxnSpLocks noChangeShapeType="1"/>
            <a:endCxn id="10" idx="2"/>
          </p:cNvCxnSpPr>
          <p:nvPr/>
        </p:nvCxnSpPr>
        <p:spPr bwMode="auto">
          <a:xfrm>
            <a:off x="3352800" y="1562100"/>
            <a:ext cx="3048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3" name="AutoShape 26"/>
          <p:cNvCxnSpPr>
            <a:cxnSpLocks noChangeShapeType="1"/>
          </p:cNvCxnSpPr>
          <p:nvPr/>
        </p:nvCxnSpPr>
        <p:spPr bwMode="auto">
          <a:xfrm rot="16200000" flipH="1">
            <a:off x="3314700" y="1638300"/>
            <a:ext cx="1330792" cy="14069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5" name="Oval 54"/>
          <p:cNvSpPr>
            <a:spLocks noChangeArrowheads="1"/>
          </p:cNvSpPr>
          <p:nvPr/>
        </p:nvSpPr>
        <p:spPr bwMode="auto">
          <a:xfrm>
            <a:off x="2971800" y="1371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X</a:t>
            </a:r>
          </a:p>
        </p:txBody>
      </p:sp>
      <p:sp>
        <p:nvSpPr>
          <p:cNvPr id="56" name="Oval 55"/>
          <p:cNvSpPr>
            <a:spLocks noChangeArrowheads="1"/>
          </p:cNvSpPr>
          <p:nvPr/>
        </p:nvSpPr>
        <p:spPr bwMode="auto">
          <a:xfrm>
            <a:off x="4343400" y="1371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 dirty="0"/>
          </a:p>
        </p:txBody>
      </p:sp>
      <p:cxnSp>
        <p:nvCxnSpPr>
          <p:cNvPr id="59" name="AutoShape 26"/>
          <p:cNvCxnSpPr>
            <a:cxnSpLocks noChangeShapeType="1"/>
            <a:endCxn id="56" idx="2"/>
          </p:cNvCxnSpPr>
          <p:nvPr/>
        </p:nvCxnSpPr>
        <p:spPr bwMode="auto">
          <a:xfrm>
            <a:off x="4038600" y="1562100"/>
            <a:ext cx="3048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0" name="Oval 59"/>
          <p:cNvSpPr>
            <a:spLocks noChangeArrowheads="1"/>
          </p:cNvSpPr>
          <p:nvPr/>
        </p:nvSpPr>
        <p:spPr bwMode="auto">
          <a:xfrm>
            <a:off x="5029200" y="1371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 dirty="0"/>
          </a:p>
        </p:txBody>
      </p:sp>
      <p:cxnSp>
        <p:nvCxnSpPr>
          <p:cNvPr id="62" name="AutoShape 26"/>
          <p:cNvCxnSpPr>
            <a:cxnSpLocks noChangeShapeType="1"/>
            <a:endCxn id="60" idx="2"/>
          </p:cNvCxnSpPr>
          <p:nvPr/>
        </p:nvCxnSpPr>
        <p:spPr bwMode="auto">
          <a:xfrm>
            <a:off x="4724400" y="1562100"/>
            <a:ext cx="3048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3" name="Oval 62"/>
          <p:cNvSpPr>
            <a:spLocks noChangeArrowheads="1"/>
          </p:cNvSpPr>
          <p:nvPr/>
        </p:nvSpPr>
        <p:spPr bwMode="auto">
          <a:xfrm>
            <a:off x="5715000" y="1371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 dirty="0"/>
          </a:p>
        </p:txBody>
      </p:sp>
      <p:cxnSp>
        <p:nvCxnSpPr>
          <p:cNvPr id="66" name="AutoShape 26"/>
          <p:cNvCxnSpPr>
            <a:cxnSpLocks noChangeShapeType="1"/>
            <a:endCxn id="63" idx="2"/>
          </p:cNvCxnSpPr>
          <p:nvPr/>
        </p:nvCxnSpPr>
        <p:spPr bwMode="auto">
          <a:xfrm>
            <a:off x="5410200" y="1562100"/>
            <a:ext cx="3048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7" name="Text Box 63"/>
          <p:cNvSpPr txBox="1">
            <a:spLocks noChangeArrowheads="1"/>
          </p:cNvSpPr>
          <p:nvPr/>
        </p:nvSpPr>
        <p:spPr bwMode="auto">
          <a:xfrm>
            <a:off x="3344694" y="12000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70" name="Text Box 63"/>
          <p:cNvSpPr txBox="1">
            <a:spLocks noChangeArrowheads="1"/>
          </p:cNvSpPr>
          <p:nvPr/>
        </p:nvSpPr>
        <p:spPr bwMode="auto">
          <a:xfrm>
            <a:off x="4038600" y="1219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71" name="Text Box 63"/>
          <p:cNvSpPr txBox="1">
            <a:spLocks noChangeArrowheads="1"/>
          </p:cNvSpPr>
          <p:nvPr/>
        </p:nvSpPr>
        <p:spPr bwMode="auto">
          <a:xfrm>
            <a:off x="4724400" y="1219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74" name="Text Box 63"/>
          <p:cNvSpPr txBox="1">
            <a:spLocks noChangeArrowheads="1"/>
          </p:cNvSpPr>
          <p:nvPr/>
        </p:nvSpPr>
        <p:spPr bwMode="auto">
          <a:xfrm>
            <a:off x="5410200" y="1219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75" name="Text Box 63"/>
          <p:cNvSpPr txBox="1">
            <a:spLocks noChangeArrowheads="1"/>
          </p:cNvSpPr>
          <p:nvPr/>
        </p:nvSpPr>
        <p:spPr bwMode="auto">
          <a:xfrm>
            <a:off x="3352800" y="211449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90</a:t>
            </a:r>
          </a:p>
        </p:txBody>
      </p:sp>
      <p:cxnSp>
        <p:nvCxnSpPr>
          <p:cNvPr id="78" name="AutoShape 26"/>
          <p:cNvCxnSpPr>
            <a:cxnSpLocks noChangeShapeType="1"/>
            <a:stCxn id="10" idx="4"/>
            <a:endCxn id="14" idx="1"/>
          </p:cNvCxnSpPr>
          <p:nvPr/>
        </p:nvCxnSpPr>
        <p:spPr bwMode="auto">
          <a:xfrm rot="16200000" flipH="1">
            <a:off x="3676650" y="1924050"/>
            <a:ext cx="1198796" cy="8558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4" name="AutoShape 26"/>
          <p:cNvCxnSpPr>
            <a:cxnSpLocks noChangeShapeType="1"/>
            <a:endCxn id="14" idx="0"/>
          </p:cNvCxnSpPr>
          <p:nvPr/>
        </p:nvCxnSpPr>
        <p:spPr bwMode="auto">
          <a:xfrm rot="16200000" flipH="1">
            <a:off x="4125003" y="2181902"/>
            <a:ext cx="1142999" cy="2843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7" name="AutoShape 26"/>
          <p:cNvCxnSpPr>
            <a:cxnSpLocks noChangeShapeType="1"/>
            <a:stCxn id="60" idx="4"/>
            <a:endCxn id="14" idx="7"/>
          </p:cNvCxnSpPr>
          <p:nvPr/>
        </p:nvCxnSpPr>
        <p:spPr bwMode="auto">
          <a:xfrm rot="5400000">
            <a:off x="4497154" y="2228850"/>
            <a:ext cx="1198796" cy="2462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92" name="AutoShape 26"/>
          <p:cNvCxnSpPr>
            <a:cxnSpLocks noChangeShapeType="1"/>
            <a:stCxn id="63" idx="4"/>
            <a:endCxn id="14" idx="7"/>
          </p:cNvCxnSpPr>
          <p:nvPr/>
        </p:nvCxnSpPr>
        <p:spPr bwMode="auto">
          <a:xfrm rot="5400000">
            <a:off x="4840054" y="1885950"/>
            <a:ext cx="1198796" cy="9320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6" name="Text Box 63"/>
          <p:cNvSpPr txBox="1">
            <a:spLocks noChangeArrowheads="1"/>
          </p:cNvSpPr>
          <p:nvPr/>
        </p:nvSpPr>
        <p:spPr bwMode="auto">
          <a:xfrm>
            <a:off x="3749854" y="19050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8</a:t>
            </a:r>
            <a:r>
              <a:rPr lang="en-US" sz="2000" dirty="0">
                <a:latin typeface="Times New Roman" pitchFamily="18" charset="0"/>
              </a:rPr>
              <a:t>0</a:t>
            </a:r>
          </a:p>
        </p:txBody>
      </p:sp>
      <p:sp>
        <p:nvSpPr>
          <p:cNvPr id="97" name="Text Box 63"/>
          <p:cNvSpPr txBox="1">
            <a:spLocks noChangeArrowheads="1"/>
          </p:cNvSpPr>
          <p:nvPr/>
        </p:nvSpPr>
        <p:spPr bwMode="auto">
          <a:xfrm>
            <a:off x="4267200" y="19050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7</a:t>
            </a:r>
            <a:r>
              <a:rPr lang="en-US" sz="2000" dirty="0">
                <a:latin typeface="Times New Roman" pitchFamily="18" charset="0"/>
              </a:rPr>
              <a:t>0</a:t>
            </a:r>
          </a:p>
        </p:txBody>
      </p:sp>
      <p:sp>
        <p:nvSpPr>
          <p:cNvPr id="98" name="Text Box 63"/>
          <p:cNvSpPr txBox="1">
            <a:spLocks noChangeArrowheads="1"/>
          </p:cNvSpPr>
          <p:nvPr/>
        </p:nvSpPr>
        <p:spPr bwMode="auto">
          <a:xfrm>
            <a:off x="4816654" y="18288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6</a:t>
            </a:r>
            <a:r>
              <a:rPr lang="en-US" sz="2000" dirty="0">
                <a:latin typeface="Times New Roman" pitchFamily="18" charset="0"/>
              </a:rPr>
              <a:t>0</a:t>
            </a:r>
          </a:p>
        </p:txBody>
      </p:sp>
      <p:sp>
        <p:nvSpPr>
          <p:cNvPr id="99" name="Text Box 63"/>
          <p:cNvSpPr txBox="1">
            <a:spLocks noChangeArrowheads="1"/>
          </p:cNvSpPr>
          <p:nvPr/>
        </p:nvSpPr>
        <p:spPr bwMode="auto">
          <a:xfrm>
            <a:off x="5334000" y="18288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5</a:t>
            </a:r>
            <a:r>
              <a:rPr lang="en-US" sz="2000" dirty="0">
                <a:latin typeface="Times New Roman" pitchFamily="18" charset="0"/>
              </a:rPr>
              <a:t>0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838200" y="3733800"/>
            <a:ext cx="800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+mn-lt"/>
              </a:rPr>
              <a:t>How will the best-cost-so-far for Y proceed?</a:t>
            </a:r>
          </a:p>
          <a:p>
            <a:endParaRPr lang="en-US" sz="2000" b="0" dirty="0">
              <a:latin typeface="+mn-lt"/>
            </a:endParaRPr>
          </a:p>
          <a:p>
            <a:r>
              <a:rPr lang="en-US" sz="2000" b="0" dirty="0">
                <a:latin typeface="+mn-lt"/>
              </a:rPr>
              <a:t>Is this expensive?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6477000" y="190500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latin typeface="+mn-lt"/>
              </a:rPr>
              <a:t>…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as easy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276600"/>
            <a:ext cx="7772400" cy="838200"/>
          </a:xfrm>
        </p:spPr>
        <p:txBody>
          <a:bodyPr/>
          <a:lstStyle/>
          <a:p>
            <a:pPr>
              <a:buNone/>
            </a:pPr>
            <a:r>
              <a:rPr lang="en-US" dirty="0"/>
              <a:t>Why BFS won’t work: Shortest path may not have the fewest edges</a:t>
            </a:r>
          </a:p>
          <a:p>
            <a:pPr lvl="1"/>
            <a:r>
              <a:rPr lang="en-US" dirty="0"/>
              <a:t>Annoying when this happens with costs of flights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16" name="Oval 45"/>
          <p:cNvSpPr>
            <a:spLocks noChangeAspect="1" noChangeArrowheads="1"/>
          </p:cNvSpPr>
          <p:nvPr>
            <p:custDataLst>
              <p:tags r:id="rId1"/>
            </p:custDataLst>
          </p:nvPr>
        </p:nvSpPr>
        <p:spPr bwMode="auto">
          <a:xfrm>
            <a:off x="914400" y="2228790"/>
            <a:ext cx="342327" cy="3429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000" dirty="0"/>
          </a:p>
        </p:txBody>
      </p:sp>
      <p:sp>
        <p:nvSpPr>
          <p:cNvPr id="17" name="Oval 46"/>
          <p:cNvSpPr>
            <a:spLocks noChangeAspect="1" noChangeArrowheads="1"/>
          </p:cNvSpPr>
          <p:nvPr>
            <p:custDataLst>
              <p:tags r:id="rId2"/>
            </p:custDataLst>
          </p:nvPr>
        </p:nvSpPr>
        <p:spPr bwMode="auto">
          <a:xfrm>
            <a:off x="1752600" y="1771590"/>
            <a:ext cx="342327" cy="3429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000" dirty="0"/>
          </a:p>
        </p:txBody>
      </p:sp>
      <p:cxnSp>
        <p:nvCxnSpPr>
          <p:cNvPr id="18" name="AutoShape 47"/>
          <p:cNvCxnSpPr>
            <a:cxnSpLocks noChangeShapeType="1"/>
            <a:stCxn id="16" idx="6"/>
            <a:endCxn id="27" idx="2"/>
          </p:cNvCxnSpPr>
          <p:nvPr>
            <p:custDataLst>
              <p:tags r:id="rId3"/>
            </p:custDataLst>
          </p:nvPr>
        </p:nvCxnSpPr>
        <p:spPr bwMode="auto">
          <a:xfrm>
            <a:off x="1256727" y="2400240"/>
            <a:ext cx="2820546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9" name="AutoShape 48"/>
          <p:cNvCxnSpPr>
            <a:cxnSpLocks noChangeShapeType="1"/>
            <a:stCxn id="17" idx="6"/>
            <a:endCxn id="28" idx="2"/>
          </p:cNvCxnSpPr>
          <p:nvPr>
            <p:custDataLst>
              <p:tags r:id="rId4"/>
            </p:custDataLst>
          </p:nvPr>
        </p:nvCxnSpPr>
        <p:spPr bwMode="auto">
          <a:xfrm>
            <a:off x="2094927" y="1943040"/>
            <a:ext cx="458346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21" name="AutoShape 50"/>
          <p:cNvCxnSpPr>
            <a:cxnSpLocks noChangeShapeType="1"/>
            <a:endCxn id="17" idx="2"/>
          </p:cNvCxnSpPr>
          <p:nvPr>
            <p:custDataLst>
              <p:tags r:id="rId5"/>
            </p:custDataLst>
          </p:nvPr>
        </p:nvCxnSpPr>
        <p:spPr bwMode="auto">
          <a:xfrm flipV="1">
            <a:off x="1143000" y="1943040"/>
            <a:ext cx="609600" cy="323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22" name="Oval 51"/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3352800" y="1771590"/>
            <a:ext cx="342327" cy="3429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000" dirty="0"/>
          </a:p>
        </p:txBody>
      </p:sp>
      <p:sp>
        <p:nvSpPr>
          <p:cNvPr id="27" name="Oval 51"/>
          <p:cNvSpPr>
            <a:spLocks noChangeAspect="1" noChangeArrowheads="1"/>
          </p:cNvSpPr>
          <p:nvPr>
            <p:custDataLst>
              <p:tags r:id="rId7"/>
            </p:custDataLst>
          </p:nvPr>
        </p:nvSpPr>
        <p:spPr bwMode="auto">
          <a:xfrm>
            <a:off x="4077273" y="2228790"/>
            <a:ext cx="342327" cy="3429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000" dirty="0"/>
          </a:p>
        </p:txBody>
      </p:sp>
      <p:sp>
        <p:nvSpPr>
          <p:cNvPr id="28" name="Oval 51"/>
          <p:cNvSpPr>
            <a:spLocks noChangeAspect="1" noChangeArrowheads="1"/>
          </p:cNvSpPr>
          <p:nvPr>
            <p:custDataLst>
              <p:tags r:id="rId8"/>
            </p:custDataLst>
          </p:nvPr>
        </p:nvSpPr>
        <p:spPr bwMode="auto">
          <a:xfrm>
            <a:off x="2553273" y="1771590"/>
            <a:ext cx="342327" cy="3429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2286000" y="251460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latin typeface="+mn-lt"/>
              </a:rPr>
              <a:t>500</a:t>
            </a:r>
          </a:p>
        </p:txBody>
      </p:sp>
      <p:cxnSp>
        <p:nvCxnSpPr>
          <p:cNvPr id="40" name="AutoShape 48"/>
          <p:cNvCxnSpPr>
            <a:cxnSpLocks noChangeShapeType="1"/>
          </p:cNvCxnSpPr>
          <p:nvPr>
            <p:custDataLst>
              <p:tags r:id="rId9"/>
            </p:custDataLst>
          </p:nvPr>
        </p:nvCxnSpPr>
        <p:spPr bwMode="auto">
          <a:xfrm>
            <a:off x="2894454" y="1960502"/>
            <a:ext cx="458346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41" name="AutoShape 48"/>
          <p:cNvCxnSpPr>
            <a:cxnSpLocks noChangeShapeType="1"/>
            <a:stCxn id="22" idx="6"/>
            <a:endCxn id="27" idx="1"/>
          </p:cNvCxnSpPr>
          <p:nvPr>
            <p:custDataLst>
              <p:tags r:id="rId10"/>
            </p:custDataLst>
          </p:nvPr>
        </p:nvCxnSpPr>
        <p:spPr bwMode="auto">
          <a:xfrm>
            <a:off x="3695127" y="1943040"/>
            <a:ext cx="432279" cy="33596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914400" y="180969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latin typeface="+mn-lt"/>
              </a:rPr>
              <a:t>100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978132" y="152400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latin typeface="+mn-lt"/>
              </a:rPr>
              <a:t>100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819400" y="152400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latin typeface="+mn-lt"/>
              </a:rPr>
              <a:t>100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730732" y="173349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latin typeface="+mn-lt"/>
              </a:rPr>
              <a:t>100</a:t>
            </a:r>
          </a:p>
        </p:txBody>
      </p:sp>
      <p:sp>
        <p:nvSpPr>
          <p:cNvPr id="47" name="Content Placeholder 2"/>
          <p:cNvSpPr txBox="1">
            <a:spLocks/>
          </p:cNvSpPr>
          <p:nvPr/>
        </p:nvSpPr>
        <p:spPr bwMode="auto">
          <a:xfrm>
            <a:off x="609600" y="4343400"/>
            <a:ext cx="7772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will assume there are no negative weights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</a:rPr>
              <a:t>Problem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is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</a:rPr>
              <a:t>ill-defined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if there are negative-cost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cycles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b="0" kern="0" dirty="0">
                <a:latin typeface="+mn-lt"/>
              </a:rPr>
              <a:t>Today’s algorithm</a:t>
            </a:r>
            <a:r>
              <a:rPr lang="en-US" sz="2000" b="0" i="1" kern="0" dirty="0">
                <a:latin typeface="+mn-lt"/>
              </a:rPr>
              <a:t> </a:t>
            </a:r>
            <a:r>
              <a:rPr lang="en-US" sz="2000" b="0" kern="0" dirty="0">
                <a:latin typeface="+mn-lt"/>
              </a:rPr>
              <a:t>is </a:t>
            </a:r>
            <a:r>
              <a:rPr lang="en-US" sz="2000" b="0" i="1" kern="0" dirty="0">
                <a:solidFill>
                  <a:schemeClr val="accent2"/>
                </a:solidFill>
                <a:latin typeface="+mn-lt"/>
              </a:rPr>
              <a:t>wrong</a:t>
            </a:r>
            <a:r>
              <a:rPr lang="en-US" sz="2000" b="0" kern="0" dirty="0">
                <a:latin typeface="+mn-lt"/>
              </a:rPr>
              <a:t> if </a:t>
            </a:r>
            <a:r>
              <a:rPr lang="en-US" sz="2000" b="0" i="1" kern="0" dirty="0">
                <a:latin typeface="+mn-lt"/>
              </a:rPr>
              <a:t>edges</a:t>
            </a:r>
            <a:r>
              <a:rPr lang="en-US" sz="2000" b="0" kern="0" dirty="0">
                <a:latin typeface="+mn-lt"/>
              </a:rPr>
              <a:t> can be negative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–"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There are other, slower (but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not terrible)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algorithms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–"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8" name="Oval 45"/>
          <p:cNvSpPr>
            <a:spLocks noChangeAspect="1" noChangeArrowheads="1"/>
          </p:cNvSpPr>
          <p:nvPr>
            <p:custDataLst>
              <p:tags r:id="rId11"/>
            </p:custDataLst>
          </p:nvPr>
        </p:nvSpPr>
        <p:spPr bwMode="auto">
          <a:xfrm>
            <a:off x="5410200" y="1828800"/>
            <a:ext cx="342327" cy="3429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000" dirty="0"/>
          </a:p>
        </p:txBody>
      </p:sp>
      <p:sp>
        <p:nvSpPr>
          <p:cNvPr id="49" name="Oval 46"/>
          <p:cNvSpPr>
            <a:spLocks noChangeAspect="1" noChangeArrowheads="1"/>
          </p:cNvSpPr>
          <p:nvPr>
            <p:custDataLst>
              <p:tags r:id="rId12"/>
            </p:custDataLst>
          </p:nvPr>
        </p:nvSpPr>
        <p:spPr bwMode="auto">
          <a:xfrm>
            <a:off x="6629400" y="1295400"/>
            <a:ext cx="342327" cy="3429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000" dirty="0"/>
          </a:p>
        </p:txBody>
      </p:sp>
      <p:cxnSp>
        <p:nvCxnSpPr>
          <p:cNvPr id="52" name="AutoShape 50"/>
          <p:cNvCxnSpPr>
            <a:cxnSpLocks noChangeShapeType="1"/>
            <a:endCxn id="49" idx="2"/>
          </p:cNvCxnSpPr>
          <p:nvPr>
            <p:custDataLst>
              <p:tags r:id="rId13"/>
            </p:custDataLst>
          </p:nvPr>
        </p:nvCxnSpPr>
        <p:spPr bwMode="auto">
          <a:xfrm flipV="1">
            <a:off x="5715000" y="1466850"/>
            <a:ext cx="9144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54" name="Oval 51"/>
          <p:cNvSpPr>
            <a:spLocks noChangeAspect="1" noChangeArrowheads="1"/>
          </p:cNvSpPr>
          <p:nvPr>
            <p:custDataLst>
              <p:tags r:id="rId14"/>
            </p:custDataLst>
          </p:nvPr>
        </p:nvSpPr>
        <p:spPr bwMode="auto">
          <a:xfrm>
            <a:off x="7696200" y="1828800"/>
            <a:ext cx="342327" cy="3429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000" dirty="0"/>
          </a:p>
        </p:txBody>
      </p:sp>
      <p:sp>
        <p:nvSpPr>
          <p:cNvPr id="55" name="Oval 51"/>
          <p:cNvSpPr>
            <a:spLocks noChangeAspect="1" noChangeArrowheads="1"/>
          </p:cNvSpPr>
          <p:nvPr>
            <p:custDataLst>
              <p:tags r:id="rId15"/>
            </p:custDataLst>
          </p:nvPr>
        </p:nvSpPr>
        <p:spPr bwMode="auto">
          <a:xfrm>
            <a:off x="6629400" y="2438400"/>
            <a:ext cx="342327" cy="3429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000" dirty="0"/>
          </a:p>
        </p:txBody>
      </p:sp>
      <p:sp>
        <p:nvSpPr>
          <p:cNvPr id="56" name="TextBox 55"/>
          <p:cNvSpPr txBox="1"/>
          <p:nvPr/>
        </p:nvSpPr>
        <p:spPr>
          <a:xfrm>
            <a:off x="6934200" y="19050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latin typeface="+mn-lt"/>
              </a:rPr>
              <a:t>7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715000" y="1219200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latin typeface="+mn-lt"/>
              </a:rPr>
              <a:t>10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391400" y="12192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+mn-lt"/>
              </a:rPr>
              <a:t>5</a:t>
            </a:r>
          </a:p>
        </p:txBody>
      </p:sp>
      <p:cxnSp>
        <p:nvCxnSpPr>
          <p:cNvPr id="68" name="AutoShape 50"/>
          <p:cNvCxnSpPr>
            <a:cxnSpLocks noChangeShapeType="1"/>
            <a:stCxn id="49" idx="6"/>
            <a:endCxn id="54" idx="1"/>
          </p:cNvCxnSpPr>
          <p:nvPr>
            <p:custDataLst>
              <p:tags r:id="rId16"/>
            </p:custDataLst>
          </p:nvPr>
        </p:nvCxnSpPr>
        <p:spPr bwMode="auto">
          <a:xfrm>
            <a:off x="6971727" y="1466850"/>
            <a:ext cx="774606" cy="41216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70" name="AutoShape 50"/>
          <p:cNvCxnSpPr>
            <a:cxnSpLocks noChangeShapeType="1"/>
            <a:stCxn id="49" idx="5"/>
            <a:endCxn id="55" idx="7"/>
          </p:cNvCxnSpPr>
          <p:nvPr>
            <p:custDataLst>
              <p:tags r:id="rId17"/>
            </p:custDataLst>
          </p:nvPr>
        </p:nvCxnSpPr>
        <p:spPr bwMode="auto">
          <a:xfrm rot="5400000">
            <a:off x="6471327" y="2038350"/>
            <a:ext cx="900534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74" name="AutoShape 50"/>
          <p:cNvCxnSpPr>
            <a:cxnSpLocks noChangeShapeType="1"/>
          </p:cNvCxnSpPr>
          <p:nvPr>
            <p:custDataLst>
              <p:tags r:id="rId18"/>
            </p:custDataLst>
          </p:nvPr>
        </p:nvCxnSpPr>
        <p:spPr bwMode="auto">
          <a:xfrm rot="16200000" flipV="1">
            <a:off x="6172994" y="2056606"/>
            <a:ext cx="9144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76" name="TextBox 75"/>
          <p:cNvSpPr txBox="1"/>
          <p:nvPr/>
        </p:nvSpPr>
        <p:spPr>
          <a:xfrm>
            <a:off x="6172200" y="1905000"/>
            <a:ext cx="535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latin typeface="+mn-lt"/>
              </a:rPr>
              <a:t>-11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Example #3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  <a:endParaRPr lang="en-US" dirty="0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3657600" y="1371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 dirty="0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4648200" y="2895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Y</a:t>
            </a:r>
          </a:p>
        </p:txBody>
      </p:sp>
      <p:sp>
        <p:nvSpPr>
          <p:cNvPr id="31" name="Text Box 45"/>
          <p:cNvSpPr txBox="1">
            <a:spLocks noChangeArrowheads="1"/>
          </p:cNvSpPr>
          <p:nvPr/>
        </p:nvSpPr>
        <p:spPr bwMode="auto">
          <a:xfrm>
            <a:off x="4479925" y="9144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cxnSp>
        <p:nvCxnSpPr>
          <p:cNvPr id="61" name="AutoShape 26"/>
          <p:cNvCxnSpPr>
            <a:cxnSpLocks noChangeShapeType="1"/>
            <a:endCxn id="10" idx="2"/>
          </p:cNvCxnSpPr>
          <p:nvPr/>
        </p:nvCxnSpPr>
        <p:spPr bwMode="auto">
          <a:xfrm>
            <a:off x="3352800" y="1562100"/>
            <a:ext cx="3048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3" name="AutoShape 26"/>
          <p:cNvCxnSpPr>
            <a:cxnSpLocks noChangeShapeType="1"/>
          </p:cNvCxnSpPr>
          <p:nvPr/>
        </p:nvCxnSpPr>
        <p:spPr bwMode="auto">
          <a:xfrm rot="16200000" flipH="1">
            <a:off x="3314700" y="1638300"/>
            <a:ext cx="1330792" cy="14069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5" name="Oval 54"/>
          <p:cNvSpPr>
            <a:spLocks noChangeArrowheads="1"/>
          </p:cNvSpPr>
          <p:nvPr/>
        </p:nvSpPr>
        <p:spPr bwMode="auto">
          <a:xfrm>
            <a:off x="2971800" y="1371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X</a:t>
            </a:r>
          </a:p>
        </p:txBody>
      </p:sp>
      <p:sp>
        <p:nvSpPr>
          <p:cNvPr id="56" name="Oval 55"/>
          <p:cNvSpPr>
            <a:spLocks noChangeArrowheads="1"/>
          </p:cNvSpPr>
          <p:nvPr/>
        </p:nvSpPr>
        <p:spPr bwMode="auto">
          <a:xfrm>
            <a:off x="4343400" y="1371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 dirty="0"/>
          </a:p>
        </p:txBody>
      </p:sp>
      <p:cxnSp>
        <p:nvCxnSpPr>
          <p:cNvPr id="59" name="AutoShape 26"/>
          <p:cNvCxnSpPr>
            <a:cxnSpLocks noChangeShapeType="1"/>
            <a:endCxn id="56" idx="2"/>
          </p:cNvCxnSpPr>
          <p:nvPr/>
        </p:nvCxnSpPr>
        <p:spPr bwMode="auto">
          <a:xfrm>
            <a:off x="4038600" y="1562100"/>
            <a:ext cx="3048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0" name="Oval 59"/>
          <p:cNvSpPr>
            <a:spLocks noChangeArrowheads="1"/>
          </p:cNvSpPr>
          <p:nvPr/>
        </p:nvSpPr>
        <p:spPr bwMode="auto">
          <a:xfrm>
            <a:off x="5029200" y="1371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 dirty="0"/>
          </a:p>
        </p:txBody>
      </p:sp>
      <p:cxnSp>
        <p:nvCxnSpPr>
          <p:cNvPr id="62" name="AutoShape 26"/>
          <p:cNvCxnSpPr>
            <a:cxnSpLocks noChangeShapeType="1"/>
            <a:endCxn id="60" idx="2"/>
          </p:cNvCxnSpPr>
          <p:nvPr/>
        </p:nvCxnSpPr>
        <p:spPr bwMode="auto">
          <a:xfrm>
            <a:off x="4724400" y="1562100"/>
            <a:ext cx="3048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3" name="Oval 62"/>
          <p:cNvSpPr>
            <a:spLocks noChangeArrowheads="1"/>
          </p:cNvSpPr>
          <p:nvPr/>
        </p:nvSpPr>
        <p:spPr bwMode="auto">
          <a:xfrm>
            <a:off x="5715000" y="1371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 dirty="0"/>
          </a:p>
        </p:txBody>
      </p:sp>
      <p:cxnSp>
        <p:nvCxnSpPr>
          <p:cNvPr id="66" name="AutoShape 26"/>
          <p:cNvCxnSpPr>
            <a:cxnSpLocks noChangeShapeType="1"/>
            <a:endCxn id="63" idx="2"/>
          </p:cNvCxnSpPr>
          <p:nvPr/>
        </p:nvCxnSpPr>
        <p:spPr bwMode="auto">
          <a:xfrm>
            <a:off x="5410200" y="1562100"/>
            <a:ext cx="3048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7" name="Text Box 63"/>
          <p:cNvSpPr txBox="1">
            <a:spLocks noChangeArrowheads="1"/>
          </p:cNvSpPr>
          <p:nvPr/>
        </p:nvSpPr>
        <p:spPr bwMode="auto">
          <a:xfrm>
            <a:off x="3344694" y="12000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70" name="Text Box 63"/>
          <p:cNvSpPr txBox="1">
            <a:spLocks noChangeArrowheads="1"/>
          </p:cNvSpPr>
          <p:nvPr/>
        </p:nvSpPr>
        <p:spPr bwMode="auto">
          <a:xfrm>
            <a:off x="4038600" y="1219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71" name="Text Box 63"/>
          <p:cNvSpPr txBox="1">
            <a:spLocks noChangeArrowheads="1"/>
          </p:cNvSpPr>
          <p:nvPr/>
        </p:nvSpPr>
        <p:spPr bwMode="auto">
          <a:xfrm>
            <a:off x="4724400" y="1219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74" name="Text Box 63"/>
          <p:cNvSpPr txBox="1">
            <a:spLocks noChangeArrowheads="1"/>
          </p:cNvSpPr>
          <p:nvPr/>
        </p:nvSpPr>
        <p:spPr bwMode="auto">
          <a:xfrm>
            <a:off x="5410200" y="1219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75" name="Text Box 63"/>
          <p:cNvSpPr txBox="1">
            <a:spLocks noChangeArrowheads="1"/>
          </p:cNvSpPr>
          <p:nvPr/>
        </p:nvSpPr>
        <p:spPr bwMode="auto">
          <a:xfrm>
            <a:off x="3352800" y="211449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90</a:t>
            </a:r>
          </a:p>
        </p:txBody>
      </p:sp>
      <p:cxnSp>
        <p:nvCxnSpPr>
          <p:cNvPr id="78" name="AutoShape 26"/>
          <p:cNvCxnSpPr>
            <a:cxnSpLocks noChangeShapeType="1"/>
            <a:stCxn id="10" idx="4"/>
            <a:endCxn id="14" idx="1"/>
          </p:cNvCxnSpPr>
          <p:nvPr/>
        </p:nvCxnSpPr>
        <p:spPr bwMode="auto">
          <a:xfrm rot="16200000" flipH="1">
            <a:off x="3676650" y="1924050"/>
            <a:ext cx="1198796" cy="8558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4" name="AutoShape 26"/>
          <p:cNvCxnSpPr>
            <a:cxnSpLocks noChangeShapeType="1"/>
            <a:endCxn id="14" idx="0"/>
          </p:cNvCxnSpPr>
          <p:nvPr/>
        </p:nvCxnSpPr>
        <p:spPr bwMode="auto">
          <a:xfrm rot="16200000" flipH="1">
            <a:off x="4125003" y="2181902"/>
            <a:ext cx="1142999" cy="2843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7" name="AutoShape 26"/>
          <p:cNvCxnSpPr>
            <a:cxnSpLocks noChangeShapeType="1"/>
            <a:stCxn id="60" idx="4"/>
            <a:endCxn id="14" idx="7"/>
          </p:cNvCxnSpPr>
          <p:nvPr/>
        </p:nvCxnSpPr>
        <p:spPr bwMode="auto">
          <a:xfrm rot="5400000">
            <a:off x="4497154" y="2228850"/>
            <a:ext cx="1198796" cy="2462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92" name="AutoShape 26"/>
          <p:cNvCxnSpPr>
            <a:cxnSpLocks noChangeShapeType="1"/>
            <a:stCxn id="63" idx="4"/>
            <a:endCxn id="14" idx="7"/>
          </p:cNvCxnSpPr>
          <p:nvPr/>
        </p:nvCxnSpPr>
        <p:spPr bwMode="auto">
          <a:xfrm rot="5400000">
            <a:off x="4840054" y="1885950"/>
            <a:ext cx="1198796" cy="9320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6" name="Text Box 63"/>
          <p:cNvSpPr txBox="1">
            <a:spLocks noChangeArrowheads="1"/>
          </p:cNvSpPr>
          <p:nvPr/>
        </p:nvSpPr>
        <p:spPr bwMode="auto">
          <a:xfrm>
            <a:off x="3749854" y="19050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8</a:t>
            </a:r>
            <a:r>
              <a:rPr lang="en-US" sz="2000" dirty="0">
                <a:latin typeface="Times New Roman" pitchFamily="18" charset="0"/>
              </a:rPr>
              <a:t>0</a:t>
            </a:r>
          </a:p>
        </p:txBody>
      </p:sp>
      <p:sp>
        <p:nvSpPr>
          <p:cNvPr id="97" name="Text Box 63"/>
          <p:cNvSpPr txBox="1">
            <a:spLocks noChangeArrowheads="1"/>
          </p:cNvSpPr>
          <p:nvPr/>
        </p:nvSpPr>
        <p:spPr bwMode="auto">
          <a:xfrm>
            <a:off x="4267200" y="19050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7</a:t>
            </a:r>
            <a:r>
              <a:rPr lang="en-US" sz="2000" dirty="0">
                <a:latin typeface="Times New Roman" pitchFamily="18" charset="0"/>
              </a:rPr>
              <a:t>0</a:t>
            </a:r>
          </a:p>
        </p:txBody>
      </p:sp>
      <p:sp>
        <p:nvSpPr>
          <p:cNvPr id="98" name="Text Box 63"/>
          <p:cNvSpPr txBox="1">
            <a:spLocks noChangeArrowheads="1"/>
          </p:cNvSpPr>
          <p:nvPr/>
        </p:nvSpPr>
        <p:spPr bwMode="auto">
          <a:xfrm>
            <a:off x="4816654" y="18288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6</a:t>
            </a:r>
            <a:r>
              <a:rPr lang="en-US" sz="2000" dirty="0">
                <a:latin typeface="Times New Roman" pitchFamily="18" charset="0"/>
              </a:rPr>
              <a:t>0</a:t>
            </a:r>
          </a:p>
        </p:txBody>
      </p:sp>
      <p:sp>
        <p:nvSpPr>
          <p:cNvPr id="99" name="Text Box 63"/>
          <p:cNvSpPr txBox="1">
            <a:spLocks noChangeArrowheads="1"/>
          </p:cNvSpPr>
          <p:nvPr/>
        </p:nvSpPr>
        <p:spPr bwMode="auto">
          <a:xfrm>
            <a:off x="5334000" y="18288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5</a:t>
            </a:r>
            <a:r>
              <a:rPr lang="en-US" sz="2000" dirty="0">
                <a:latin typeface="Times New Roman" pitchFamily="18" charset="0"/>
              </a:rPr>
              <a:t>0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838200" y="3733800"/>
            <a:ext cx="7696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+mn-lt"/>
              </a:rPr>
              <a:t>How will the best-cost-so-far for Y proceed?  </a:t>
            </a:r>
            <a:r>
              <a:rPr lang="en-US" sz="2000" b="0" dirty="0">
                <a:solidFill>
                  <a:schemeClr val="accent2"/>
                </a:solidFill>
                <a:latin typeface="+mn-lt"/>
              </a:rPr>
              <a:t>90, 81, 72, 63, 54, …</a:t>
            </a:r>
          </a:p>
          <a:p>
            <a:endParaRPr lang="en-US" sz="2000" b="0" dirty="0">
              <a:latin typeface="+mn-lt"/>
            </a:endParaRPr>
          </a:p>
          <a:p>
            <a:r>
              <a:rPr lang="en-US" sz="2000" b="0" dirty="0">
                <a:latin typeface="+mn-lt"/>
              </a:rPr>
              <a:t>Is this expensive?  </a:t>
            </a:r>
            <a:endParaRPr lang="en-US" sz="2000" b="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477000" y="190500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latin typeface="+mn-lt"/>
              </a:rPr>
              <a:t>…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Example #3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  <a:endParaRPr lang="en-US" dirty="0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3657600" y="1371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 dirty="0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4648200" y="2895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Y</a:t>
            </a:r>
          </a:p>
        </p:txBody>
      </p:sp>
      <p:sp>
        <p:nvSpPr>
          <p:cNvPr id="31" name="Text Box 45"/>
          <p:cNvSpPr txBox="1">
            <a:spLocks noChangeArrowheads="1"/>
          </p:cNvSpPr>
          <p:nvPr/>
        </p:nvSpPr>
        <p:spPr bwMode="auto">
          <a:xfrm>
            <a:off x="4479925" y="9144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cxnSp>
        <p:nvCxnSpPr>
          <p:cNvPr id="61" name="AutoShape 26"/>
          <p:cNvCxnSpPr>
            <a:cxnSpLocks noChangeShapeType="1"/>
            <a:endCxn id="10" idx="2"/>
          </p:cNvCxnSpPr>
          <p:nvPr/>
        </p:nvCxnSpPr>
        <p:spPr bwMode="auto">
          <a:xfrm>
            <a:off x="3352800" y="1562100"/>
            <a:ext cx="3048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3" name="AutoShape 26"/>
          <p:cNvCxnSpPr>
            <a:cxnSpLocks noChangeShapeType="1"/>
          </p:cNvCxnSpPr>
          <p:nvPr/>
        </p:nvCxnSpPr>
        <p:spPr bwMode="auto">
          <a:xfrm rot="16200000" flipH="1">
            <a:off x="3314700" y="1638300"/>
            <a:ext cx="1330792" cy="14069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5" name="Oval 54"/>
          <p:cNvSpPr>
            <a:spLocks noChangeArrowheads="1"/>
          </p:cNvSpPr>
          <p:nvPr/>
        </p:nvSpPr>
        <p:spPr bwMode="auto">
          <a:xfrm>
            <a:off x="2971800" y="1371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X</a:t>
            </a:r>
          </a:p>
        </p:txBody>
      </p:sp>
      <p:sp>
        <p:nvSpPr>
          <p:cNvPr id="56" name="Oval 55"/>
          <p:cNvSpPr>
            <a:spLocks noChangeArrowheads="1"/>
          </p:cNvSpPr>
          <p:nvPr/>
        </p:nvSpPr>
        <p:spPr bwMode="auto">
          <a:xfrm>
            <a:off x="4343400" y="1371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 dirty="0"/>
          </a:p>
        </p:txBody>
      </p:sp>
      <p:cxnSp>
        <p:nvCxnSpPr>
          <p:cNvPr id="59" name="AutoShape 26"/>
          <p:cNvCxnSpPr>
            <a:cxnSpLocks noChangeShapeType="1"/>
            <a:endCxn id="56" idx="2"/>
          </p:cNvCxnSpPr>
          <p:nvPr/>
        </p:nvCxnSpPr>
        <p:spPr bwMode="auto">
          <a:xfrm>
            <a:off x="4038600" y="1562100"/>
            <a:ext cx="3048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0" name="Oval 59"/>
          <p:cNvSpPr>
            <a:spLocks noChangeArrowheads="1"/>
          </p:cNvSpPr>
          <p:nvPr/>
        </p:nvSpPr>
        <p:spPr bwMode="auto">
          <a:xfrm>
            <a:off x="5029200" y="1371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 dirty="0"/>
          </a:p>
        </p:txBody>
      </p:sp>
      <p:cxnSp>
        <p:nvCxnSpPr>
          <p:cNvPr id="62" name="AutoShape 26"/>
          <p:cNvCxnSpPr>
            <a:cxnSpLocks noChangeShapeType="1"/>
            <a:endCxn id="60" idx="2"/>
          </p:cNvCxnSpPr>
          <p:nvPr/>
        </p:nvCxnSpPr>
        <p:spPr bwMode="auto">
          <a:xfrm>
            <a:off x="4724400" y="1562100"/>
            <a:ext cx="3048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3" name="Oval 62"/>
          <p:cNvSpPr>
            <a:spLocks noChangeArrowheads="1"/>
          </p:cNvSpPr>
          <p:nvPr/>
        </p:nvSpPr>
        <p:spPr bwMode="auto">
          <a:xfrm>
            <a:off x="5715000" y="137160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 dirty="0"/>
          </a:p>
        </p:txBody>
      </p:sp>
      <p:cxnSp>
        <p:nvCxnSpPr>
          <p:cNvPr id="66" name="AutoShape 26"/>
          <p:cNvCxnSpPr>
            <a:cxnSpLocks noChangeShapeType="1"/>
            <a:endCxn id="63" idx="2"/>
          </p:cNvCxnSpPr>
          <p:nvPr/>
        </p:nvCxnSpPr>
        <p:spPr bwMode="auto">
          <a:xfrm>
            <a:off x="5410200" y="1562100"/>
            <a:ext cx="3048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7" name="Text Box 63"/>
          <p:cNvSpPr txBox="1">
            <a:spLocks noChangeArrowheads="1"/>
          </p:cNvSpPr>
          <p:nvPr/>
        </p:nvSpPr>
        <p:spPr bwMode="auto">
          <a:xfrm>
            <a:off x="3344694" y="12000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70" name="Text Box 63"/>
          <p:cNvSpPr txBox="1">
            <a:spLocks noChangeArrowheads="1"/>
          </p:cNvSpPr>
          <p:nvPr/>
        </p:nvSpPr>
        <p:spPr bwMode="auto">
          <a:xfrm>
            <a:off x="4038600" y="1219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71" name="Text Box 63"/>
          <p:cNvSpPr txBox="1">
            <a:spLocks noChangeArrowheads="1"/>
          </p:cNvSpPr>
          <p:nvPr/>
        </p:nvSpPr>
        <p:spPr bwMode="auto">
          <a:xfrm>
            <a:off x="4724400" y="1219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74" name="Text Box 63"/>
          <p:cNvSpPr txBox="1">
            <a:spLocks noChangeArrowheads="1"/>
          </p:cNvSpPr>
          <p:nvPr/>
        </p:nvSpPr>
        <p:spPr bwMode="auto">
          <a:xfrm>
            <a:off x="5410200" y="12192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75" name="Text Box 63"/>
          <p:cNvSpPr txBox="1">
            <a:spLocks noChangeArrowheads="1"/>
          </p:cNvSpPr>
          <p:nvPr/>
        </p:nvSpPr>
        <p:spPr bwMode="auto">
          <a:xfrm>
            <a:off x="3352800" y="211449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90</a:t>
            </a:r>
          </a:p>
        </p:txBody>
      </p:sp>
      <p:cxnSp>
        <p:nvCxnSpPr>
          <p:cNvPr id="78" name="AutoShape 26"/>
          <p:cNvCxnSpPr>
            <a:cxnSpLocks noChangeShapeType="1"/>
            <a:stCxn id="10" idx="4"/>
            <a:endCxn id="14" idx="1"/>
          </p:cNvCxnSpPr>
          <p:nvPr/>
        </p:nvCxnSpPr>
        <p:spPr bwMode="auto">
          <a:xfrm rot="16200000" flipH="1">
            <a:off x="3676650" y="1924050"/>
            <a:ext cx="1198796" cy="8558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4" name="AutoShape 26"/>
          <p:cNvCxnSpPr>
            <a:cxnSpLocks noChangeShapeType="1"/>
            <a:endCxn id="14" idx="0"/>
          </p:cNvCxnSpPr>
          <p:nvPr/>
        </p:nvCxnSpPr>
        <p:spPr bwMode="auto">
          <a:xfrm rot="16200000" flipH="1">
            <a:off x="4125003" y="2181902"/>
            <a:ext cx="1142999" cy="2843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7" name="AutoShape 26"/>
          <p:cNvCxnSpPr>
            <a:cxnSpLocks noChangeShapeType="1"/>
            <a:stCxn id="60" idx="4"/>
            <a:endCxn id="14" idx="7"/>
          </p:cNvCxnSpPr>
          <p:nvPr/>
        </p:nvCxnSpPr>
        <p:spPr bwMode="auto">
          <a:xfrm rot="5400000">
            <a:off x="4497154" y="2228850"/>
            <a:ext cx="1198796" cy="2462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92" name="AutoShape 26"/>
          <p:cNvCxnSpPr>
            <a:cxnSpLocks noChangeShapeType="1"/>
            <a:stCxn id="63" idx="4"/>
            <a:endCxn id="14" idx="7"/>
          </p:cNvCxnSpPr>
          <p:nvPr/>
        </p:nvCxnSpPr>
        <p:spPr bwMode="auto">
          <a:xfrm rot="5400000">
            <a:off x="4840054" y="1885950"/>
            <a:ext cx="1198796" cy="9320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6" name="Text Box 63"/>
          <p:cNvSpPr txBox="1">
            <a:spLocks noChangeArrowheads="1"/>
          </p:cNvSpPr>
          <p:nvPr/>
        </p:nvSpPr>
        <p:spPr bwMode="auto">
          <a:xfrm>
            <a:off x="3749854" y="19050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8</a:t>
            </a:r>
            <a:r>
              <a:rPr lang="en-US" sz="2000" dirty="0">
                <a:latin typeface="Times New Roman" pitchFamily="18" charset="0"/>
              </a:rPr>
              <a:t>0</a:t>
            </a:r>
          </a:p>
        </p:txBody>
      </p:sp>
      <p:sp>
        <p:nvSpPr>
          <p:cNvPr id="97" name="Text Box 63"/>
          <p:cNvSpPr txBox="1">
            <a:spLocks noChangeArrowheads="1"/>
          </p:cNvSpPr>
          <p:nvPr/>
        </p:nvSpPr>
        <p:spPr bwMode="auto">
          <a:xfrm>
            <a:off x="4267200" y="19050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7</a:t>
            </a:r>
            <a:r>
              <a:rPr lang="en-US" sz="2000" dirty="0">
                <a:latin typeface="Times New Roman" pitchFamily="18" charset="0"/>
              </a:rPr>
              <a:t>0</a:t>
            </a:r>
          </a:p>
        </p:txBody>
      </p:sp>
      <p:sp>
        <p:nvSpPr>
          <p:cNvPr id="98" name="Text Box 63"/>
          <p:cNvSpPr txBox="1">
            <a:spLocks noChangeArrowheads="1"/>
          </p:cNvSpPr>
          <p:nvPr/>
        </p:nvSpPr>
        <p:spPr bwMode="auto">
          <a:xfrm>
            <a:off x="4816654" y="18288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6</a:t>
            </a:r>
            <a:r>
              <a:rPr lang="en-US" sz="2000" dirty="0">
                <a:latin typeface="Times New Roman" pitchFamily="18" charset="0"/>
              </a:rPr>
              <a:t>0</a:t>
            </a:r>
          </a:p>
        </p:txBody>
      </p:sp>
      <p:sp>
        <p:nvSpPr>
          <p:cNvPr id="99" name="Text Box 63"/>
          <p:cNvSpPr txBox="1">
            <a:spLocks noChangeArrowheads="1"/>
          </p:cNvSpPr>
          <p:nvPr/>
        </p:nvSpPr>
        <p:spPr bwMode="auto">
          <a:xfrm>
            <a:off x="5334000" y="182880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5</a:t>
            </a:r>
            <a:r>
              <a:rPr lang="en-US" sz="2000" dirty="0">
                <a:latin typeface="Times New Roman" pitchFamily="18" charset="0"/>
              </a:rPr>
              <a:t>0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838200" y="3733800"/>
            <a:ext cx="7696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+mn-lt"/>
              </a:rPr>
              <a:t>How will the best-cost-so-far for Y proceed?  </a:t>
            </a:r>
            <a:r>
              <a:rPr lang="en-US" sz="2000" b="0" dirty="0">
                <a:solidFill>
                  <a:schemeClr val="accent2"/>
                </a:solidFill>
                <a:latin typeface="+mn-lt"/>
              </a:rPr>
              <a:t>90, 81, 72, 63, 54, …</a:t>
            </a:r>
          </a:p>
          <a:p>
            <a:endParaRPr lang="en-US" sz="2000" b="0" dirty="0">
              <a:latin typeface="+mn-lt"/>
            </a:endParaRPr>
          </a:p>
          <a:p>
            <a:r>
              <a:rPr lang="en-US" sz="2000" b="0" dirty="0">
                <a:latin typeface="+mn-lt"/>
              </a:rPr>
              <a:t>Is this expensive?  </a:t>
            </a:r>
            <a:r>
              <a:rPr lang="en-US" sz="2000" b="0" dirty="0">
                <a:solidFill>
                  <a:schemeClr val="accent2"/>
                </a:solidFill>
                <a:latin typeface="+mn-lt"/>
              </a:rPr>
              <a:t>No, each </a:t>
            </a:r>
            <a:r>
              <a:rPr lang="en-US" sz="2000" b="0" i="1" dirty="0">
                <a:solidFill>
                  <a:schemeClr val="accent2"/>
                </a:solidFill>
                <a:latin typeface="+mn-lt"/>
              </a:rPr>
              <a:t>edge</a:t>
            </a:r>
            <a:r>
              <a:rPr lang="en-US" sz="2000" b="0" dirty="0">
                <a:solidFill>
                  <a:schemeClr val="accent2"/>
                </a:solidFill>
                <a:latin typeface="+mn-lt"/>
              </a:rPr>
              <a:t> is processed only once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6477000" y="190500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latin typeface="+mn-lt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674967537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Greedy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r>
              <a:rPr lang="en-US" dirty="0" err="1"/>
              <a:t>Dijkstra’s</a:t>
            </a:r>
            <a:r>
              <a:rPr lang="en-US" dirty="0"/>
              <a:t> algorithm</a:t>
            </a:r>
          </a:p>
          <a:p>
            <a:pPr lvl="1"/>
            <a:r>
              <a:rPr lang="en-US" dirty="0"/>
              <a:t>For single-source shortest paths in a weighted graph (directed or undirected) with no negative-weight edges</a:t>
            </a:r>
          </a:p>
          <a:p>
            <a:pPr lvl="1"/>
            <a:endParaRPr lang="en-US" dirty="0"/>
          </a:p>
          <a:p>
            <a:r>
              <a:rPr lang="en-US" dirty="0"/>
              <a:t>An example of a </a:t>
            </a:r>
            <a:r>
              <a:rPr lang="en-US" i="1" dirty="0"/>
              <a:t>greedy algorithm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At each step, always does what seems best at that step</a:t>
            </a:r>
          </a:p>
          <a:p>
            <a:pPr lvl="2"/>
            <a:r>
              <a:rPr lang="en-US" dirty="0"/>
              <a:t>A locally optimal step, not necessarily globally optimal</a:t>
            </a:r>
          </a:p>
          <a:p>
            <a:pPr lvl="1"/>
            <a:r>
              <a:rPr lang="en-US" dirty="0"/>
              <a:t>Once a vertex is known, it is not revisited</a:t>
            </a:r>
          </a:p>
          <a:p>
            <a:pPr lvl="2"/>
            <a:r>
              <a:rPr lang="en-US" dirty="0"/>
              <a:t>Turns out to be globally optimal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We?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r>
              <a:rPr lang="en-US" dirty="0"/>
              <a:t>Had a problem: Compute shortest paths in a weighted graph with no negative weights</a:t>
            </a:r>
          </a:p>
          <a:p>
            <a:endParaRPr lang="en-US" dirty="0"/>
          </a:p>
          <a:p>
            <a:r>
              <a:rPr lang="en-US" dirty="0"/>
              <a:t>Learned an algorithm: </a:t>
            </a:r>
            <a:r>
              <a:rPr lang="en-US" dirty="0" err="1"/>
              <a:t>Dijkstra’s</a:t>
            </a:r>
            <a:r>
              <a:rPr lang="en-US" dirty="0"/>
              <a:t> algorithm</a:t>
            </a:r>
          </a:p>
          <a:p>
            <a:endParaRPr lang="en-US" dirty="0"/>
          </a:p>
          <a:p>
            <a:r>
              <a:rPr lang="en-US" dirty="0"/>
              <a:t>What should we do after learning an algorithm?</a:t>
            </a:r>
          </a:p>
          <a:p>
            <a:pPr lvl="1"/>
            <a:r>
              <a:rPr lang="en-US" dirty="0"/>
              <a:t>Analyze its efficiency</a:t>
            </a:r>
          </a:p>
          <a:p>
            <a:pPr lvl="2"/>
            <a:r>
              <a:rPr lang="en-US" dirty="0"/>
              <a:t>Will do better by using a data structure we learned earlier!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2185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Correctness: Intuition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buNone/>
            </a:pPr>
            <a:r>
              <a:rPr lang="en-US" dirty="0"/>
              <a:t>Rough intuition: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All the “known” vertices have the correct shortest path</a:t>
            </a:r>
          </a:p>
          <a:p>
            <a:pPr lvl="1"/>
            <a:r>
              <a:rPr lang="en-US" dirty="0"/>
              <a:t>True initially: shortest path to start node has cost 0</a:t>
            </a:r>
          </a:p>
          <a:p>
            <a:pPr lvl="1"/>
            <a:r>
              <a:rPr lang="en-US" dirty="0"/>
              <a:t>If it stays true every time we mark a node “known”, then by induction this holds and eventually everything is “known”</a:t>
            </a:r>
          </a:p>
          <a:p>
            <a:pPr lvl="1"/>
            <a:endParaRPr lang="en-US" dirty="0"/>
          </a:p>
          <a:p>
            <a:pPr>
              <a:buNone/>
            </a:pPr>
            <a:r>
              <a:rPr lang="en-US" dirty="0"/>
              <a:t>Key fact we need: When we mark a vertex “known” we won’t discover a shorter path later!</a:t>
            </a:r>
          </a:p>
          <a:p>
            <a:pPr lvl="1"/>
            <a:r>
              <a:rPr lang="en-US" dirty="0"/>
              <a:t>This holds only because </a:t>
            </a:r>
            <a:r>
              <a:rPr lang="en-US" dirty="0" err="1"/>
              <a:t>Dijkstra’s</a:t>
            </a:r>
            <a:r>
              <a:rPr lang="en-US" dirty="0"/>
              <a:t> algorithm picks the node with the next shortest path-so-far</a:t>
            </a:r>
          </a:p>
          <a:p>
            <a:pPr lvl="1"/>
            <a:r>
              <a:rPr lang="en-US" dirty="0"/>
              <a:t>The proof is by contradiction…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Correctness: The Cloud (Rough Sketch)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3962400"/>
            <a:ext cx="8153400" cy="2743200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1524000" y="1143000"/>
            <a:ext cx="6267380" cy="2362200"/>
            <a:chOff x="1219200" y="3103243"/>
            <a:chExt cx="7139489" cy="3011867"/>
          </a:xfrm>
        </p:grpSpPr>
        <p:sp>
          <p:nvSpPr>
            <p:cNvPr id="7" name="AutoShape 2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4648200" y="4038600"/>
              <a:ext cx="3254851" cy="1981200"/>
            </a:xfrm>
            <a:prstGeom prst="cloudCallout">
              <a:avLst>
                <a:gd name="adj1" fmla="val -21301"/>
                <a:gd name="adj2" fmla="val -16264"/>
              </a:avLst>
            </a:prstGeom>
            <a:solidFill>
              <a:schemeClr val="accent2">
                <a:alpha val="50195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en-US" sz="2000" dirty="0">
                  <a:latin typeface="Tahoma" charset="0"/>
                </a:rPr>
                <a:t>    </a:t>
              </a:r>
              <a:r>
                <a:rPr lang="en-US" sz="2000" b="0" dirty="0">
                  <a:latin typeface="Tahoma" charset="0"/>
                </a:rPr>
                <a:t>The Known Cloud</a:t>
              </a:r>
            </a:p>
          </p:txBody>
        </p:sp>
        <p:sp>
          <p:nvSpPr>
            <p:cNvPr id="8" name="Oval 3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6400800" y="5257800"/>
              <a:ext cx="228600" cy="22860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9" name="Oval 4"/>
            <p:cNvSpPr>
              <a:spLocks noChangeAspect="1"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4343400" y="3276600"/>
              <a:ext cx="381000" cy="381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 dirty="0">
                  <a:latin typeface="Courier New" pitchFamily="49" charset="0"/>
                </a:rPr>
                <a:t>v</a:t>
              </a:r>
            </a:p>
          </p:txBody>
        </p:sp>
        <p:sp>
          <p:nvSpPr>
            <p:cNvPr id="10" name="Text Box 5"/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5038544" y="3103243"/>
              <a:ext cx="3320145" cy="902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0" dirty="0">
                  <a:solidFill>
                    <a:schemeClr val="accent2"/>
                  </a:solidFill>
                  <a:latin typeface="+mj-lt"/>
                </a:rPr>
                <a:t>Next shortest path from </a:t>
              </a:r>
              <a:br>
                <a:rPr lang="en-US" sz="2000" b="0" dirty="0">
                  <a:solidFill>
                    <a:schemeClr val="accent2"/>
                  </a:solidFill>
                  <a:latin typeface="+mj-lt"/>
                </a:rPr>
              </a:br>
              <a:r>
                <a:rPr lang="en-US" sz="2000" b="0" dirty="0">
                  <a:solidFill>
                    <a:schemeClr val="accent2"/>
                  </a:solidFill>
                  <a:latin typeface="+mj-lt"/>
                </a:rPr>
                <a:t>inside the known cloud</a:t>
              </a:r>
            </a:p>
          </p:txBody>
        </p:sp>
        <p:cxnSp>
          <p:nvCxnSpPr>
            <p:cNvPr id="11" name="AutoShape 6"/>
            <p:cNvCxnSpPr>
              <a:cxnSpLocks noChangeShapeType="1"/>
              <a:endCxn id="9" idx="5"/>
            </p:cNvCxnSpPr>
            <p:nvPr>
              <p:custDataLst>
                <p:tags r:id="rId5"/>
              </p:custDataLst>
            </p:nvPr>
          </p:nvCxnSpPr>
          <p:spPr bwMode="auto">
            <a:xfrm flipH="1" flipV="1">
              <a:off x="4668838" y="3616325"/>
              <a:ext cx="817562" cy="6080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3" name="Oval 8"/>
            <p:cNvSpPr>
              <a:spLocks noChangeAspect="1"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3505200" y="4724400"/>
              <a:ext cx="381000" cy="381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 dirty="0">
                  <a:latin typeface="Courier New" pitchFamily="49" charset="0"/>
                </a:rPr>
                <a:t>w</a:t>
              </a:r>
            </a:p>
          </p:txBody>
        </p:sp>
        <p:cxnSp>
          <p:nvCxnSpPr>
            <p:cNvPr id="14" name="AutoShape 9"/>
            <p:cNvCxnSpPr>
              <a:cxnSpLocks noChangeShapeType="1"/>
              <a:stCxn id="7" idx="1"/>
              <a:endCxn id="13" idx="5"/>
            </p:cNvCxnSpPr>
            <p:nvPr>
              <p:custDataLst>
                <p:tags r:id="rId7"/>
              </p:custDataLst>
            </p:nvPr>
          </p:nvCxnSpPr>
          <p:spPr bwMode="auto">
            <a:xfrm rot="5400000" flipH="1">
              <a:off x="4568972" y="4311037"/>
              <a:ext cx="968085" cy="2445222"/>
            </a:xfrm>
            <a:prstGeom prst="curvedConnector3">
              <a:avLst>
                <a:gd name="adj1" fmla="val -3032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5" name="AutoShape 10"/>
            <p:cNvCxnSpPr>
              <a:cxnSpLocks noChangeShapeType="1"/>
              <a:stCxn id="13" idx="0"/>
              <a:endCxn id="16" idx="4"/>
            </p:cNvCxnSpPr>
            <p:nvPr>
              <p:custDataLst>
                <p:tags r:id="rId8"/>
              </p:custDataLst>
            </p:nvPr>
          </p:nvCxnSpPr>
          <p:spPr bwMode="auto">
            <a:xfrm rot="16200000" flipV="1">
              <a:off x="2857500" y="3886200"/>
              <a:ext cx="914400" cy="7620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</p:cxnSp>
        <p:sp>
          <p:nvSpPr>
            <p:cNvPr id="16" name="Oval 11"/>
            <p:cNvSpPr>
              <a:spLocks noChangeAspect="1"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2743200" y="3429000"/>
              <a:ext cx="381000" cy="381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 b="1">
                <a:latin typeface="Courier New" pitchFamily="49" charset="0"/>
              </a:endParaRPr>
            </a:p>
          </p:txBody>
        </p:sp>
        <p:cxnSp>
          <p:nvCxnSpPr>
            <p:cNvPr id="17" name="AutoShape 12"/>
            <p:cNvCxnSpPr>
              <a:cxnSpLocks noChangeShapeType="1"/>
              <a:stCxn id="16" idx="6"/>
              <a:endCxn id="9" idx="2"/>
            </p:cNvCxnSpPr>
            <p:nvPr>
              <p:custDataLst>
                <p:tags r:id="rId10"/>
              </p:custDataLst>
            </p:nvPr>
          </p:nvCxnSpPr>
          <p:spPr bwMode="auto">
            <a:xfrm flipV="1">
              <a:off x="3138488" y="3467100"/>
              <a:ext cx="1190625" cy="152400"/>
            </a:xfrm>
            <a:prstGeom prst="straightConnector1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</p:cxnSp>
        <p:sp>
          <p:nvSpPr>
            <p:cNvPr id="18" name="Text Box 13"/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1219200" y="4114800"/>
              <a:ext cx="213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 b="0" dirty="0">
                  <a:solidFill>
                    <a:schemeClr val="accent2"/>
                  </a:solidFill>
                  <a:latin typeface="+mj-lt"/>
                </a:rPr>
                <a:t>Better path to v?  </a:t>
              </a:r>
              <a:r>
                <a:rPr lang="en-US" sz="2000" b="0" i="1" dirty="0">
                  <a:solidFill>
                    <a:schemeClr val="accent2"/>
                  </a:solidFill>
                  <a:latin typeface="+mj-lt"/>
                </a:rPr>
                <a:t>No!</a:t>
              </a:r>
              <a:endParaRPr lang="en-US" sz="2000" b="0" dirty="0">
                <a:solidFill>
                  <a:schemeClr val="accent2"/>
                </a:solidFill>
                <a:latin typeface="+mj-lt"/>
              </a:endParaRPr>
            </a:p>
          </p:txBody>
        </p:sp>
        <p:sp>
          <p:nvSpPr>
            <p:cNvPr id="19" name="Text Box 16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7315200" y="5715000"/>
              <a:ext cx="93506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8000"/>
                  </a:solidFill>
                  <a:latin typeface="Times New Roman" pitchFamily="18" charset="0"/>
                </a:rPr>
                <a:t>Source</a:t>
              </a:r>
            </a:p>
          </p:txBody>
        </p:sp>
        <p:cxnSp>
          <p:nvCxnSpPr>
            <p:cNvPr id="20" name="AutoShape 17"/>
            <p:cNvCxnSpPr>
              <a:cxnSpLocks noChangeShapeType="1"/>
              <a:stCxn id="19" idx="1"/>
              <a:endCxn id="8" idx="4"/>
            </p:cNvCxnSpPr>
            <p:nvPr>
              <p:custDataLst>
                <p:tags r:id="rId13"/>
              </p:custDataLst>
            </p:nvPr>
          </p:nvCxnSpPr>
          <p:spPr bwMode="auto">
            <a:xfrm rot="10800000">
              <a:off x="6515100" y="5486401"/>
              <a:ext cx="800100" cy="428655"/>
            </a:xfrm>
            <a:prstGeom prst="curvedConnector2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25" name="Content Placeholder 2"/>
          <p:cNvSpPr txBox="1">
            <a:spLocks/>
          </p:cNvSpPr>
          <p:nvPr/>
        </p:nvSpPr>
        <p:spPr bwMode="auto">
          <a:xfrm>
            <a:off x="685800" y="3657600"/>
            <a:ext cx="7772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Suppose </a:t>
            </a: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the next node to be marked known (“added to the cloud”)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best-known path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must have only nodes “in the cloud”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–"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Else we would have picked a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node closer to the cloud than </a:t>
            </a:r>
            <a:r>
              <a:rPr kumimoji="0" lang="en-US" sz="180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endParaRPr kumimoji="0" lang="en-US" sz="18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0" kern="0" baseline="0" dirty="0">
                <a:latin typeface="+mn-lt"/>
              </a:rPr>
              <a:t>Suppose the </a:t>
            </a:r>
            <a:r>
              <a:rPr lang="en-US" sz="1800" b="0" kern="0" baseline="0" dirty="0">
                <a:solidFill>
                  <a:schemeClr val="accent2"/>
                </a:solidFill>
                <a:latin typeface="+mn-lt"/>
              </a:rPr>
              <a:t>actual shortest</a:t>
            </a:r>
            <a:r>
              <a:rPr lang="en-US" sz="1800" b="0" kern="0" dirty="0">
                <a:solidFill>
                  <a:schemeClr val="accent2"/>
                </a:solidFill>
                <a:latin typeface="+mn-lt"/>
              </a:rPr>
              <a:t> path</a:t>
            </a:r>
            <a:r>
              <a:rPr lang="en-US" sz="1800" b="0" kern="0" dirty="0">
                <a:latin typeface="+mn-lt"/>
              </a:rPr>
              <a:t> to </a:t>
            </a:r>
            <a:r>
              <a:rPr lang="en-US" sz="1800" kern="0" dirty="0">
                <a:latin typeface="+mn-lt"/>
              </a:rPr>
              <a:t>v</a:t>
            </a:r>
            <a:r>
              <a:rPr lang="en-US" sz="1800" b="0" kern="0" dirty="0">
                <a:latin typeface="+mn-lt"/>
              </a:rPr>
              <a:t> is different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–"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 won’t use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only cloud nodes, or we would know about it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1800" b="0" kern="0" baseline="0" dirty="0">
                <a:latin typeface="+mn-lt"/>
              </a:rPr>
              <a:t>So</a:t>
            </a:r>
            <a:r>
              <a:rPr lang="en-US" sz="1800" b="0" kern="0" dirty="0">
                <a:latin typeface="+mn-lt"/>
              </a:rPr>
              <a:t> it must use non-cloud nodes.  Let </a:t>
            </a:r>
            <a:r>
              <a:rPr lang="en-US" sz="1800" kern="0" dirty="0">
                <a:latin typeface="+mn-lt"/>
              </a:rPr>
              <a:t>w</a:t>
            </a:r>
            <a:r>
              <a:rPr lang="en-US" sz="1800" b="0" kern="0" dirty="0">
                <a:latin typeface="+mn-lt"/>
              </a:rPr>
              <a:t> be the </a:t>
            </a:r>
            <a:r>
              <a:rPr lang="en-US" sz="1800" b="0" i="1" kern="0" dirty="0">
                <a:latin typeface="+mn-lt"/>
              </a:rPr>
              <a:t>first</a:t>
            </a:r>
            <a:r>
              <a:rPr lang="en-US" sz="1800" b="0" kern="0" dirty="0">
                <a:latin typeface="+mn-lt"/>
              </a:rPr>
              <a:t> non-cloud node on this path.  The part of the path up to </a:t>
            </a:r>
            <a:r>
              <a:rPr lang="en-US" sz="1800" kern="0" dirty="0">
                <a:latin typeface="+mn-lt"/>
              </a:rPr>
              <a:t>w</a:t>
            </a:r>
            <a:r>
              <a:rPr lang="en-US" sz="1800" b="0" kern="0" dirty="0">
                <a:latin typeface="+mn-lt"/>
              </a:rPr>
              <a:t> is </a:t>
            </a:r>
            <a:r>
              <a:rPr lang="en-US" sz="1800" b="0" kern="0" dirty="0">
                <a:solidFill>
                  <a:schemeClr val="accent2"/>
                </a:solidFill>
                <a:latin typeface="+mn-lt"/>
              </a:rPr>
              <a:t>already known</a:t>
            </a:r>
            <a:r>
              <a:rPr lang="en-US" sz="1800" b="0" kern="0" dirty="0">
                <a:latin typeface="+mn-lt"/>
              </a:rPr>
              <a:t> and must be shorter than the best-known path to </a:t>
            </a:r>
            <a:r>
              <a:rPr lang="en-US" sz="1800" kern="0" dirty="0">
                <a:latin typeface="+mn-lt"/>
              </a:rPr>
              <a:t>v</a:t>
            </a:r>
            <a:r>
              <a:rPr lang="en-US" sz="1800" b="0" kern="0" dirty="0">
                <a:latin typeface="+mn-lt"/>
              </a:rPr>
              <a:t>.  So </a:t>
            </a:r>
            <a:r>
              <a:rPr lang="en-US" sz="1800" kern="0" dirty="0">
                <a:latin typeface="+mn-lt"/>
              </a:rPr>
              <a:t>v</a:t>
            </a:r>
            <a:r>
              <a:rPr lang="en-US" sz="1800" b="0" kern="0" dirty="0">
                <a:latin typeface="+mn-lt"/>
              </a:rPr>
              <a:t> would not have been picked.  Contradiction.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Efficiency, first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685800"/>
          </a:xfrm>
        </p:spPr>
        <p:txBody>
          <a:bodyPr/>
          <a:lstStyle/>
          <a:p>
            <a:pPr>
              <a:buNone/>
            </a:pPr>
            <a:r>
              <a:rPr lang="en-US" dirty="0"/>
              <a:t>Use </a:t>
            </a:r>
            <a:r>
              <a:rPr lang="en-US" dirty="0" err="1"/>
              <a:t>pseudocode</a:t>
            </a:r>
            <a:r>
              <a:rPr lang="en-US" dirty="0"/>
              <a:t> to determine asymptotic run-time</a:t>
            </a:r>
          </a:p>
          <a:p>
            <a:pPr lvl="1"/>
            <a:r>
              <a:rPr lang="en-US" dirty="0"/>
              <a:t>Notice each edge is processed only once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8" name="Rectangle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57200" y="2133600"/>
            <a:ext cx="7391400" cy="4038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dijkstra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(Graph G, Node start)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for each node: </a:t>
            </a:r>
            <a:r>
              <a:rPr lang="en-US" sz="2000" kern="0" dirty="0" err="1">
                <a:latin typeface="Courier New" pitchFamily="49" charset="0"/>
              </a:rPr>
              <a:t>x.cost</a:t>
            </a:r>
            <a:r>
              <a:rPr lang="en-US" sz="2000" kern="0" dirty="0">
                <a:latin typeface="Courier New" pitchFamily="49" charset="0"/>
              </a:rPr>
              <a:t>=infinity, </a:t>
            </a:r>
            <a:r>
              <a:rPr lang="en-US" sz="2000" kern="0" dirty="0" err="1">
                <a:latin typeface="Courier New" pitchFamily="49" charset="0"/>
              </a:rPr>
              <a:t>x.known</a:t>
            </a:r>
            <a:r>
              <a:rPr lang="en-US" sz="2000" kern="0" dirty="0">
                <a:latin typeface="Courier New" pitchFamily="49" charset="0"/>
              </a:rPr>
              <a:t>=false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start.cost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0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while(not all nodes are known)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b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find unknown node with smallest cost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  </a:t>
            </a:r>
            <a:r>
              <a:rPr lang="en-US" sz="2000" kern="0" dirty="0" err="1">
                <a:latin typeface="Courier New" pitchFamily="49" charset="0"/>
              </a:rPr>
              <a:t>b.known</a:t>
            </a:r>
            <a:r>
              <a:rPr lang="en-US" sz="2000" kern="0" dirty="0">
                <a:latin typeface="Courier New" pitchFamily="49" charset="0"/>
              </a:rPr>
              <a:t> = true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for each edge (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b,a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 in G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baseline="0" dirty="0">
                <a:latin typeface="Courier New" pitchFamily="49" charset="0"/>
              </a:rPr>
              <a:t>     if(!</a:t>
            </a:r>
            <a:r>
              <a:rPr lang="en-US" sz="2000" kern="0" baseline="0" dirty="0" err="1">
                <a:latin typeface="Courier New" pitchFamily="49" charset="0"/>
              </a:rPr>
              <a:t>a.known</a:t>
            </a:r>
            <a:r>
              <a:rPr lang="en-US" sz="2000" kern="0" baseline="0" dirty="0">
                <a:latin typeface="Courier New" pitchFamily="49" charset="0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   if(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b.cost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+ weight((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b,a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)) &lt; 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a.cost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       </a:t>
            </a:r>
            <a:r>
              <a:rPr lang="en-US" sz="2000" kern="0" dirty="0" err="1">
                <a:latin typeface="Courier New" pitchFamily="49" charset="0"/>
              </a:rPr>
              <a:t>a.cost</a:t>
            </a:r>
            <a:r>
              <a:rPr lang="en-US" sz="2000" kern="0" dirty="0">
                <a:latin typeface="Courier New" pitchFamily="49" charset="0"/>
              </a:rPr>
              <a:t> = </a:t>
            </a:r>
            <a:r>
              <a:rPr lang="en-US" sz="2000" kern="0" dirty="0" err="1">
                <a:latin typeface="Courier New" pitchFamily="49" charset="0"/>
              </a:rPr>
              <a:t>b.cost</a:t>
            </a:r>
            <a:r>
              <a:rPr lang="en-US" sz="2000" kern="0" dirty="0">
                <a:latin typeface="Courier New" pitchFamily="49" charset="0"/>
              </a:rPr>
              <a:t> + weight((</a:t>
            </a:r>
            <a:r>
              <a:rPr lang="en-US" sz="2000" kern="0" dirty="0" err="1">
                <a:latin typeface="Courier New" pitchFamily="49" charset="0"/>
              </a:rPr>
              <a:t>b,a</a:t>
            </a:r>
            <a:r>
              <a:rPr lang="en-US" sz="2000" kern="0" dirty="0">
                <a:latin typeface="Courier New" pitchFamily="49" charset="0"/>
              </a:rPr>
              <a:t>))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     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a.path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b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baseline="0" dirty="0">
                <a:latin typeface="Courier New" pitchFamily="49" charset="0"/>
              </a:rPr>
              <a:t>       }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}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11" name="Right Brace 10"/>
          <p:cNvSpPr/>
          <p:nvPr/>
        </p:nvSpPr>
        <p:spPr bwMode="auto">
          <a:xfrm>
            <a:off x="7696200" y="2133600"/>
            <a:ext cx="304800" cy="657225"/>
          </a:xfrm>
          <a:prstGeom prst="righ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ight Brace 11"/>
          <p:cNvSpPr/>
          <p:nvPr/>
        </p:nvSpPr>
        <p:spPr bwMode="auto">
          <a:xfrm>
            <a:off x="7620000" y="2971800"/>
            <a:ext cx="381000" cy="949325"/>
          </a:xfrm>
          <a:prstGeom prst="righ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ight Brace 13"/>
          <p:cNvSpPr/>
          <p:nvPr/>
        </p:nvSpPr>
        <p:spPr bwMode="auto">
          <a:xfrm>
            <a:off x="7620000" y="4038600"/>
            <a:ext cx="381000" cy="1752600"/>
          </a:xfrm>
          <a:prstGeom prst="righ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7924800" y="5943600"/>
            <a:ext cx="9906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34259025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Efficiency, first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685800"/>
          </a:xfrm>
        </p:spPr>
        <p:txBody>
          <a:bodyPr/>
          <a:lstStyle/>
          <a:p>
            <a:pPr>
              <a:buNone/>
            </a:pPr>
            <a:r>
              <a:rPr lang="en-US" dirty="0"/>
              <a:t>Use </a:t>
            </a:r>
            <a:r>
              <a:rPr lang="en-US" dirty="0" err="1"/>
              <a:t>pseudocode</a:t>
            </a:r>
            <a:r>
              <a:rPr lang="en-US" dirty="0"/>
              <a:t> to determine asymptotic run-time</a:t>
            </a:r>
          </a:p>
          <a:p>
            <a:pPr lvl="1"/>
            <a:r>
              <a:rPr lang="en-US" dirty="0"/>
              <a:t>Notice each edge is processed only once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8" name="Rectangle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57200" y="2133600"/>
            <a:ext cx="7391400" cy="4038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dijkstra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(Graph G, Node start)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for each node: </a:t>
            </a:r>
            <a:r>
              <a:rPr lang="en-US" sz="2000" kern="0" dirty="0" err="1">
                <a:latin typeface="Courier New" pitchFamily="49" charset="0"/>
              </a:rPr>
              <a:t>x.cost</a:t>
            </a:r>
            <a:r>
              <a:rPr lang="en-US" sz="2000" kern="0" dirty="0">
                <a:latin typeface="Courier New" pitchFamily="49" charset="0"/>
              </a:rPr>
              <a:t>=infinity, </a:t>
            </a:r>
            <a:r>
              <a:rPr lang="en-US" sz="2000" kern="0" dirty="0" err="1">
                <a:latin typeface="Courier New" pitchFamily="49" charset="0"/>
              </a:rPr>
              <a:t>x.known</a:t>
            </a:r>
            <a:r>
              <a:rPr lang="en-US" sz="2000" kern="0" dirty="0">
                <a:latin typeface="Courier New" pitchFamily="49" charset="0"/>
              </a:rPr>
              <a:t>=false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start.cost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0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while(not all nodes are known)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b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find unknown node with smallest cost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  </a:t>
            </a:r>
            <a:r>
              <a:rPr lang="en-US" sz="2000" kern="0" dirty="0" err="1">
                <a:latin typeface="Courier New" pitchFamily="49" charset="0"/>
              </a:rPr>
              <a:t>b.known</a:t>
            </a:r>
            <a:r>
              <a:rPr lang="en-US" sz="2000" kern="0" dirty="0">
                <a:latin typeface="Courier New" pitchFamily="49" charset="0"/>
              </a:rPr>
              <a:t> = true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for each edge (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b,a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 in G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baseline="0" dirty="0">
                <a:latin typeface="Courier New" pitchFamily="49" charset="0"/>
              </a:rPr>
              <a:t>     if(!</a:t>
            </a:r>
            <a:r>
              <a:rPr lang="en-US" sz="2000" kern="0" baseline="0" dirty="0" err="1">
                <a:latin typeface="Courier New" pitchFamily="49" charset="0"/>
              </a:rPr>
              <a:t>a.known</a:t>
            </a:r>
            <a:r>
              <a:rPr lang="en-US" sz="2000" kern="0" baseline="0" dirty="0">
                <a:latin typeface="Courier New" pitchFamily="49" charset="0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   if(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b.cost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+ weight((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b,a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)) &lt; 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a.cost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       </a:t>
            </a:r>
            <a:r>
              <a:rPr lang="en-US" sz="2000" kern="0" dirty="0" err="1">
                <a:latin typeface="Courier New" pitchFamily="49" charset="0"/>
              </a:rPr>
              <a:t>a.cost</a:t>
            </a:r>
            <a:r>
              <a:rPr lang="en-US" sz="2000" kern="0" dirty="0">
                <a:latin typeface="Courier New" pitchFamily="49" charset="0"/>
              </a:rPr>
              <a:t> = </a:t>
            </a:r>
            <a:r>
              <a:rPr lang="en-US" sz="2000" kern="0" dirty="0" err="1">
                <a:latin typeface="Courier New" pitchFamily="49" charset="0"/>
              </a:rPr>
              <a:t>b.cost</a:t>
            </a:r>
            <a:r>
              <a:rPr lang="en-US" sz="2000" kern="0" dirty="0">
                <a:latin typeface="Courier New" pitchFamily="49" charset="0"/>
              </a:rPr>
              <a:t> + weight((</a:t>
            </a:r>
            <a:r>
              <a:rPr lang="en-US" sz="2000" kern="0" dirty="0" err="1">
                <a:latin typeface="Courier New" pitchFamily="49" charset="0"/>
              </a:rPr>
              <a:t>b,a</a:t>
            </a:r>
            <a:r>
              <a:rPr lang="en-US" sz="2000" kern="0" dirty="0">
                <a:latin typeface="Courier New" pitchFamily="49" charset="0"/>
              </a:rPr>
              <a:t>))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     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a.path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b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baseline="0" dirty="0">
                <a:latin typeface="Courier New" pitchFamily="49" charset="0"/>
              </a:rPr>
              <a:t>       }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}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77200" y="2266890"/>
            <a:ext cx="859531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+mn-lt"/>
              </a:rPr>
              <a:t>O(|V|)</a:t>
            </a:r>
          </a:p>
        </p:txBody>
      </p:sp>
      <p:sp>
        <p:nvSpPr>
          <p:cNvPr id="11" name="Right Brace 10"/>
          <p:cNvSpPr/>
          <p:nvPr/>
        </p:nvSpPr>
        <p:spPr bwMode="auto">
          <a:xfrm>
            <a:off x="7696200" y="2133600"/>
            <a:ext cx="304800" cy="657225"/>
          </a:xfrm>
          <a:prstGeom prst="righ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ight Brace 11"/>
          <p:cNvSpPr/>
          <p:nvPr/>
        </p:nvSpPr>
        <p:spPr bwMode="auto">
          <a:xfrm>
            <a:off x="7620000" y="2971800"/>
            <a:ext cx="381000" cy="949325"/>
          </a:xfrm>
          <a:prstGeom prst="righ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ight Brace 13"/>
          <p:cNvSpPr/>
          <p:nvPr/>
        </p:nvSpPr>
        <p:spPr bwMode="auto">
          <a:xfrm>
            <a:off x="7620000" y="4038600"/>
            <a:ext cx="381000" cy="1752600"/>
          </a:xfrm>
          <a:prstGeom prst="righ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7924800" y="5943600"/>
            <a:ext cx="9906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Efficiency, first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685800"/>
          </a:xfrm>
        </p:spPr>
        <p:txBody>
          <a:bodyPr/>
          <a:lstStyle/>
          <a:p>
            <a:pPr>
              <a:buNone/>
            </a:pPr>
            <a:r>
              <a:rPr lang="en-US" dirty="0"/>
              <a:t>Use </a:t>
            </a:r>
            <a:r>
              <a:rPr lang="en-US" dirty="0" err="1"/>
              <a:t>pseudocode</a:t>
            </a:r>
            <a:r>
              <a:rPr lang="en-US" dirty="0"/>
              <a:t> to determine asymptotic run-time</a:t>
            </a:r>
          </a:p>
          <a:p>
            <a:pPr lvl="1"/>
            <a:r>
              <a:rPr lang="en-US" dirty="0"/>
              <a:t>Notice each edge is processed only once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8" name="Rectangle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57200" y="2133600"/>
            <a:ext cx="7391400" cy="4038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dijkstra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(Graph G, Node start)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for each node: </a:t>
            </a:r>
            <a:r>
              <a:rPr lang="en-US" sz="2000" kern="0" dirty="0" err="1">
                <a:latin typeface="Courier New" pitchFamily="49" charset="0"/>
              </a:rPr>
              <a:t>x.cost</a:t>
            </a:r>
            <a:r>
              <a:rPr lang="en-US" sz="2000" kern="0" dirty="0">
                <a:latin typeface="Courier New" pitchFamily="49" charset="0"/>
              </a:rPr>
              <a:t>=infinity, </a:t>
            </a:r>
            <a:r>
              <a:rPr lang="en-US" sz="2000" kern="0" dirty="0" err="1">
                <a:latin typeface="Courier New" pitchFamily="49" charset="0"/>
              </a:rPr>
              <a:t>x.known</a:t>
            </a:r>
            <a:r>
              <a:rPr lang="en-US" sz="2000" kern="0" dirty="0">
                <a:latin typeface="Courier New" pitchFamily="49" charset="0"/>
              </a:rPr>
              <a:t>=false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start.cost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0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while(not all nodes are known)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b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find unknown node with smallest cost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  </a:t>
            </a:r>
            <a:r>
              <a:rPr lang="en-US" sz="2000" kern="0" dirty="0" err="1">
                <a:latin typeface="Courier New" pitchFamily="49" charset="0"/>
              </a:rPr>
              <a:t>b.known</a:t>
            </a:r>
            <a:r>
              <a:rPr lang="en-US" sz="2000" kern="0" dirty="0">
                <a:latin typeface="Courier New" pitchFamily="49" charset="0"/>
              </a:rPr>
              <a:t> = true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for each edge (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b,a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 in G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baseline="0" dirty="0">
                <a:latin typeface="Courier New" pitchFamily="49" charset="0"/>
              </a:rPr>
              <a:t>     if(!</a:t>
            </a:r>
            <a:r>
              <a:rPr lang="en-US" sz="2000" kern="0" baseline="0" dirty="0" err="1">
                <a:latin typeface="Courier New" pitchFamily="49" charset="0"/>
              </a:rPr>
              <a:t>a.known</a:t>
            </a:r>
            <a:r>
              <a:rPr lang="en-US" sz="2000" kern="0" baseline="0" dirty="0">
                <a:latin typeface="Courier New" pitchFamily="49" charset="0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   if(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b.cost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+ weight((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b,a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)) &lt; 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a.cost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       </a:t>
            </a:r>
            <a:r>
              <a:rPr lang="en-US" sz="2000" kern="0" dirty="0" err="1">
                <a:latin typeface="Courier New" pitchFamily="49" charset="0"/>
              </a:rPr>
              <a:t>a.cost</a:t>
            </a:r>
            <a:r>
              <a:rPr lang="en-US" sz="2000" kern="0" dirty="0">
                <a:latin typeface="Courier New" pitchFamily="49" charset="0"/>
              </a:rPr>
              <a:t> = </a:t>
            </a:r>
            <a:r>
              <a:rPr lang="en-US" sz="2000" kern="0" dirty="0" err="1">
                <a:latin typeface="Courier New" pitchFamily="49" charset="0"/>
              </a:rPr>
              <a:t>b.cost</a:t>
            </a:r>
            <a:r>
              <a:rPr lang="en-US" sz="2000" kern="0" dirty="0">
                <a:latin typeface="Courier New" pitchFamily="49" charset="0"/>
              </a:rPr>
              <a:t> + weight((</a:t>
            </a:r>
            <a:r>
              <a:rPr lang="en-US" sz="2000" kern="0" dirty="0" err="1">
                <a:latin typeface="Courier New" pitchFamily="49" charset="0"/>
              </a:rPr>
              <a:t>b,a</a:t>
            </a:r>
            <a:r>
              <a:rPr lang="en-US" sz="2000" kern="0" dirty="0">
                <a:latin typeface="Courier New" pitchFamily="49" charset="0"/>
              </a:rPr>
              <a:t>))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     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a.path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b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baseline="0" dirty="0">
                <a:latin typeface="Courier New" pitchFamily="49" charset="0"/>
              </a:rPr>
              <a:t>       }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}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77200" y="2266890"/>
            <a:ext cx="859531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+mn-lt"/>
              </a:rPr>
              <a:t>O(|V|)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077200" y="3257490"/>
            <a:ext cx="973343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b="0" dirty="0">
                <a:latin typeface="+mn-lt"/>
              </a:rPr>
              <a:t>O(|V|</a:t>
            </a:r>
            <a:r>
              <a:rPr lang="en-US" b="0" baseline="30000" dirty="0">
                <a:latin typeface="+mn-lt"/>
              </a:rPr>
              <a:t>2</a:t>
            </a:r>
            <a:r>
              <a:rPr lang="en-US" sz="2000" b="0" dirty="0">
                <a:latin typeface="+mn-lt"/>
              </a:rPr>
              <a:t>)</a:t>
            </a:r>
          </a:p>
        </p:txBody>
      </p:sp>
      <p:sp>
        <p:nvSpPr>
          <p:cNvPr id="11" name="Right Brace 10"/>
          <p:cNvSpPr/>
          <p:nvPr/>
        </p:nvSpPr>
        <p:spPr bwMode="auto">
          <a:xfrm>
            <a:off x="7696200" y="2133600"/>
            <a:ext cx="304800" cy="657225"/>
          </a:xfrm>
          <a:prstGeom prst="righ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ight Brace 11"/>
          <p:cNvSpPr/>
          <p:nvPr/>
        </p:nvSpPr>
        <p:spPr bwMode="auto">
          <a:xfrm>
            <a:off x="7620000" y="2971800"/>
            <a:ext cx="381000" cy="949325"/>
          </a:xfrm>
          <a:prstGeom prst="righ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ight Brace 13"/>
          <p:cNvSpPr/>
          <p:nvPr/>
        </p:nvSpPr>
        <p:spPr bwMode="auto">
          <a:xfrm>
            <a:off x="7620000" y="4038600"/>
            <a:ext cx="381000" cy="1752600"/>
          </a:xfrm>
          <a:prstGeom prst="righ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7924800" y="5943600"/>
            <a:ext cx="9906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336435701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Efficiency, first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685800"/>
          </a:xfrm>
        </p:spPr>
        <p:txBody>
          <a:bodyPr/>
          <a:lstStyle/>
          <a:p>
            <a:pPr>
              <a:buNone/>
            </a:pPr>
            <a:r>
              <a:rPr lang="en-US" dirty="0"/>
              <a:t>Use </a:t>
            </a:r>
            <a:r>
              <a:rPr lang="en-US" dirty="0" err="1"/>
              <a:t>pseudocode</a:t>
            </a:r>
            <a:r>
              <a:rPr lang="en-US" dirty="0"/>
              <a:t> to determine asymptotic run-time</a:t>
            </a:r>
          </a:p>
          <a:p>
            <a:pPr lvl="1"/>
            <a:r>
              <a:rPr lang="en-US" dirty="0"/>
              <a:t>Notice each edge is processed only once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8" name="Rectangle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57200" y="2133600"/>
            <a:ext cx="7391400" cy="4038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dijkstra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(Graph G, Node start)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for each node: </a:t>
            </a:r>
            <a:r>
              <a:rPr lang="en-US" sz="2000" kern="0" dirty="0" err="1">
                <a:latin typeface="Courier New" pitchFamily="49" charset="0"/>
              </a:rPr>
              <a:t>x.cost</a:t>
            </a:r>
            <a:r>
              <a:rPr lang="en-US" sz="2000" kern="0" dirty="0">
                <a:latin typeface="Courier New" pitchFamily="49" charset="0"/>
              </a:rPr>
              <a:t>=infinity, </a:t>
            </a:r>
            <a:r>
              <a:rPr lang="en-US" sz="2000" kern="0" dirty="0" err="1">
                <a:latin typeface="Courier New" pitchFamily="49" charset="0"/>
              </a:rPr>
              <a:t>x.known</a:t>
            </a:r>
            <a:r>
              <a:rPr lang="en-US" sz="2000" kern="0" dirty="0">
                <a:latin typeface="Courier New" pitchFamily="49" charset="0"/>
              </a:rPr>
              <a:t>=false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start.cost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0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while(not all nodes are known)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b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find unknown node with smallest cost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  </a:t>
            </a:r>
            <a:r>
              <a:rPr lang="en-US" sz="2000" kern="0" dirty="0" err="1">
                <a:latin typeface="Courier New" pitchFamily="49" charset="0"/>
              </a:rPr>
              <a:t>b.known</a:t>
            </a:r>
            <a:r>
              <a:rPr lang="en-US" sz="2000" kern="0" dirty="0">
                <a:latin typeface="Courier New" pitchFamily="49" charset="0"/>
              </a:rPr>
              <a:t> = true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for each edge (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b,a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 in G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baseline="0" dirty="0">
                <a:latin typeface="Courier New" pitchFamily="49" charset="0"/>
              </a:rPr>
              <a:t>     if(!</a:t>
            </a:r>
            <a:r>
              <a:rPr lang="en-US" sz="2000" kern="0" baseline="0" dirty="0" err="1">
                <a:latin typeface="Courier New" pitchFamily="49" charset="0"/>
              </a:rPr>
              <a:t>a.known</a:t>
            </a:r>
            <a:r>
              <a:rPr lang="en-US" sz="2000" kern="0" baseline="0" dirty="0">
                <a:latin typeface="Courier New" pitchFamily="49" charset="0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   if(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b.cost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+ weight((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b,a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)) &lt; 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a.cost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       </a:t>
            </a:r>
            <a:r>
              <a:rPr lang="en-US" sz="2000" kern="0" dirty="0" err="1">
                <a:latin typeface="Courier New" pitchFamily="49" charset="0"/>
              </a:rPr>
              <a:t>a.cost</a:t>
            </a:r>
            <a:r>
              <a:rPr lang="en-US" sz="2000" kern="0" dirty="0">
                <a:latin typeface="Courier New" pitchFamily="49" charset="0"/>
              </a:rPr>
              <a:t> = </a:t>
            </a:r>
            <a:r>
              <a:rPr lang="en-US" sz="2000" kern="0" dirty="0" err="1">
                <a:latin typeface="Courier New" pitchFamily="49" charset="0"/>
              </a:rPr>
              <a:t>b.cost</a:t>
            </a:r>
            <a:r>
              <a:rPr lang="en-US" sz="2000" kern="0" dirty="0">
                <a:latin typeface="Courier New" pitchFamily="49" charset="0"/>
              </a:rPr>
              <a:t> + weight((</a:t>
            </a:r>
            <a:r>
              <a:rPr lang="en-US" sz="2000" kern="0" dirty="0" err="1">
                <a:latin typeface="Courier New" pitchFamily="49" charset="0"/>
              </a:rPr>
              <a:t>b,a</a:t>
            </a:r>
            <a:r>
              <a:rPr lang="en-US" sz="2000" kern="0" dirty="0">
                <a:latin typeface="Courier New" pitchFamily="49" charset="0"/>
              </a:rPr>
              <a:t>))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     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a.path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b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baseline="0" dirty="0">
                <a:latin typeface="Courier New" pitchFamily="49" charset="0"/>
              </a:rPr>
              <a:t>       }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}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77200" y="2266890"/>
            <a:ext cx="859531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+mn-lt"/>
              </a:rPr>
              <a:t>O(|V|)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077200" y="3257490"/>
            <a:ext cx="973343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b="0" dirty="0">
                <a:latin typeface="+mn-lt"/>
              </a:rPr>
              <a:t>O(|V|</a:t>
            </a:r>
            <a:r>
              <a:rPr lang="en-US" b="0" baseline="30000" dirty="0">
                <a:latin typeface="+mn-lt"/>
              </a:rPr>
              <a:t>2</a:t>
            </a:r>
            <a:r>
              <a:rPr lang="en-US" sz="2000" b="0" dirty="0">
                <a:latin typeface="+mn-lt"/>
              </a:rPr>
              <a:t>)</a:t>
            </a:r>
          </a:p>
        </p:txBody>
      </p:sp>
      <p:sp>
        <p:nvSpPr>
          <p:cNvPr id="11" name="Right Brace 10"/>
          <p:cNvSpPr/>
          <p:nvPr/>
        </p:nvSpPr>
        <p:spPr bwMode="auto">
          <a:xfrm>
            <a:off x="7696200" y="2133600"/>
            <a:ext cx="304800" cy="657225"/>
          </a:xfrm>
          <a:prstGeom prst="righ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ight Brace 11"/>
          <p:cNvSpPr/>
          <p:nvPr/>
        </p:nvSpPr>
        <p:spPr bwMode="auto">
          <a:xfrm>
            <a:off x="7620000" y="2971800"/>
            <a:ext cx="381000" cy="949325"/>
          </a:xfrm>
          <a:prstGeom prst="righ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ight Brace 13"/>
          <p:cNvSpPr/>
          <p:nvPr/>
        </p:nvSpPr>
        <p:spPr bwMode="auto">
          <a:xfrm>
            <a:off x="7620000" y="4038600"/>
            <a:ext cx="381000" cy="1752600"/>
          </a:xfrm>
          <a:prstGeom prst="righ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094456" y="4800600"/>
            <a:ext cx="897144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+mn-lt"/>
              </a:rPr>
              <a:t>O(|E|)</a:t>
            </a: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7924800" y="5943600"/>
            <a:ext cx="9906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1219179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Driving directions</a:t>
            </a:r>
          </a:p>
          <a:p>
            <a:endParaRPr lang="en-US" dirty="0"/>
          </a:p>
          <a:p>
            <a:r>
              <a:rPr lang="en-US" dirty="0"/>
              <a:t>Cheap flight itineraries</a:t>
            </a:r>
          </a:p>
          <a:p>
            <a:endParaRPr lang="en-US" dirty="0"/>
          </a:p>
          <a:p>
            <a:r>
              <a:rPr lang="en-US" dirty="0"/>
              <a:t>Network routing</a:t>
            </a:r>
          </a:p>
          <a:p>
            <a:endParaRPr lang="en-US" dirty="0"/>
          </a:p>
          <a:p>
            <a:r>
              <a:rPr lang="en-US" dirty="0"/>
              <a:t>Critical paths in project management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1219457447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Efficiency, first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685800"/>
          </a:xfrm>
        </p:spPr>
        <p:txBody>
          <a:bodyPr/>
          <a:lstStyle/>
          <a:p>
            <a:pPr>
              <a:buNone/>
            </a:pPr>
            <a:r>
              <a:rPr lang="en-US" dirty="0"/>
              <a:t>Use </a:t>
            </a:r>
            <a:r>
              <a:rPr lang="en-US" dirty="0" err="1"/>
              <a:t>pseudocode</a:t>
            </a:r>
            <a:r>
              <a:rPr lang="en-US" dirty="0"/>
              <a:t> to determine asymptotic run-time</a:t>
            </a:r>
          </a:p>
          <a:p>
            <a:pPr lvl="1"/>
            <a:r>
              <a:rPr lang="en-US" dirty="0"/>
              <a:t>Notice each edge is processed only once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8" name="Rectangle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57200" y="2133600"/>
            <a:ext cx="7391400" cy="4038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dijkstra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(Graph G, Node start)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for each node: </a:t>
            </a:r>
            <a:r>
              <a:rPr lang="en-US" sz="2000" kern="0" dirty="0" err="1">
                <a:latin typeface="Courier New" pitchFamily="49" charset="0"/>
              </a:rPr>
              <a:t>x.cost</a:t>
            </a:r>
            <a:r>
              <a:rPr lang="en-US" sz="2000" kern="0" dirty="0">
                <a:latin typeface="Courier New" pitchFamily="49" charset="0"/>
              </a:rPr>
              <a:t>=infinity, </a:t>
            </a:r>
            <a:r>
              <a:rPr lang="en-US" sz="2000" kern="0" dirty="0" err="1">
                <a:latin typeface="Courier New" pitchFamily="49" charset="0"/>
              </a:rPr>
              <a:t>x.known</a:t>
            </a:r>
            <a:r>
              <a:rPr lang="en-US" sz="2000" kern="0" dirty="0">
                <a:latin typeface="Courier New" pitchFamily="49" charset="0"/>
              </a:rPr>
              <a:t>=false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start.cost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0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while(not all nodes are known)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b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find unknown node with smallest cost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  </a:t>
            </a:r>
            <a:r>
              <a:rPr lang="en-US" sz="2000" kern="0" dirty="0" err="1">
                <a:latin typeface="Courier New" pitchFamily="49" charset="0"/>
              </a:rPr>
              <a:t>b.known</a:t>
            </a:r>
            <a:r>
              <a:rPr lang="en-US" sz="2000" kern="0" dirty="0">
                <a:latin typeface="Courier New" pitchFamily="49" charset="0"/>
              </a:rPr>
              <a:t> = true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for each edge (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b,a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 in G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baseline="0" dirty="0">
                <a:latin typeface="Courier New" pitchFamily="49" charset="0"/>
              </a:rPr>
              <a:t>     if(!</a:t>
            </a:r>
            <a:r>
              <a:rPr lang="en-US" sz="2000" kern="0" baseline="0" dirty="0" err="1">
                <a:latin typeface="Courier New" pitchFamily="49" charset="0"/>
              </a:rPr>
              <a:t>a.known</a:t>
            </a:r>
            <a:r>
              <a:rPr lang="en-US" sz="2000" kern="0" baseline="0" dirty="0">
                <a:latin typeface="Courier New" pitchFamily="49" charset="0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   if(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b.cost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+ weight((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b,a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)) &lt; 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a.cost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       </a:t>
            </a:r>
            <a:r>
              <a:rPr lang="en-US" sz="2000" kern="0" dirty="0" err="1">
                <a:latin typeface="Courier New" pitchFamily="49" charset="0"/>
              </a:rPr>
              <a:t>a.cost</a:t>
            </a:r>
            <a:r>
              <a:rPr lang="en-US" sz="2000" kern="0" dirty="0">
                <a:latin typeface="Courier New" pitchFamily="49" charset="0"/>
              </a:rPr>
              <a:t> = </a:t>
            </a:r>
            <a:r>
              <a:rPr lang="en-US" sz="2000" kern="0" dirty="0" err="1">
                <a:latin typeface="Courier New" pitchFamily="49" charset="0"/>
              </a:rPr>
              <a:t>b.cost</a:t>
            </a:r>
            <a:r>
              <a:rPr lang="en-US" sz="2000" kern="0" dirty="0">
                <a:latin typeface="Courier New" pitchFamily="49" charset="0"/>
              </a:rPr>
              <a:t> + weight((</a:t>
            </a:r>
            <a:r>
              <a:rPr lang="en-US" sz="2000" kern="0" dirty="0" err="1">
                <a:latin typeface="Courier New" pitchFamily="49" charset="0"/>
              </a:rPr>
              <a:t>b,a</a:t>
            </a:r>
            <a:r>
              <a:rPr lang="en-US" sz="2000" kern="0" dirty="0">
                <a:latin typeface="Courier New" pitchFamily="49" charset="0"/>
              </a:rPr>
              <a:t>))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     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a.path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b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baseline="0" dirty="0">
                <a:latin typeface="Courier New" pitchFamily="49" charset="0"/>
              </a:rPr>
              <a:t>       }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}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77200" y="2266890"/>
            <a:ext cx="859531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+mn-lt"/>
              </a:rPr>
              <a:t>O(|V|)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077200" y="3257490"/>
            <a:ext cx="973343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b="0" dirty="0">
                <a:latin typeface="+mn-lt"/>
              </a:rPr>
              <a:t>O(|V|</a:t>
            </a:r>
            <a:r>
              <a:rPr lang="en-US" b="0" baseline="30000" dirty="0">
                <a:latin typeface="+mn-lt"/>
              </a:rPr>
              <a:t>2</a:t>
            </a:r>
            <a:r>
              <a:rPr lang="en-US" sz="2000" b="0" dirty="0">
                <a:latin typeface="+mn-lt"/>
              </a:rPr>
              <a:t>)</a:t>
            </a:r>
          </a:p>
        </p:txBody>
      </p:sp>
      <p:sp>
        <p:nvSpPr>
          <p:cNvPr id="11" name="Right Brace 10"/>
          <p:cNvSpPr/>
          <p:nvPr/>
        </p:nvSpPr>
        <p:spPr bwMode="auto">
          <a:xfrm>
            <a:off x="7696200" y="2133600"/>
            <a:ext cx="304800" cy="657225"/>
          </a:xfrm>
          <a:prstGeom prst="righ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ight Brace 11"/>
          <p:cNvSpPr/>
          <p:nvPr/>
        </p:nvSpPr>
        <p:spPr bwMode="auto">
          <a:xfrm>
            <a:off x="7620000" y="2971800"/>
            <a:ext cx="381000" cy="949325"/>
          </a:xfrm>
          <a:prstGeom prst="righ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ight Brace 13"/>
          <p:cNvSpPr/>
          <p:nvPr/>
        </p:nvSpPr>
        <p:spPr bwMode="auto">
          <a:xfrm>
            <a:off x="7620000" y="4038600"/>
            <a:ext cx="381000" cy="1752600"/>
          </a:xfrm>
          <a:prstGeom prst="righ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094456" y="4800600"/>
            <a:ext cx="897144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+mn-lt"/>
              </a:rPr>
              <a:t>O(|E|)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924800" y="6019800"/>
            <a:ext cx="973343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b="0" dirty="0">
                <a:latin typeface="+mj-lt"/>
              </a:rPr>
              <a:t>O(|V|</a:t>
            </a:r>
            <a:r>
              <a:rPr lang="en-US" b="0" baseline="30000" dirty="0">
                <a:latin typeface="+mj-lt"/>
              </a:rPr>
              <a:t>2</a:t>
            </a:r>
            <a:r>
              <a:rPr lang="en-US" sz="2000" b="0" dirty="0">
                <a:latin typeface="+mj-lt"/>
              </a:rPr>
              <a:t>)</a:t>
            </a: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7924800" y="5943600"/>
            <a:ext cx="9906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37287812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asymptotic running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far: </a:t>
            </a:r>
            <a:r>
              <a:rPr lang="en-US" i="1" dirty="0"/>
              <a:t>O</a:t>
            </a:r>
            <a:r>
              <a:rPr lang="en-US" dirty="0"/>
              <a:t>(|V|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pPr>
              <a:buNone/>
            </a:pPr>
            <a:endParaRPr lang="en-US" sz="1000" dirty="0"/>
          </a:p>
          <a:p>
            <a:r>
              <a:rPr lang="en-US" dirty="0"/>
              <a:t>We had a similar “problem” with topological sort being </a:t>
            </a:r>
            <a:r>
              <a:rPr lang="en-US" i="1" dirty="0"/>
              <a:t>O</a:t>
            </a:r>
            <a:r>
              <a:rPr lang="en-US" dirty="0"/>
              <a:t>(|V|</a:t>
            </a:r>
            <a:r>
              <a:rPr lang="en-US" baseline="30000" dirty="0"/>
              <a:t>2</a:t>
            </a:r>
            <a:r>
              <a:rPr lang="en-US" dirty="0"/>
              <a:t>) due to each iteration looking for the node to process next</a:t>
            </a:r>
          </a:p>
          <a:p>
            <a:pPr lvl="1"/>
            <a:r>
              <a:rPr lang="en-US" dirty="0"/>
              <a:t>We solved it with a queue of zero-degree nodes</a:t>
            </a:r>
          </a:p>
          <a:p>
            <a:pPr lvl="1"/>
            <a:r>
              <a:rPr lang="en-US" dirty="0"/>
              <a:t>But here we need the lowest-cost node and costs can change as we process edges</a:t>
            </a:r>
          </a:p>
          <a:p>
            <a:pPr marL="457200" lvl="1" indent="0">
              <a:buNone/>
            </a:pPr>
            <a:endParaRPr lang="en-US" sz="1000" dirty="0"/>
          </a:p>
          <a:p>
            <a:r>
              <a:rPr lang="en-US" dirty="0"/>
              <a:t>Solution?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(?) asymptotic running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dirty="0"/>
              <a:t>So far: </a:t>
            </a:r>
            <a:r>
              <a:rPr lang="en-US" i="1" dirty="0"/>
              <a:t>O</a:t>
            </a:r>
            <a:r>
              <a:rPr lang="en-US" dirty="0"/>
              <a:t>(|V|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pPr>
              <a:buNone/>
            </a:pPr>
            <a:endParaRPr lang="en-US" sz="1000" dirty="0"/>
          </a:p>
          <a:p>
            <a:r>
              <a:rPr lang="en-US" dirty="0"/>
              <a:t>We had a similar “problem” with topological sort being </a:t>
            </a:r>
            <a:r>
              <a:rPr lang="en-US" i="1" dirty="0"/>
              <a:t>O</a:t>
            </a:r>
            <a:r>
              <a:rPr lang="en-US" dirty="0"/>
              <a:t>(|V|</a:t>
            </a:r>
            <a:r>
              <a:rPr lang="en-US" baseline="30000" dirty="0"/>
              <a:t>2</a:t>
            </a:r>
            <a:r>
              <a:rPr lang="en-US" dirty="0"/>
              <a:t>) due to each iteration looking for the node to process next</a:t>
            </a:r>
          </a:p>
          <a:p>
            <a:pPr lvl="1"/>
            <a:r>
              <a:rPr lang="en-US" dirty="0"/>
              <a:t>We solved it with a queue of zero-degree nodes</a:t>
            </a:r>
          </a:p>
          <a:p>
            <a:pPr lvl="1"/>
            <a:r>
              <a:rPr lang="en-US" dirty="0"/>
              <a:t>But here we need the lowest-cost node and costs can change as we process edges</a:t>
            </a:r>
          </a:p>
          <a:p>
            <a:pPr lvl="1"/>
            <a:endParaRPr lang="en-US" sz="1000" dirty="0"/>
          </a:p>
          <a:p>
            <a:r>
              <a:rPr lang="en-US" dirty="0"/>
              <a:t>Solution?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A priority queue holding all unknown nodes, sorted by cost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But must support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decreaseKey</a:t>
            </a:r>
            <a:r>
              <a:rPr lang="en-US" dirty="0">
                <a:solidFill>
                  <a:schemeClr val="accent2"/>
                </a:solidFill>
              </a:rPr>
              <a:t> operation</a:t>
            </a:r>
          </a:p>
          <a:p>
            <a:pPr lvl="2"/>
            <a:r>
              <a:rPr lang="en-US" dirty="0"/>
              <a:t>Must maintain a reference from each node to its current position in the priority queue</a:t>
            </a:r>
          </a:p>
          <a:p>
            <a:pPr lvl="2"/>
            <a:r>
              <a:rPr lang="en-US" dirty="0"/>
              <a:t>Conceptually simple, but can be a pain to code up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Efficiency, second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381000"/>
          </a:xfrm>
        </p:spPr>
        <p:txBody>
          <a:bodyPr/>
          <a:lstStyle/>
          <a:p>
            <a:pPr>
              <a:buNone/>
            </a:pPr>
            <a:r>
              <a:rPr lang="en-US" dirty="0"/>
              <a:t>Use </a:t>
            </a:r>
            <a:r>
              <a:rPr lang="en-US" dirty="0" err="1"/>
              <a:t>pseudocode</a:t>
            </a:r>
            <a:r>
              <a:rPr lang="en-US" dirty="0"/>
              <a:t> to determine asymptotic run-time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8" name="Rectangle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57200" y="1752600"/>
            <a:ext cx="7391400" cy="4343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dijkstra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(Graph G, Node start)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for each node: </a:t>
            </a:r>
            <a:r>
              <a:rPr lang="en-US" sz="2000" kern="0" dirty="0" err="1">
                <a:latin typeface="Courier New" pitchFamily="49" charset="0"/>
              </a:rPr>
              <a:t>x.cost</a:t>
            </a:r>
            <a:r>
              <a:rPr lang="en-US" sz="2000" kern="0" dirty="0">
                <a:latin typeface="Courier New" pitchFamily="49" charset="0"/>
              </a:rPr>
              <a:t>=infinity, </a:t>
            </a:r>
            <a:r>
              <a:rPr lang="en-US" sz="2000" kern="0" dirty="0" err="1">
                <a:latin typeface="Courier New" pitchFamily="49" charset="0"/>
              </a:rPr>
              <a:t>x.known</a:t>
            </a:r>
            <a:r>
              <a:rPr lang="en-US" sz="2000" kern="0" dirty="0">
                <a:latin typeface="Courier New" pitchFamily="49" charset="0"/>
              </a:rPr>
              <a:t>=false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start.cost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0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build-heap with all nodes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while(heap is not empty)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b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deleteMin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()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  </a:t>
            </a:r>
            <a:r>
              <a:rPr lang="en-US" sz="2000" kern="0" dirty="0" err="1">
                <a:latin typeface="Courier New" pitchFamily="49" charset="0"/>
              </a:rPr>
              <a:t>b.known</a:t>
            </a:r>
            <a:r>
              <a:rPr lang="en-US" sz="2000" kern="0" dirty="0">
                <a:latin typeface="Courier New" pitchFamily="49" charset="0"/>
              </a:rPr>
              <a:t> = true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for each edge (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b,a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 in G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baseline="0" dirty="0">
                <a:latin typeface="Courier New" pitchFamily="49" charset="0"/>
              </a:rPr>
              <a:t>     if(!</a:t>
            </a:r>
            <a:r>
              <a:rPr lang="en-US" sz="2000" kern="0" baseline="0" dirty="0" err="1">
                <a:latin typeface="Courier New" pitchFamily="49" charset="0"/>
              </a:rPr>
              <a:t>a.known</a:t>
            </a:r>
            <a:r>
              <a:rPr lang="en-US" sz="2000" kern="0" baseline="0" dirty="0">
                <a:latin typeface="Courier New" pitchFamily="49" charset="0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  if(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b.cost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+ weight((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b,a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)) &lt; 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a.cost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      </a:t>
            </a:r>
            <a:r>
              <a:rPr lang="en-US" sz="2000" kern="0" dirty="0" err="1">
                <a:latin typeface="Courier New" pitchFamily="49" charset="0"/>
              </a:rPr>
              <a:t>decreaseKey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 err="1">
                <a:latin typeface="Courier New" pitchFamily="49" charset="0"/>
              </a:rPr>
              <a:t>a,“new</a:t>
            </a:r>
            <a:r>
              <a:rPr lang="en-US" sz="2000" kern="0" dirty="0">
                <a:latin typeface="Courier New" pitchFamily="49" charset="0"/>
              </a:rPr>
              <a:t> cost – old cost”)</a:t>
            </a:r>
            <a:endParaRPr kumimoji="0" lang="en-US" sz="2000" b="1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      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a.path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b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baseline="0" dirty="0">
                <a:latin typeface="Courier New" pitchFamily="49" charset="0"/>
              </a:rPr>
              <a:t>      }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}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11" name="Right Brace 10"/>
          <p:cNvSpPr/>
          <p:nvPr/>
        </p:nvSpPr>
        <p:spPr bwMode="auto">
          <a:xfrm>
            <a:off x="7696200" y="1905000"/>
            <a:ext cx="304800" cy="990600"/>
          </a:xfrm>
          <a:prstGeom prst="righ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ight Brace 11"/>
          <p:cNvSpPr/>
          <p:nvPr/>
        </p:nvSpPr>
        <p:spPr bwMode="auto">
          <a:xfrm>
            <a:off x="7010400" y="3048000"/>
            <a:ext cx="381000" cy="914400"/>
          </a:xfrm>
          <a:prstGeom prst="righ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ight Brace 13"/>
          <p:cNvSpPr/>
          <p:nvPr/>
        </p:nvSpPr>
        <p:spPr bwMode="auto">
          <a:xfrm>
            <a:off x="7010400" y="4038600"/>
            <a:ext cx="381000" cy="1676400"/>
          </a:xfrm>
          <a:prstGeom prst="righ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7315200" y="5791200"/>
            <a:ext cx="16002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445235249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Efficiency, second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381000"/>
          </a:xfrm>
        </p:spPr>
        <p:txBody>
          <a:bodyPr/>
          <a:lstStyle/>
          <a:p>
            <a:pPr>
              <a:buNone/>
            </a:pPr>
            <a:r>
              <a:rPr lang="en-US" dirty="0"/>
              <a:t>Use </a:t>
            </a:r>
            <a:r>
              <a:rPr lang="en-US" dirty="0" err="1"/>
              <a:t>pseudocode</a:t>
            </a:r>
            <a:r>
              <a:rPr lang="en-US" dirty="0"/>
              <a:t> to determine asymptotic run-time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8" name="Rectangle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57200" y="1752600"/>
            <a:ext cx="7391400" cy="4343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dijkstra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(Graph G, Node start)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for each node: </a:t>
            </a:r>
            <a:r>
              <a:rPr lang="en-US" sz="2000" kern="0" dirty="0" err="1">
                <a:latin typeface="Courier New" pitchFamily="49" charset="0"/>
              </a:rPr>
              <a:t>x.cost</a:t>
            </a:r>
            <a:r>
              <a:rPr lang="en-US" sz="2000" kern="0" dirty="0">
                <a:latin typeface="Courier New" pitchFamily="49" charset="0"/>
              </a:rPr>
              <a:t>=infinity, </a:t>
            </a:r>
            <a:r>
              <a:rPr lang="en-US" sz="2000" kern="0" dirty="0" err="1">
                <a:latin typeface="Courier New" pitchFamily="49" charset="0"/>
              </a:rPr>
              <a:t>x.known</a:t>
            </a:r>
            <a:r>
              <a:rPr lang="en-US" sz="2000" kern="0" dirty="0">
                <a:latin typeface="Courier New" pitchFamily="49" charset="0"/>
              </a:rPr>
              <a:t>=false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start.cost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0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build-heap with all nodes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while(heap is not empty)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b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deleteMin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()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  </a:t>
            </a:r>
            <a:r>
              <a:rPr lang="en-US" sz="2000" kern="0" dirty="0" err="1">
                <a:latin typeface="Courier New" pitchFamily="49" charset="0"/>
              </a:rPr>
              <a:t>b.known</a:t>
            </a:r>
            <a:r>
              <a:rPr lang="en-US" sz="2000" kern="0" dirty="0">
                <a:latin typeface="Courier New" pitchFamily="49" charset="0"/>
              </a:rPr>
              <a:t> = true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for each edge (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b,a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 in G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baseline="0" dirty="0">
                <a:latin typeface="Courier New" pitchFamily="49" charset="0"/>
              </a:rPr>
              <a:t>     if(!</a:t>
            </a:r>
            <a:r>
              <a:rPr lang="en-US" sz="2000" kern="0" baseline="0" dirty="0" err="1">
                <a:latin typeface="Courier New" pitchFamily="49" charset="0"/>
              </a:rPr>
              <a:t>a.known</a:t>
            </a:r>
            <a:r>
              <a:rPr lang="en-US" sz="2000" kern="0" baseline="0" dirty="0">
                <a:latin typeface="Courier New" pitchFamily="49" charset="0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  if(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b.cost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+ weight((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b,a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)) &lt; 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a.cost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      </a:t>
            </a:r>
            <a:r>
              <a:rPr lang="en-US" sz="2000" kern="0" dirty="0" err="1">
                <a:latin typeface="Courier New" pitchFamily="49" charset="0"/>
              </a:rPr>
              <a:t>decreaseKey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 err="1">
                <a:latin typeface="Courier New" pitchFamily="49" charset="0"/>
              </a:rPr>
              <a:t>a,“new</a:t>
            </a:r>
            <a:r>
              <a:rPr lang="en-US" sz="2000" kern="0" dirty="0">
                <a:latin typeface="Courier New" pitchFamily="49" charset="0"/>
              </a:rPr>
              <a:t> cost – old cost”)</a:t>
            </a:r>
            <a:endParaRPr kumimoji="0" lang="en-US" sz="2000" b="1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      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a.path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b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baseline="0" dirty="0">
                <a:latin typeface="Courier New" pitchFamily="49" charset="0"/>
              </a:rPr>
              <a:t>      }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}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77200" y="2190690"/>
            <a:ext cx="859531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+mn-lt"/>
              </a:rPr>
              <a:t>O(|V|)</a:t>
            </a:r>
          </a:p>
        </p:txBody>
      </p:sp>
      <p:sp>
        <p:nvSpPr>
          <p:cNvPr id="11" name="Right Brace 10"/>
          <p:cNvSpPr/>
          <p:nvPr/>
        </p:nvSpPr>
        <p:spPr bwMode="auto">
          <a:xfrm>
            <a:off x="7696200" y="1905000"/>
            <a:ext cx="304800" cy="990600"/>
          </a:xfrm>
          <a:prstGeom prst="righ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ight Brace 11"/>
          <p:cNvSpPr/>
          <p:nvPr/>
        </p:nvSpPr>
        <p:spPr bwMode="auto">
          <a:xfrm>
            <a:off x="7010400" y="3048000"/>
            <a:ext cx="381000" cy="914400"/>
          </a:xfrm>
          <a:prstGeom prst="righ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ight Brace 13"/>
          <p:cNvSpPr/>
          <p:nvPr/>
        </p:nvSpPr>
        <p:spPr bwMode="auto">
          <a:xfrm>
            <a:off x="7010400" y="4038600"/>
            <a:ext cx="381000" cy="1676400"/>
          </a:xfrm>
          <a:prstGeom prst="righ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7315200" y="5791200"/>
            <a:ext cx="16002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Efficiency, second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381000"/>
          </a:xfrm>
        </p:spPr>
        <p:txBody>
          <a:bodyPr/>
          <a:lstStyle/>
          <a:p>
            <a:pPr>
              <a:buNone/>
            </a:pPr>
            <a:r>
              <a:rPr lang="en-US" dirty="0"/>
              <a:t>Use </a:t>
            </a:r>
            <a:r>
              <a:rPr lang="en-US" dirty="0" err="1"/>
              <a:t>pseudocode</a:t>
            </a:r>
            <a:r>
              <a:rPr lang="en-US" dirty="0"/>
              <a:t> to determine asymptotic run-time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8" name="Rectangle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57200" y="1752600"/>
            <a:ext cx="7391400" cy="4343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dijkstra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(Graph G, Node start)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for each node: </a:t>
            </a:r>
            <a:r>
              <a:rPr lang="en-US" sz="2000" kern="0" dirty="0" err="1">
                <a:latin typeface="Courier New" pitchFamily="49" charset="0"/>
              </a:rPr>
              <a:t>x.cost</a:t>
            </a:r>
            <a:r>
              <a:rPr lang="en-US" sz="2000" kern="0" dirty="0">
                <a:latin typeface="Courier New" pitchFamily="49" charset="0"/>
              </a:rPr>
              <a:t>=infinity, </a:t>
            </a:r>
            <a:r>
              <a:rPr lang="en-US" sz="2000" kern="0" dirty="0" err="1">
                <a:latin typeface="Courier New" pitchFamily="49" charset="0"/>
              </a:rPr>
              <a:t>x.known</a:t>
            </a:r>
            <a:r>
              <a:rPr lang="en-US" sz="2000" kern="0" dirty="0">
                <a:latin typeface="Courier New" pitchFamily="49" charset="0"/>
              </a:rPr>
              <a:t>=false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start.cost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0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build-heap with all nodes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while(heap is not empty)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b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deleteMin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()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  </a:t>
            </a:r>
            <a:r>
              <a:rPr lang="en-US" sz="2000" kern="0" dirty="0" err="1">
                <a:latin typeface="Courier New" pitchFamily="49" charset="0"/>
              </a:rPr>
              <a:t>b.known</a:t>
            </a:r>
            <a:r>
              <a:rPr lang="en-US" sz="2000" kern="0" dirty="0">
                <a:latin typeface="Courier New" pitchFamily="49" charset="0"/>
              </a:rPr>
              <a:t> = true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for each edge (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b,a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 in G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baseline="0" dirty="0">
                <a:latin typeface="Courier New" pitchFamily="49" charset="0"/>
              </a:rPr>
              <a:t>     if(!</a:t>
            </a:r>
            <a:r>
              <a:rPr lang="en-US" sz="2000" kern="0" baseline="0" dirty="0" err="1">
                <a:latin typeface="Courier New" pitchFamily="49" charset="0"/>
              </a:rPr>
              <a:t>a.known</a:t>
            </a:r>
            <a:r>
              <a:rPr lang="en-US" sz="2000" kern="0" baseline="0" dirty="0">
                <a:latin typeface="Courier New" pitchFamily="49" charset="0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  if(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b.cost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+ weight((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b,a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)) &lt; 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a.cost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      </a:t>
            </a:r>
            <a:r>
              <a:rPr lang="en-US" sz="2000" kern="0" dirty="0" err="1">
                <a:latin typeface="Courier New" pitchFamily="49" charset="0"/>
              </a:rPr>
              <a:t>decreaseKey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 err="1">
                <a:latin typeface="Courier New" pitchFamily="49" charset="0"/>
              </a:rPr>
              <a:t>a,“new</a:t>
            </a:r>
            <a:r>
              <a:rPr lang="en-US" sz="2000" kern="0" dirty="0">
                <a:latin typeface="Courier New" pitchFamily="49" charset="0"/>
              </a:rPr>
              <a:t> cost – old cost”)</a:t>
            </a:r>
            <a:endParaRPr kumimoji="0" lang="en-US" sz="2000" b="1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      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a.path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b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baseline="0" dirty="0">
                <a:latin typeface="Courier New" pitchFamily="49" charset="0"/>
              </a:rPr>
              <a:t>      }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}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77200" y="2190690"/>
            <a:ext cx="859531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+mn-lt"/>
              </a:rPr>
              <a:t>O(|V|)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67600" y="3257490"/>
            <a:ext cx="1508746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b="0" dirty="0">
                <a:latin typeface="+mn-lt"/>
              </a:rPr>
              <a:t>O(|</a:t>
            </a:r>
            <a:r>
              <a:rPr lang="en-US" sz="2000" b="0" dirty="0" err="1">
                <a:latin typeface="+mn-lt"/>
              </a:rPr>
              <a:t>V|log|V</a:t>
            </a:r>
            <a:r>
              <a:rPr lang="en-US" sz="2000" b="0" dirty="0">
                <a:latin typeface="+mn-lt"/>
              </a:rPr>
              <a:t>|)</a:t>
            </a:r>
          </a:p>
        </p:txBody>
      </p:sp>
      <p:sp>
        <p:nvSpPr>
          <p:cNvPr id="11" name="Right Brace 10"/>
          <p:cNvSpPr/>
          <p:nvPr/>
        </p:nvSpPr>
        <p:spPr bwMode="auto">
          <a:xfrm>
            <a:off x="7696200" y="1905000"/>
            <a:ext cx="304800" cy="990600"/>
          </a:xfrm>
          <a:prstGeom prst="righ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ight Brace 11"/>
          <p:cNvSpPr/>
          <p:nvPr/>
        </p:nvSpPr>
        <p:spPr bwMode="auto">
          <a:xfrm>
            <a:off x="7010400" y="3048000"/>
            <a:ext cx="381000" cy="914400"/>
          </a:xfrm>
          <a:prstGeom prst="righ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ight Brace 13"/>
          <p:cNvSpPr/>
          <p:nvPr/>
        </p:nvSpPr>
        <p:spPr bwMode="auto">
          <a:xfrm>
            <a:off x="7010400" y="4038600"/>
            <a:ext cx="381000" cy="1676400"/>
          </a:xfrm>
          <a:prstGeom prst="righ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7315200" y="5791200"/>
            <a:ext cx="16002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30019670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Efficiency, second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381000"/>
          </a:xfrm>
        </p:spPr>
        <p:txBody>
          <a:bodyPr/>
          <a:lstStyle/>
          <a:p>
            <a:pPr>
              <a:buNone/>
            </a:pPr>
            <a:r>
              <a:rPr lang="en-US" dirty="0"/>
              <a:t>Use </a:t>
            </a:r>
            <a:r>
              <a:rPr lang="en-US" dirty="0" err="1"/>
              <a:t>pseudocode</a:t>
            </a:r>
            <a:r>
              <a:rPr lang="en-US" dirty="0"/>
              <a:t> to determine asymptotic run-time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8" name="Rectangle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57200" y="1752600"/>
            <a:ext cx="7391400" cy="4343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dijkstra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(Graph G, Node start)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for each node: </a:t>
            </a:r>
            <a:r>
              <a:rPr lang="en-US" sz="2000" kern="0" dirty="0" err="1">
                <a:latin typeface="Courier New" pitchFamily="49" charset="0"/>
              </a:rPr>
              <a:t>x.cost</a:t>
            </a:r>
            <a:r>
              <a:rPr lang="en-US" sz="2000" kern="0" dirty="0">
                <a:latin typeface="Courier New" pitchFamily="49" charset="0"/>
              </a:rPr>
              <a:t>=infinity, </a:t>
            </a:r>
            <a:r>
              <a:rPr lang="en-US" sz="2000" kern="0" dirty="0" err="1">
                <a:latin typeface="Courier New" pitchFamily="49" charset="0"/>
              </a:rPr>
              <a:t>x.known</a:t>
            </a:r>
            <a:r>
              <a:rPr lang="en-US" sz="2000" kern="0" dirty="0">
                <a:latin typeface="Courier New" pitchFamily="49" charset="0"/>
              </a:rPr>
              <a:t>=false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start.cost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0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build-heap with all nodes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while(heap is not empty)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b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deleteMin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()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  </a:t>
            </a:r>
            <a:r>
              <a:rPr lang="en-US" sz="2000" kern="0" dirty="0" err="1">
                <a:latin typeface="Courier New" pitchFamily="49" charset="0"/>
              </a:rPr>
              <a:t>b.known</a:t>
            </a:r>
            <a:r>
              <a:rPr lang="en-US" sz="2000" kern="0" dirty="0">
                <a:latin typeface="Courier New" pitchFamily="49" charset="0"/>
              </a:rPr>
              <a:t> = true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for each edge (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b,a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 in G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baseline="0" dirty="0">
                <a:latin typeface="Courier New" pitchFamily="49" charset="0"/>
              </a:rPr>
              <a:t>     if(!</a:t>
            </a:r>
            <a:r>
              <a:rPr lang="en-US" sz="2000" kern="0" baseline="0" dirty="0" err="1">
                <a:latin typeface="Courier New" pitchFamily="49" charset="0"/>
              </a:rPr>
              <a:t>a.known</a:t>
            </a:r>
            <a:r>
              <a:rPr lang="en-US" sz="2000" kern="0" baseline="0" dirty="0">
                <a:latin typeface="Courier New" pitchFamily="49" charset="0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  if(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b.cost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+ weight((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b,a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)) &lt; 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a.cost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      </a:t>
            </a:r>
            <a:r>
              <a:rPr lang="en-US" sz="2000" kern="0" dirty="0" err="1">
                <a:latin typeface="Courier New" pitchFamily="49" charset="0"/>
              </a:rPr>
              <a:t>decreaseKey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 err="1">
                <a:latin typeface="Courier New" pitchFamily="49" charset="0"/>
              </a:rPr>
              <a:t>a,“new</a:t>
            </a:r>
            <a:r>
              <a:rPr lang="en-US" sz="2000" kern="0" dirty="0">
                <a:latin typeface="Courier New" pitchFamily="49" charset="0"/>
              </a:rPr>
              <a:t> cost – old cost”)</a:t>
            </a:r>
            <a:endParaRPr kumimoji="0" lang="en-US" sz="2000" b="1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      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a.path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b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baseline="0" dirty="0">
                <a:latin typeface="Courier New" pitchFamily="49" charset="0"/>
              </a:rPr>
              <a:t>      }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}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77200" y="2190690"/>
            <a:ext cx="859531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+mn-lt"/>
              </a:rPr>
              <a:t>O(|V|)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67600" y="3257490"/>
            <a:ext cx="1508746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b="0" dirty="0">
                <a:latin typeface="+mn-lt"/>
              </a:rPr>
              <a:t>O(|</a:t>
            </a:r>
            <a:r>
              <a:rPr lang="en-US" sz="2000" b="0" dirty="0" err="1">
                <a:latin typeface="+mn-lt"/>
              </a:rPr>
              <a:t>V|log|V</a:t>
            </a:r>
            <a:r>
              <a:rPr lang="en-US" sz="2000" b="0" dirty="0">
                <a:latin typeface="+mn-lt"/>
              </a:rPr>
              <a:t>|)</a:t>
            </a:r>
          </a:p>
        </p:txBody>
      </p:sp>
      <p:sp>
        <p:nvSpPr>
          <p:cNvPr id="11" name="Right Brace 10"/>
          <p:cNvSpPr/>
          <p:nvPr/>
        </p:nvSpPr>
        <p:spPr bwMode="auto">
          <a:xfrm>
            <a:off x="7696200" y="1905000"/>
            <a:ext cx="304800" cy="990600"/>
          </a:xfrm>
          <a:prstGeom prst="righ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ight Brace 11"/>
          <p:cNvSpPr/>
          <p:nvPr/>
        </p:nvSpPr>
        <p:spPr bwMode="auto">
          <a:xfrm>
            <a:off x="7010400" y="3048000"/>
            <a:ext cx="381000" cy="914400"/>
          </a:xfrm>
          <a:prstGeom prst="righ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ight Brace 13"/>
          <p:cNvSpPr/>
          <p:nvPr/>
        </p:nvSpPr>
        <p:spPr bwMode="auto">
          <a:xfrm>
            <a:off x="7010400" y="4038600"/>
            <a:ext cx="381000" cy="1676400"/>
          </a:xfrm>
          <a:prstGeom prst="righ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467600" y="4648200"/>
            <a:ext cx="1600200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+mj-lt"/>
              </a:rPr>
              <a:t>O(|</a:t>
            </a:r>
            <a:r>
              <a:rPr lang="en-US" sz="2000" b="0" dirty="0" err="1">
                <a:latin typeface="+mj-lt"/>
              </a:rPr>
              <a:t>E|log|V</a:t>
            </a:r>
            <a:r>
              <a:rPr lang="en-US" sz="2000" b="0" dirty="0">
                <a:latin typeface="+mj-lt"/>
              </a:rPr>
              <a:t>|)</a:t>
            </a: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7315200" y="5791200"/>
            <a:ext cx="16002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676057329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Efficiency, second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381000"/>
          </a:xfrm>
        </p:spPr>
        <p:txBody>
          <a:bodyPr/>
          <a:lstStyle/>
          <a:p>
            <a:pPr>
              <a:buNone/>
            </a:pPr>
            <a:r>
              <a:rPr lang="en-US" dirty="0"/>
              <a:t>Use </a:t>
            </a:r>
            <a:r>
              <a:rPr lang="en-US" dirty="0" err="1"/>
              <a:t>pseudocode</a:t>
            </a:r>
            <a:r>
              <a:rPr lang="en-US" dirty="0"/>
              <a:t> to determine asymptotic run-time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8" name="Rectangle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57200" y="1752600"/>
            <a:ext cx="7391400" cy="4343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dijkstra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(Graph G, Node start)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for each node: </a:t>
            </a:r>
            <a:r>
              <a:rPr lang="en-US" sz="2000" kern="0" dirty="0" err="1">
                <a:latin typeface="Courier New" pitchFamily="49" charset="0"/>
              </a:rPr>
              <a:t>x.cost</a:t>
            </a:r>
            <a:r>
              <a:rPr lang="en-US" sz="2000" kern="0" dirty="0">
                <a:latin typeface="Courier New" pitchFamily="49" charset="0"/>
              </a:rPr>
              <a:t>=infinity, </a:t>
            </a:r>
            <a:r>
              <a:rPr lang="en-US" sz="2000" kern="0" dirty="0" err="1">
                <a:latin typeface="Courier New" pitchFamily="49" charset="0"/>
              </a:rPr>
              <a:t>x.known</a:t>
            </a:r>
            <a:r>
              <a:rPr lang="en-US" sz="2000" kern="0" dirty="0">
                <a:latin typeface="Courier New" pitchFamily="49" charset="0"/>
              </a:rPr>
              <a:t>=false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start.cost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0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build-heap with all nodes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while(heap is not empty)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b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deleteMin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()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  </a:t>
            </a:r>
            <a:r>
              <a:rPr lang="en-US" sz="2000" kern="0" dirty="0" err="1">
                <a:latin typeface="Courier New" pitchFamily="49" charset="0"/>
              </a:rPr>
              <a:t>b.known</a:t>
            </a:r>
            <a:r>
              <a:rPr lang="en-US" sz="2000" kern="0" dirty="0">
                <a:latin typeface="Courier New" pitchFamily="49" charset="0"/>
              </a:rPr>
              <a:t> = true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for each edge (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b,a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 in G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baseline="0" dirty="0">
                <a:latin typeface="Courier New" pitchFamily="49" charset="0"/>
              </a:rPr>
              <a:t>     if(!</a:t>
            </a:r>
            <a:r>
              <a:rPr lang="en-US" sz="2000" kern="0" baseline="0" dirty="0" err="1">
                <a:latin typeface="Courier New" pitchFamily="49" charset="0"/>
              </a:rPr>
              <a:t>a.known</a:t>
            </a:r>
            <a:r>
              <a:rPr lang="en-US" sz="2000" kern="0" baseline="0" dirty="0">
                <a:latin typeface="Courier New" pitchFamily="49" charset="0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  if(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b.cost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+ weight((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b,a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)) &lt; 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a.cost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       </a:t>
            </a:r>
            <a:r>
              <a:rPr lang="en-US" sz="2000" kern="0" dirty="0" err="1">
                <a:latin typeface="Courier New" pitchFamily="49" charset="0"/>
              </a:rPr>
              <a:t>decreaseKey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 err="1">
                <a:latin typeface="Courier New" pitchFamily="49" charset="0"/>
              </a:rPr>
              <a:t>a,“new</a:t>
            </a:r>
            <a:r>
              <a:rPr lang="en-US" sz="2000" kern="0" dirty="0">
                <a:latin typeface="Courier New" pitchFamily="49" charset="0"/>
              </a:rPr>
              <a:t> cost – old cost”)</a:t>
            </a:r>
            <a:endParaRPr kumimoji="0" lang="en-US" sz="2000" b="1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      </a:t>
            </a:r>
            <a:r>
              <a:rPr kumimoji="0" lang="en-US" sz="2000" b="1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a.path</a:t>
            </a: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b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baseline="0" dirty="0">
                <a:latin typeface="Courier New" pitchFamily="49" charset="0"/>
              </a:rPr>
              <a:t>      }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}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77200" y="2190690"/>
            <a:ext cx="859531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+mn-lt"/>
              </a:rPr>
              <a:t>O(|V|)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67600" y="3257490"/>
            <a:ext cx="1508746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b="0" dirty="0">
                <a:latin typeface="+mn-lt"/>
              </a:rPr>
              <a:t>O(|</a:t>
            </a:r>
            <a:r>
              <a:rPr lang="en-US" sz="2000" b="0" dirty="0" err="1">
                <a:latin typeface="+mn-lt"/>
              </a:rPr>
              <a:t>V|log|V</a:t>
            </a:r>
            <a:r>
              <a:rPr lang="en-US" sz="2000" b="0" dirty="0">
                <a:latin typeface="+mn-lt"/>
              </a:rPr>
              <a:t>|)</a:t>
            </a:r>
          </a:p>
        </p:txBody>
      </p:sp>
      <p:sp>
        <p:nvSpPr>
          <p:cNvPr id="11" name="Right Brace 10"/>
          <p:cNvSpPr/>
          <p:nvPr/>
        </p:nvSpPr>
        <p:spPr bwMode="auto">
          <a:xfrm>
            <a:off x="7696200" y="1905000"/>
            <a:ext cx="304800" cy="990600"/>
          </a:xfrm>
          <a:prstGeom prst="righ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ight Brace 11"/>
          <p:cNvSpPr/>
          <p:nvPr/>
        </p:nvSpPr>
        <p:spPr bwMode="auto">
          <a:xfrm>
            <a:off x="7010400" y="3048000"/>
            <a:ext cx="381000" cy="914400"/>
          </a:xfrm>
          <a:prstGeom prst="righ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ight Brace 13"/>
          <p:cNvSpPr/>
          <p:nvPr/>
        </p:nvSpPr>
        <p:spPr bwMode="auto">
          <a:xfrm>
            <a:off x="7010400" y="4038600"/>
            <a:ext cx="381000" cy="1676400"/>
          </a:xfrm>
          <a:prstGeom prst="rightBrace">
            <a:avLst/>
          </a:pr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467600" y="4648200"/>
            <a:ext cx="1600200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+mj-lt"/>
              </a:rPr>
              <a:t>O(|</a:t>
            </a:r>
            <a:r>
              <a:rPr lang="en-US" sz="2000" b="0" dirty="0" err="1">
                <a:latin typeface="+mj-lt"/>
              </a:rPr>
              <a:t>E|log|V</a:t>
            </a:r>
            <a:r>
              <a:rPr lang="en-US" sz="2000" b="0" dirty="0">
                <a:latin typeface="+mj-lt"/>
              </a:rPr>
              <a:t>|)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00800" y="5943600"/>
            <a:ext cx="2613216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b="0" dirty="0">
                <a:latin typeface="+mj-lt"/>
              </a:rPr>
              <a:t>O(|</a:t>
            </a:r>
            <a:r>
              <a:rPr lang="en-US" sz="2000" b="0" dirty="0" err="1">
                <a:latin typeface="+mj-lt"/>
              </a:rPr>
              <a:t>V|log|V</a:t>
            </a:r>
            <a:r>
              <a:rPr lang="en-US" sz="2000" b="0" dirty="0">
                <a:latin typeface="+mj-lt"/>
              </a:rPr>
              <a:t>|+|</a:t>
            </a:r>
            <a:r>
              <a:rPr lang="en-US" sz="2000" b="0" dirty="0" err="1">
                <a:latin typeface="+mj-lt"/>
              </a:rPr>
              <a:t>E|log|V</a:t>
            </a:r>
            <a:r>
              <a:rPr lang="en-US" sz="2000" b="0" dirty="0">
                <a:latin typeface="+mj-lt"/>
              </a:rPr>
              <a:t>|)</a:t>
            </a: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7315200" y="5791200"/>
            <a:ext cx="16002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9678381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Dense vs. sparse again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approach: </a:t>
            </a:r>
            <a:r>
              <a:rPr lang="en-US" i="1" dirty="0"/>
              <a:t>O</a:t>
            </a:r>
            <a:r>
              <a:rPr lang="en-US" dirty="0"/>
              <a:t>(|V|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endParaRPr lang="en-US" sz="1400" dirty="0"/>
          </a:p>
          <a:p>
            <a:r>
              <a:rPr lang="en-US" dirty="0"/>
              <a:t>Second approach: </a:t>
            </a:r>
            <a:r>
              <a:rPr lang="en-US" i="1" dirty="0"/>
              <a:t>O</a:t>
            </a:r>
            <a:r>
              <a:rPr lang="en-US" dirty="0"/>
              <a:t>(|</a:t>
            </a:r>
            <a:r>
              <a:rPr lang="en-US" dirty="0" err="1"/>
              <a:t>V|log|V</a:t>
            </a:r>
            <a:r>
              <a:rPr lang="en-US" dirty="0"/>
              <a:t>|+|</a:t>
            </a:r>
            <a:r>
              <a:rPr lang="en-US" dirty="0" err="1"/>
              <a:t>E|log|V</a:t>
            </a:r>
            <a:r>
              <a:rPr lang="en-US" dirty="0"/>
              <a:t>|)</a:t>
            </a:r>
          </a:p>
          <a:p>
            <a:endParaRPr lang="en-US" sz="1400" dirty="0"/>
          </a:p>
          <a:p>
            <a:r>
              <a:rPr lang="en-US" dirty="0"/>
              <a:t>So which is better?</a:t>
            </a:r>
          </a:p>
          <a:p>
            <a:pPr lvl="1"/>
            <a:r>
              <a:rPr lang="en-US" dirty="0"/>
              <a:t>Sparse: </a:t>
            </a:r>
            <a:r>
              <a:rPr lang="en-US" i="1" dirty="0"/>
              <a:t>O</a:t>
            </a:r>
            <a:r>
              <a:rPr lang="en-US" dirty="0"/>
              <a:t>(|</a:t>
            </a:r>
            <a:r>
              <a:rPr lang="en-US" dirty="0" err="1"/>
              <a:t>V|log|V</a:t>
            </a:r>
            <a:r>
              <a:rPr lang="en-US" dirty="0"/>
              <a:t>|+|</a:t>
            </a:r>
            <a:r>
              <a:rPr lang="en-US" dirty="0" err="1"/>
              <a:t>E|log|V</a:t>
            </a:r>
            <a:r>
              <a:rPr lang="en-US" dirty="0"/>
              <a:t>|) (if |E| &gt; |V|, then </a:t>
            </a:r>
            <a:r>
              <a:rPr lang="en-US" i="1" dirty="0"/>
              <a:t>O</a:t>
            </a:r>
            <a:r>
              <a:rPr lang="en-US" dirty="0"/>
              <a:t>(|</a:t>
            </a:r>
            <a:r>
              <a:rPr lang="en-US" dirty="0" err="1"/>
              <a:t>E|log|V</a:t>
            </a:r>
            <a:r>
              <a:rPr lang="en-US" dirty="0"/>
              <a:t>|))</a:t>
            </a:r>
          </a:p>
          <a:p>
            <a:pPr lvl="1"/>
            <a:r>
              <a:rPr lang="en-US" dirty="0"/>
              <a:t>Dense: </a:t>
            </a:r>
            <a:r>
              <a:rPr lang="en-US" i="1" dirty="0"/>
              <a:t>O</a:t>
            </a:r>
            <a:r>
              <a:rPr lang="en-US" dirty="0"/>
              <a:t>(|V|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pPr lvl="1"/>
            <a:endParaRPr lang="en-US" sz="1400" dirty="0"/>
          </a:p>
          <a:p>
            <a:r>
              <a:rPr lang="en-US" dirty="0"/>
              <a:t>But, remember these are worst-case and asymptotic</a:t>
            </a:r>
          </a:p>
          <a:p>
            <a:pPr lvl="1"/>
            <a:r>
              <a:rPr lang="en-US" dirty="0"/>
              <a:t>Priority queue might have slightly worse constant factors than a linear search</a:t>
            </a:r>
          </a:p>
          <a:p>
            <a:pPr lvl="1"/>
            <a:r>
              <a:rPr lang="en-US" dirty="0"/>
              <a:t>On the other hand, for “normal graphs”, we might call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decreaseKey</a:t>
            </a:r>
            <a:r>
              <a:rPr lang="en-US" dirty="0"/>
              <a:t> rarely (or not percolate far), making |</a:t>
            </a:r>
            <a:r>
              <a:rPr lang="en-US" dirty="0" err="1"/>
              <a:t>E|log|V</a:t>
            </a:r>
            <a:r>
              <a:rPr lang="en-US" dirty="0"/>
              <a:t>| more like |E|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Dijkstra’s</a:t>
            </a:r>
            <a:r>
              <a:rPr lang="en-US" dirty="0"/>
              <a:t>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Algorithm named after its inventor </a:t>
            </a:r>
            <a:r>
              <a:rPr lang="en-US" dirty="0" err="1"/>
              <a:t>Edsger</a:t>
            </a:r>
            <a:r>
              <a:rPr lang="en-US" dirty="0"/>
              <a:t> Dijkstra (1930-2002)</a:t>
            </a:r>
          </a:p>
          <a:p>
            <a:pPr lvl="1"/>
            <a:r>
              <a:rPr lang="en-US" dirty="0"/>
              <a:t>A good quotation: “computer science is no more about computers than astronomy is about telescopes”</a:t>
            </a:r>
          </a:p>
          <a:p>
            <a:r>
              <a:rPr lang="en-US" dirty="0"/>
              <a:t>The idea: reminiscent of BFS, but adapted to handle weights</a:t>
            </a:r>
          </a:p>
          <a:p>
            <a:pPr lvl="1"/>
            <a:r>
              <a:rPr lang="en-US" dirty="0"/>
              <a:t>Grow the set of nodes whose shortest distance has been computed</a:t>
            </a:r>
          </a:p>
          <a:p>
            <a:pPr lvl="1"/>
            <a:r>
              <a:rPr lang="en-US" dirty="0"/>
              <a:t>Nodes not in the set will have a “best distance so far”</a:t>
            </a:r>
          </a:p>
          <a:p>
            <a:pPr lvl="1"/>
            <a:r>
              <a:rPr lang="en-US" dirty="0"/>
              <a:t>A priority queue will turn out to be useful for efficiency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251815690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AutoShap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371600" y="1066800"/>
            <a:ext cx="3429000" cy="2209800"/>
          </a:xfrm>
          <a:prstGeom prst="cloudCallout">
            <a:avLst>
              <a:gd name="adj1" fmla="val -21301"/>
              <a:gd name="adj2" fmla="val -16264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2000" dirty="0">
                <a:latin typeface="Tahoma" charset="0"/>
              </a:rPr>
              <a:t>    </a:t>
            </a:r>
            <a:endParaRPr lang="en-US" sz="2000" b="0" dirty="0">
              <a:latin typeface="Tahom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Dijkstra’s</a:t>
            </a:r>
            <a:r>
              <a:rPr lang="en-US" dirty="0"/>
              <a:t> Algorithm: Idea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62000" y="3505200"/>
            <a:ext cx="8001000" cy="2819400"/>
          </a:xfrm>
        </p:spPr>
        <p:txBody>
          <a:bodyPr/>
          <a:lstStyle/>
          <a:p>
            <a:r>
              <a:rPr lang="en-US" dirty="0"/>
              <a:t>Initially, start node has cost 0 and all other nodes have cost </a:t>
            </a:r>
            <a:r>
              <a:rPr lang="en-US" sz="2800" dirty="0">
                <a:sym typeface="Symbol"/>
              </a:rPr>
              <a:t></a:t>
            </a:r>
            <a:endParaRPr lang="en-US" sz="2800" dirty="0"/>
          </a:p>
          <a:p>
            <a:endParaRPr lang="en-US" sz="1000" dirty="0"/>
          </a:p>
          <a:p>
            <a:r>
              <a:rPr lang="en-US" dirty="0"/>
              <a:t>At each step:</a:t>
            </a:r>
          </a:p>
          <a:p>
            <a:pPr lvl="1"/>
            <a:r>
              <a:rPr lang="en-US" dirty="0"/>
              <a:t>Pick closest unknown vertex </a:t>
            </a:r>
            <a:r>
              <a:rPr lang="en-US" b="1" dirty="0"/>
              <a:t>v</a:t>
            </a:r>
          </a:p>
          <a:p>
            <a:pPr lvl="1"/>
            <a:r>
              <a:rPr lang="en-US" dirty="0"/>
              <a:t>Add it to the “cloud” of known vertices</a:t>
            </a:r>
          </a:p>
          <a:p>
            <a:pPr lvl="1"/>
            <a:r>
              <a:rPr lang="en-US" dirty="0"/>
              <a:t>Update distances for nodes with edges from </a:t>
            </a:r>
            <a:r>
              <a:rPr lang="en-US" b="1" dirty="0"/>
              <a:t>v</a:t>
            </a:r>
          </a:p>
          <a:p>
            <a:pPr lvl="1"/>
            <a:endParaRPr lang="en-US" sz="1000" dirty="0"/>
          </a:p>
          <a:p>
            <a:r>
              <a:rPr lang="en-US" dirty="0"/>
              <a:t>That’s it!  </a:t>
            </a:r>
          </a:p>
        </p:txBody>
      </p:sp>
      <p:sp>
        <p:nvSpPr>
          <p:cNvPr id="8" name="Oval 5"/>
          <p:cNvSpPr>
            <a:spLocks noChangeArrowheads="1"/>
          </p:cNvSpPr>
          <p:nvPr/>
        </p:nvSpPr>
        <p:spPr bwMode="auto">
          <a:xfrm>
            <a:off x="2329304" y="1428690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A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4005704" y="1352490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B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2176904" y="2647890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D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3777104" y="2419290"/>
            <a:ext cx="381000" cy="3810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C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5301104" y="1428690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6291704" y="142869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H</a:t>
            </a: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4691504" y="2800290"/>
            <a:ext cx="381000" cy="381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5682104" y="2190690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G</a:t>
            </a:r>
          </a:p>
        </p:txBody>
      </p:sp>
      <p:cxnSp>
        <p:nvCxnSpPr>
          <p:cNvPr id="17" name="AutoShape 14"/>
          <p:cNvCxnSpPr>
            <a:cxnSpLocks noChangeShapeType="1"/>
            <a:stCxn id="8" idx="6"/>
            <a:endCxn id="12" idx="1"/>
          </p:cNvCxnSpPr>
          <p:nvPr/>
        </p:nvCxnSpPr>
        <p:spPr bwMode="auto">
          <a:xfrm>
            <a:off x="2719829" y="1619190"/>
            <a:ext cx="1112838" cy="84613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" name="AutoShape 15"/>
          <p:cNvCxnSpPr>
            <a:cxnSpLocks noChangeShapeType="1"/>
            <a:stCxn id="12" idx="2"/>
            <a:endCxn id="8" idx="4"/>
          </p:cNvCxnSpPr>
          <p:nvPr/>
        </p:nvCxnSpPr>
        <p:spPr bwMode="auto">
          <a:xfrm rot="10800000">
            <a:off x="2519804" y="1819215"/>
            <a:ext cx="1247775" cy="7905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9" name="AutoShape 20"/>
          <p:cNvCxnSpPr>
            <a:cxnSpLocks noChangeShapeType="1"/>
            <a:stCxn id="16" idx="2"/>
            <a:endCxn id="15" idx="0"/>
          </p:cNvCxnSpPr>
          <p:nvPr/>
        </p:nvCxnSpPr>
        <p:spPr bwMode="auto">
          <a:xfrm rot="10800000" flipV="1">
            <a:off x="4882004" y="2381190"/>
            <a:ext cx="800100" cy="4191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" name="AutoShape 21"/>
          <p:cNvCxnSpPr>
            <a:cxnSpLocks noChangeShapeType="1"/>
            <a:stCxn id="15" idx="6"/>
            <a:endCxn id="16" idx="4"/>
          </p:cNvCxnSpPr>
          <p:nvPr/>
        </p:nvCxnSpPr>
        <p:spPr bwMode="auto">
          <a:xfrm flipV="1">
            <a:off x="5072504" y="2571690"/>
            <a:ext cx="800100" cy="4191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" name="AutoShape 24"/>
          <p:cNvCxnSpPr>
            <a:cxnSpLocks noChangeShapeType="1"/>
            <a:stCxn id="8" idx="3"/>
            <a:endCxn id="11" idx="0"/>
          </p:cNvCxnSpPr>
          <p:nvPr/>
        </p:nvCxnSpPr>
        <p:spPr bwMode="auto">
          <a:xfrm flipH="1">
            <a:off x="2367404" y="1763653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2" name="AutoShape 25"/>
          <p:cNvCxnSpPr>
            <a:cxnSpLocks noChangeShapeType="1"/>
            <a:stCxn id="11" idx="6"/>
            <a:endCxn id="12" idx="3"/>
          </p:cNvCxnSpPr>
          <p:nvPr/>
        </p:nvCxnSpPr>
        <p:spPr bwMode="auto">
          <a:xfrm flipV="1">
            <a:off x="2567429" y="2754253"/>
            <a:ext cx="1265238" cy="84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" name="AutoShape 26"/>
          <p:cNvCxnSpPr>
            <a:cxnSpLocks noChangeShapeType="1"/>
            <a:stCxn id="8" idx="7"/>
            <a:endCxn id="10" idx="2"/>
          </p:cNvCxnSpPr>
          <p:nvPr/>
        </p:nvCxnSpPr>
        <p:spPr bwMode="auto">
          <a:xfrm>
            <a:off x="2654742" y="1474728"/>
            <a:ext cx="1341437" cy="68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" name="AutoShape 27"/>
          <p:cNvCxnSpPr>
            <a:cxnSpLocks noChangeShapeType="1"/>
            <a:stCxn id="10" idx="6"/>
            <a:endCxn id="13" idx="2"/>
          </p:cNvCxnSpPr>
          <p:nvPr/>
        </p:nvCxnSpPr>
        <p:spPr bwMode="auto">
          <a:xfrm>
            <a:off x="4396229" y="1542990"/>
            <a:ext cx="89535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" name="AutoShape 28"/>
          <p:cNvCxnSpPr>
            <a:cxnSpLocks noChangeShapeType="1"/>
            <a:stCxn id="13" idx="6"/>
            <a:endCxn id="14" idx="2"/>
          </p:cNvCxnSpPr>
          <p:nvPr/>
        </p:nvCxnSpPr>
        <p:spPr bwMode="auto">
          <a:xfrm>
            <a:off x="5691629" y="1619190"/>
            <a:ext cx="5905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" name="AutoShape 29"/>
          <p:cNvCxnSpPr>
            <a:cxnSpLocks noChangeShapeType="1"/>
            <a:stCxn id="16" idx="1"/>
            <a:endCxn id="13" idx="4"/>
          </p:cNvCxnSpPr>
          <p:nvPr/>
        </p:nvCxnSpPr>
        <p:spPr bwMode="auto">
          <a:xfrm flipH="1" flipV="1">
            <a:off x="5491604" y="1819215"/>
            <a:ext cx="246063" cy="4175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" name="AutoShape 30"/>
          <p:cNvCxnSpPr>
            <a:cxnSpLocks noChangeShapeType="1"/>
            <a:stCxn id="14" idx="4"/>
            <a:endCxn id="16" idx="7"/>
          </p:cNvCxnSpPr>
          <p:nvPr/>
        </p:nvCxnSpPr>
        <p:spPr bwMode="auto">
          <a:xfrm flipH="1">
            <a:off x="6007542" y="1819215"/>
            <a:ext cx="474662" cy="4175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8" name="AutoShape 31"/>
          <p:cNvCxnSpPr>
            <a:cxnSpLocks noChangeShapeType="1"/>
            <a:stCxn id="10" idx="5"/>
            <a:endCxn id="15" idx="1"/>
          </p:cNvCxnSpPr>
          <p:nvPr/>
        </p:nvCxnSpPr>
        <p:spPr bwMode="auto">
          <a:xfrm rot="16200000" flipH="1">
            <a:off x="3949908" y="2058694"/>
            <a:ext cx="1178392" cy="4163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9" name="AutoShape 32"/>
          <p:cNvCxnSpPr>
            <a:cxnSpLocks noChangeShapeType="1"/>
            <a:stCxn id="10" idx="4"/>
            <a:endCxn id="12" idx="0"/>
          </p:cNvCxnSpPr>
          <p:nvPr/>
        </p:nvCxnSpPr>
        <p:spPr bwMode="auto">
          <a:xfrm flipH="1">
            <a:off x="3967604" y="1743015"/>
            <a:ext cx="228600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0" name="AutoShape 33"/>
          <p:cNvCxnSpPr>
            <a:cxnSpLocks noChangeShapeType="1"/>
            <a:stCxn id="12" idx="5"/>
            <a:endCxn id="15" idx="2"/>
          </p:cNvCxnSpPr>
          <p:nvPr/>
        </p:nvCxnSpPr>
        <p:spPr bwMode="auto">
          <a:xfrm rot="16200000" flipH="1">
            <a:off x="4273758" y="2573044"/>
            <a:ext cx="246296" cy="5891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" name="AutoShape 34"/>
          <p:cNvCxnSpPr>
            <a:cxnSpLocks noChangeShapeType="1"/>
            <a:stCxn id="15" idx="3"/>
            <a:endCxn id="11" idx="5"/>
          </p:cNvCxnSpPr>
          <p:nvPr/>
        </p:nvCxnSpPr>
        <p:spPr bwMode="auto">
          <a:xfrm rot="5400000" flipH="1">
            <a:off x="3548504" y="1926698"/>
            <a:ext cx="152400" cy="22451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2" name="Text Box 44"/>
          <p:cNvSpPr txBox="1">
            <a:spLocks noChangeArrowheads="1"/>
          </p:cNvSpPr>
          <p:nvPr/>
        </p:nvSpPr>
        <p:spPr bwMode="auto">
          <a:xfrm>
            <a:off x="2389629" y="110801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3" name="Text Box 45"/>
          <p:cNvSpPr txBox="1">
            <a:spLocks noChangeArrowheads="1"/>
          </p:cNvSpPr>
          <p:nvPr/>
        </p:nvSpPr>
        <p:spPr bwMode="auto">
          <a:xfrm>
            <a:off x="4066029" y="982603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34" name="Text Box 46"/>
          <p:cNvSpPr txBox="1">
            <a:spLocks noChangeArrowheads="1"/>
          </p:cNvSpPr>
          <p:nvPr/>
        </p:nvSpPr>
        <p:spPr bwMode="auto">
          <a:xfrm>
            <a:off x="4081904" y="1039693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2</a:t>
            </a:r>
          </a:p>
        </p:txBody>
      </p:sp>
      <p:sp>
        <p:nvSpPr>
          <p:cNvPr id="35" name="Text Box 47"/>
          <p:cNvSpPr txBox="1">
            <a:spLocks noChangeArrowheads="1"/>
          </p:cNvSpPr>
          <p:nvPr/>
        </p:nvSpPr>
        <p:spPr bwMode="auto">
          <a:xfrm>
            <a:off x="5377304" y="107626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4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6" name="Text Box 48"/>
          <p:cNvSpPr txBox="1">
            <a:spLocks noChangeArrowheads="1"/>
          </p:cNvSpPr>
          <p:nvPr/>
        </p:nvSpPr>
        <p:spPr bwMode="auto">
          <a:xfrm>
            <a:off x="6324600" y="1076265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37" name="Text Box 49"/>
          <p:cNvSpPr txBox="1">
            <a:spLocks noChangeArrowheads="1"/>
          </p:cNvSpPr>
          <p:nvPr/>
        </p:nvSpPr>
        <p:spPr bwMode="auto">
          <a:xfrm>
            <a:off x="1872104" y="275266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4</a:t>
            </a:r>
          </a:p>
        </p:txBody>
      </p:sp>
      <p:sp>
        <p:nvSpPr>
          <p:cNvPr id="38" name="Text Box 50"/>
          <p:cNvSpPr txBox="1">
            <a:spLocks noChangeArrowheads="1"/>
          </p:cNvSpPr>
          <p:nvPr/>
        </p:nvSpPr>
        <p:spPr bwMode="auto">
          <a:xfrm>
            <a:off x="4089842" y="229546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</a:t>
            </a:r>
          </a:p>
        </p:txBody>
      </p:sp>
      <p:sp>
        <p:nvSpPr>
          <p:cNvPr id="39" name="Text Box 51"/>
          <p:cNvSpPr txBox="1">
            <a:spLocks noChangeArrowheads="1"/>
          </p:cNvSpPr>
          <p:nvPr/>
        </p:nvSpPr>
        <p:spPr bwMode="auto">
          <a:xfrm>
            <a:off x="4920104" y="2981265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12</a:t>
            </a:r>
          </a:p>
        </p:txBody>
      </p:sp>
      <p:sp>
        <p:nvSpPr>
          <p:cNvPr id="40" name="Text Box 52"/>
          <p:cNvSpPr txBox="1">
            <a:spLocks noChangeArrowheads="1"/>
          </p:cNvSpPr>
          <p:nvPr/>
        </p:nvSpPr>
        <p:spPr bwMode="auto">
          <a:xfrm>
            <a:off x="6019800" y="2143065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41" name="Text Box 53"/>
          <p:cNvSpPr txBox="1">
            <a:spLocks noChangeArrowheads="1"/>
          </p:cNvSpPr>
          <p:nvPr/>
        </p:nvSpPr>
        <p:spPr bwMode="auto">
          <a:xfrm>
            <a:off x="3167504" y="1201678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2" name="Text Box 54"/>
          <p:cNvSpPr txBox="1">
            <a:spLocks noChangeArrowheads="1"/>
          </p:cNvSpPr>
          <p:nvPr/>
        </p:nvSpPr>
        <p:spPr bwMode="auto">
          <a:xfrm>
            <a:off x="4615304" y="12762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3" name="Text Box 55"/>
          <p:cNvSpPr txBox="1">
            <a:spLocks noChangeArrowheads="1"/>
          </p:cNvSpPr>
          <p:nvPr/>
        </p:nvSpPr>
        <p:spPr bwMode="auto">
          <a:xfrm>
            <a:off x="5834504" y="1352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3</a:t>
            </a:r>
          </a:p>
        </p:txBody>
      </p:sp>
      <p:sp>
        <p:nvSpPr>
          <p:cNvPr id="44" name="Text Box 56"/>
          <p:cNvSpPr txBox="1">
            <a:spLocks noChangeArrowheads="1"/>
          </p:cNvSpPr>
          <p:nvPr/>
        </p:nvSpPr>
        <p:spPr bwMode="auto">
          <a:xfrm>
            <a:off x="6215504" y="1885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1</a:t>
            </a:r>
          </a:p>
        </p:txBody>
      </p:sp>
      <p:sp>
        <p:nvSpPr>
          <p:cNvPr id="45" name="Text Box 57"/>
          <p:cNvSpPr txBox="1">
            <a:spLocks noChangeArrowheads="1"/>
          </p:cNvSpPr>
          <p:nvPr/>
        </p:nvSpPr>
        <p:spPr bwMode="auto">
          <a:xfrm>
            <a:off x="4539104" y="196209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10</a:t>
            </a:r>
          </a:p>
        </p:txBody>
      </p:sp>
      <p:sp>
        <p:nvSpPr>
          <p:cNvPr id="46" name="Text Box 58"/>
          <p:cNvSpPr txBox="1">
            <a:spLocks noChangeArrowheads="1"/>
          </p:cNvSpPr>
          <p:nvPr/>
        </p:nvSpPr>
        <p:spPr bwMode="auto">
          <a:xfrm>
            <a:off x="5377304" y="1885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7" name="Text Box 59"/>
          <p:cNvSpPr txBox="1">
            <a:spLocks noChangeArrowheads="1"/>
          </p:cNvSpPr>
          <p:nvPr/>
        </p:nvSpPr>
        <p:spPr bwMode="auto">
          <a:xfrm>
            <a:off x="5167754" y="2125603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sp>
        <p:nvSpPr>
          <p:cNvPr id="48" name="Text Box 60"/>
          <p:cNvSpPr txBox="1">
            <a:spLocks noChangeArrowheads="1"/>
          </p:cNvSpPr>
          <p:nvPr/>
        </p:nvSpPr>
        <p:spPr bwMode="auto">
          <a:xfrm>
            <a:off x="5377304" y="2563693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49" name="Text Box 61"/>
          <p:cNvSpPr txBox="1">
            <a:spLocks noChangeArrowheads="1"/>
          </p:cNvSpPr>
          <p:nvPr/>
        </p:nvSpPr>
        <p:spPr bwMode="auto">
          <a:xfrm>
            <a:off x="4234304" y="2571690"/>
            <a:ext cx="4269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11</a:t>
            </a:r>
          </a:p>
        </p:txBody>
      </p:sp>
      <p:sp>
        <p:nvSpPr>
          <p:cNvPr id="50" name="Text Box 62"/>
          <p:cNvSpPr txBox="1">
            <a:spLocks noChangeArrowheads="1"/>
          </p:cNvSpPr>
          <p:nvPr/>
        </p:nvSpPr>
        <p:spPr bwMode="auto">
          <a:xfrm>
            <a:off x="3700904" y="3028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7</a:t>
            </a:r>
          </a:p>
        </p:txBody>
      </p:sp>
      <p:sp>
        <p:nvSpPr>
          <p:cNvPr id="51" name="Text Box 63"/>
          <p:cNvSpPr txBox="1">
            <a:spLocks noChangeArrowheads="1"/>
          </p:cNvSpPr>
          <p:nvPr/>
        </p:nvSpPr>
        <p:spPr bwMode="auto">
          <a:xfrm>
            <a:off x="3548504" y="1733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1</a:t>
            </a:r>
          </a:p>
        </p:txBody>
      </p:sp>
      <p:sp>
        <p:nvSpPr>
          <p:cNvPr id="52" name="Text Box 64"/>
          <p:cNvSpPr txBox="1">
            <a:spLocks noChangeArrowheads="1"/>
          </p:cNvSpPr>
          <p:nvPr/>
        </p:nvSpPr>
        <p:spPr bwMode="auto">
          <a:xfrm>
            <a:off x="2938904" y="2114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9</a:t>
            </a:r>
          </a:p>
        </p:txBody>
      </p:sp>
      <p:sp>
        <p:nvSpPr>
          <p:cNvPr id="53" name="Text Box 65"/>
          <p:cNvSpPr txBox="1">
            <a:spLocks noChangeArrowheads="1"/>
          </p:cNvSpPr>
          <p:nvPr/>
        </p:nvSpPr>
        <p:spPr bwMode="auto">
          <a:xfrm>
            <a:off x="2786504" y="2495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54" name="Text Box 66"/>
          <p:cNvSpPr txBox="1">
            <a:spLocks noChangeArrowheads="1"/>
          </p:cNvSpPr>
          <p:nvPr/>
        </p:nvSpPr>
        <p:spPr bwMode="auto">
          <a:xfrm>
            <a:off x="2100704" y="20382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4</a:t>
            </a:r>
          </a:p>
        </p:txBody>
      </p:sp>
      <p:sp>
        <p:nvSpPr>
          <p:cNvPr id="55" name="Text Box 63"/>
          <p:cNvSpPr txBox="1">
            <a:spLocks noChangeArrowheads="1"/>
          </p:cNvSpPr>
          <p:nvPr/>
        </p:nvSpPr>
        <p:spPr bwMode="auto">
          <a:xfrm>
            <a:off x="4005704" y="1954093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For each node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/>
              <a:t>, set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v.cost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800" b="1" dirty="0">
                <a:latin typeface="Courier New" pitchFamily="49" charset="0"/>
                <a:cs typeface="Courier New" pitchFamily="49" charset="0"/>
                <a:sym typeface="Symbol"/>
              </a:rPr>
              <a:t> </a:t>
            </a:r>
            <a:r>
              <a:rPr lang="en-US" dirty="0">
                <a:latin typeface="+mj-lt"/>
                <a:cs typeface="Courier New" pitchFamily="49" charset="0"/>
                <a:sym typeface="Symbol"/>
              </a:rPr>
              <a:t>and</a:t>
            </a:r>
            <a:r>
              <a:rPr lang="en-US" dirty="0">
                <a:latin typeface="Courier New" pitchFamily="49" charset="0"/>
                <a:cs typeface="Courier New" pitchFamily="49" charset="0"/>
                <a:sym typeface="Symbol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Symbol"/>
              </a:rPr>
              <a:t>v.known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 = false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Set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source.cost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While there are unknown nodes in the graph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dirty="0"/>
              <a:t>Select the unknown node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/>
              <a:t> with lowest cost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dirty="0"/>
              <a:t>Mark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/>
              <a:t> as known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dirty="0"/>
              <a:t>For each edge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v,u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/>
              <a:t> with weight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en-US" dirty="0"/>
              <a:t>,</a:t>
            </a:r>
          </a:p>
          <a:p>
            <a:pPr marL="857250" lvl="1" indent="-457200">
              <a:buNone/>
            </a:pPr>
            <a:r>
              <a:rPr lang="en-US" dirty="0"/>
              <a:t>		   </a:t>
            </a:r>
            <a:r>
              <a:rPr lang="en-US" sz="1200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c1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v.cost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 w</a:t>
            </a:r>
            <a:r>
              <a:rPr lang="en-US" dirty="0"/>
              <a:t> </a:t>
            </a:r>
            <a:r>
              <a:rPr lang="en-US" i="1" dirty="0"/>
              <a:t>// cost of best path through 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v </a:t>
            </a:r>
            <a:r>
              <a:rPr lang="en-US" i="1" dirty="0"/>
              <a:t>to 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i="1" dirty="0"/>
              <a:t>   </a:t>
            </a:r>
          </a:p>
          <a:p>
            <a:pPr marL="857250" lvl="1" indent="-457200">
              <a:buNone/>
            </a:pPr>
            <a:r>
              <a:rPr lang="en-US" b="1" i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c2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u.cost</a:t>
            </a:r>
            <a:r>
              <a:rPr lang="en-US" dirty="0"/>
              <a:t>   </a:t>
            </a:r>
            <a:r>
              <a:rPr lang="en-US" i="1" dirty="0"/>
              <a:t>// cost of best path to 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i="1" dirty="0"/>
              <a:t> previously known</a:t>
            </a:r>
          </a:p>
          <a:p>
            <a:pPr marL="857250" lvl="1" indent="-457200">
              <a:buNone/>
            </a:pPr>
            <a:r>
              <a:rPr lang="en-US" dirty="0"/>
              <a:t>   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if(c1 &lt; c2){</a:t>
            </a:r>
            <a:r>
              <a:rPr lang="en-US" dirty="0"/>
              <a:t> </a:t>
            </a:r>
            <a:r>
              <a:rPr lang="en-US" i="1" dirty="0"/>
              <a:t>// if the path through 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i="1" dirty="0"/>
              <a:t> is better</a:t>
            </a:r>
          </a:p>
          <a:p>
            <a:pPr marL="857250" lvl="1" indent="-457200">
              <a:buNone/>
            </a:pPr>
            <a:r>
              <a:rPr lang="en-US" dirty="0"/>
              <a:t>		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u.cost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c1</a:t>
            </a:r>
          </a:p>
          <a:p>
            <a:pPr marL="857250" lvl="1" indent="-457200">
              <a:buNone/>
            </a:pPr>
            <a:r>
              <a:rPr lang="en-US" dirty="0"/>
              <a:t>              </a:t>
            </a:r>
            <a:r>
              <a:rPr lang="en-US" sz="1000" dirty="0"/>
              <a:t> 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u.path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v</a:t>
            </a:r>
            <a:r>
              <a:rPr lang="en-US" dirty="0"/>
              <a:t> </a:t>
            </a:r>
            <a:r>
              <a:rPr lang="en-US" i="1" dirty="0"/>
              <a:t>// for computing actual paths</a:t>
            </a:r>
          </a:p>
          <a:p>
            <a:pPr marL="857250" lvl="1" indent="-457200">
              <a:buNone/>
            </a:pPr>
            <a:r>
              <a:rPr lang="en-US" dirty="0"/>
              <a:t>		   </a:t>
            </a:r>
            <a:r>
              <a:rPr lang="en-US" sz="1000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857250" lvl="1" indent="-457200">
              <a:buNone/>
            </a:pPr>
            <a:r>
              <a:rPr lang="en-US" dirty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When a vertex is marked known, the cost of the shortest path to that node is known</a:t>
            </a:r>
          </a:p>
          <a:p>
            <a:pPr lvl="1"/>
            <a:r>
              <a:rPr lang="en-US" dirty="0"/>
              <a:t>The path is also known by following back-pointers</a:t>
            </a:r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While a vertex is still not known, another shorter path to it </a:t>
            </a:r>
            <a:r>
              <a:rPr lang="en-US" i="1" dirty="0"/>
              <a:t>might</a:t>
            </a:r>
            <a:r>
              <a:rPr lang="en-US" dirty="0"/>
              <a:t> still be found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Example #1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Winter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CS 201: Data Structures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62000" y="1360487"/>
            <a:ext cx="381000" cy="381000"/>
          </a:xfrm>
          <a:prstGeom prst="ellipse">
            <a:avLst/>
          </a:prstGeom>
          <a:solidFill>
            <a:schemeClr val="hlink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A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438400" y="12842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B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09600" y="25796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D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209800" y="23510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C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733800" y="13604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F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4724400" y="13604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H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124200" y="27320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4114800" y="2122487"/>
            <a:ext cx="381000" cy="381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G</a:t>
            </a:r>
          </a:p>
        </p:txBody>
      </p:sp>
      <p:cxnSp>
        <p:nvCxnSpPr>
          <p:cNvPr id="15" name="AutoShape 14"/>
          <p:cNvCxnSpPr>
            <a:cxnSpLocks noChangeShapeType="1"/>
            <a:stCxn id="7" idx="6"/>
            <a:endCxn id="10" idx="1"/>
          </p:cNvCxnSpPr>
          <p:nvPr/>
        </p:nvCxnSpPr>
        <p:spPr bwMode="auto">
          <a:xfrm>
            <a:off x="1152525" y="1550987"/>
            <a:ext cx="1112838" cy="84613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" name="AutoShape 15"/>
          <p:cNvCxnSpPr>
            <a:cxnSpLocks noChangeShapeType="1"/>
            <a:stCxn id="10" idx="2"/>
            <a:endCxn id="7" idx="4"/>
          </p:cNvCxnSpPr>
          <p:nvPr/>
        </p:nvCxnSpPr>
        <p:spPr bwMode="auto">
          <a:xfrm rot="10800000">
            <a:off x="952500" y="1751012"/>
            <a:ext cx="1247775" cy="7905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7" name="AutoShape 20"/>
          <p:cNvCxnSpPr>
            <a:cxnSpLocks noChangeShapeType="1"/>
            <a:stCxn id="14" idx="2"/>
            <a:endCxn id="13" idx="0"/>
          </p:cNvCxnSpPr>
          <p:nvPr/>
        </p:nvCxnSpPr>
        <p:spPr bwMode="auto">
          <a:xfrm rot="10800000" flipV="1">
            <a:off x="3314700" y="2312987"/>
            <a:ext cx="800100" cy="4191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" name="AutoShape 21"/>
          <p:cNvCxnSpPr>
            <a:cxnSpLocks noChangeShapeType="1"/>
            <a:stCxn id="13" idx="6"/>
            <a:endCxn id="14" idx="4"/>
          </p:cNvCxnSpPr>
          <p:nvPr/>
        </p:nvCxnSpPr>
        <p:spPr bwMode="auto">
          <a:xfrm flipV="1">
            <a:off x="3505200" y="2503487"/>
            <a:ext cx="800100" cy="4191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9" name="AutoShape 24"/>
          <p:cNvCxnSpPr>
            <a:cxnSpLocks noChangeShapeType="1"/>
            <a:stCxn id="7" idx="3"/>
            <a:endCxn id="9" idx="0"/>
          </p:cNvCxnSpPr>
          <p:nvPr/>
        </p:nvCxnSpPr>
        <p:spPr bwMode="auto">
          <a:xfrm flipH="1">
            <a:off x="800100" y="1695450"/>
            <a:ext cx="17463" cy="874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" name="AutoShape 25"/>
          <p:cNvCxnSpPr>
            <a:cxnSpLocks noChangeShapeType="1"/>
            <a:stCxn id="9" idx="6"/>
            <a:endCxn id="10" idx="3"/>
          </p:cNvCxnSpPr>
          <p:nvPr/>
        </p:nvCxnSpPr>
        <p:spPr bwMode="auto">
          <a:xfrm flipV="1">
            <a:off x="1000125" y="2686050"/>
            <a:ext cx="1265238" cy="84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" name="AutoShape 26"/>
          <p:cNvCxnSpPr>
            <a:cxnSpLocks noChangeShapeType="1"/>
            <a:stCxn id="7" idx="7"/>
            <a:endCxn id="8" idx="2"/>
          </p:cNvCxnSpPr>
          <p:nvPr/>
        </p:nvCxnSpPr>
        <p:spPr bwMode="auto">
          <a:xfrm>
            <a:off x="1087438" y="1406525"/>
            <a:ext cx="1341437" cy="68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2" name="AutoShape 27"/>
          <p:cNvCxnSpPr>
            <a:cxnSpLocks noChangeShapeType="1"/>
            <a:stCxn id="8" idx="6"/>
            <a:endCxn id="11" idx="2"/>
          </p:cNvCxnSpPr>
          <p:nvPr/>
        </p:nvCxnSpPr>
        <p:spPr bwMode="auto">
          <a:xfrm>
            <a:off x="2828925" y="1474787"/>
            <a:ext cx="89535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" name="AutoShape 28"/>
          <p:cNvCxnSpPr>
            <a:cxnSpLocks noChangeShapeType="1"/>
            <a:stCxn id="11" idx="6"/>
            <a:endCxn id="12" idx="2"/>
          </p:cNvCxnSpPr>
          <p:nvPr/>
        </p:nvCxnSpPr>
        <p:spPr bwMode="auto">
          <a:xfrm>
            <a:off x="4124325" y="1550987"/>
            <a:ext cx="5905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" name="AutoShape 29"/>
          <p:cNvCxnSpPr>
            <a:cxnSpLocks noChangeShapeType="1"/>
            <a:stCxn id="14" idx="1"/>
            <a:endCxn id="11" idx="4"/>
          </p:cNvCxnSpPr>
          <p:nvPr/>
        </p:nvCxnSpPr>
        <p:spPr bwMode="auto">
          <a:xfrm flipH="1" flipV="1">
            <a:off x="3924300" y="1751012"/>
            <a:ext cx="246063" cy="4175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" name="AutoShape 30"/>
          <p:cNvCxnSpPr>
            <a:cxnSpLocks noChangeShapeType="1"/>
            <a:stCxn id="12" idx="4"/>
            <a:endCxn id="14" idx="7"/>
          </p:cNvCxnSpPr>
          <p:nvPr/>
        </p:nvCxnSpPr>
        <p:spPr bwMode="auto">
          <a:xfrm flipH="1">
            <a:off x="4440238" y="1751012"/>
            <a:ext cx="474662" cy="4175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" name="AutoShape 31"/>
          <p:cNvCxnSpPr>
            <a:cxnSpLocks noChangeShapeType="1"/>
            <a:stCxn id="8" idx="5"/>
            <a:endCxn id="13" idx="1"/>
          </p:cNvCxnSpPr>
          <p:nvPr/>
        </p:nvCxnSpPr>
        <p:spPr bwMode="auto">
          <a:xfrm rot="16200000" flipH="1">
            <a:off x="2382604" y="1990491"/>
            <a:ext cx="1178392" cy="4163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" name="AutoShape 32"/>
          <p:cNvCxnSpPr>
            <a:cxnSpLocks noChangeShapeType="1"/>
            <a:stCxn id="8" idx="4"/>
            <a:endCxn id="10" idx="0"/>
          </p:cNvCxnSpPr>
          <p:nvPr/>
        </p:nvCxnSpPr>
        <p:spPr bwMode="auto">
          <a:xfrm flipH="1">
            <a:off x="2400300" y="1674812"/>
            <a:ext cx="228600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8" name="AutoShape 33"/>
          <p:cNvCxnSpPr>
            <a:cxnSpLocks noChangeShapeType="1"/>
            <a:stCxn id="10" idx="5"/>
            <a:endCxn id="13" idx="2"/>
          </p:cNvCxnSpPr>
          <p:nvPr/>
        </p:nvCxnSpPr>
        <p:spPr bwMode="auto">
          <a:xfrm rot="16200000" flipH="1">
            <a:off x="2706454" y="2504841"/>
            <a:ext cx="246296" cy="5891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9" name="AutoShape 34"/>
          <p:cNvCxnSpPr>
            <a:cxnSpLocks noChangeShapeType="1"/>
            <a:stCxn id="13" idx="3"/>
            <a:endCxn id="9" idx="5"/>
          </p:cNvCxnSpPr>
          <p:nvPr/>
        </p:nvCxnSpPr>
        <p:spPr bwMode="auto">
          <a:xfrm rot="5400000" flipH="1">
            <a:off x="1981200" y="1858495"/>
            <a:ext cx="152400" cy="22451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0" name="Text Box 44"/>
          <p:cNvSpPr txBox="1">
            <a:spLocks noChangeArrowheads="1"/>
          </p:cNvSpPr>
          <p:nvPr/>
        </p:nvSpPr>
        <p:spPr bwMode="auto">
          <a:xfrm>
            <a:off x="822325" y="1039812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1" name="Text Box 45"/>
          <p:cNvSpPr txBox="1">
            <a:spLocks noChangeArrowheads="1"/>
          </p:cNvSpPr>
          <p:nvPr/>
        </p:nvSpPr>
        <p:spPr bwMode="auto">
          <a:xfrm>
            <a:off x="2498725" y="9144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32" name="Text Box 46"/>
          <p:cNvSpPr txBox="1">
            <a:spLocks noChangeArrowheads="1"/>
          </p:cNvSpPr>
          <p:nvPr/>
        </p:nvSpPr>
        <p:spPr bwMode="auto">
          <a:xfrm>
            <a:off x="2438400" y="971490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33" name="Text Box 47"/>
          <p:cNvSpPr txBox="1">
            <a:spLocks noChangeArrowheads="1"/>
          </p:cNvSpPr>
          <p:nvPr/>
        </p:nvSpPr>
        <p:spPr bwMode="auto">
          <a:xfrm>
            <a:off x="3733800" y="1008062"/>
            <a:ext cx="36750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  <a:p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4" name="Text Box 48"/>
          <p:cNvSpPr txBox="1">
            <a:spLocks noChangeArrowheads="1"/>
          </p:cNvSpPr>
          <p:nvPr/>
        </p:nvSpPr>
        <p:spPr bwMode="auto">
          <a:xfrm>
            <a:off x="4724400" y="1008062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35" name="Text Box 49"/>
          <p:cNvSpPr txBox="1">
            <a:spLocks noChangeArrowheads="1"/>
          </p:cNvSpPr>
          <p:nvPr/>
        </p:nvSpPr>
        <p:spPr bwMode="auto">
          <a:xfrm>
            <a:off x="304800" y="2684462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36" name="Text Box 50"/>
          <p:cNvSpPr txBox="1">
            <a:spLocks noChangeArrowheads="1"/>
          </p:cNvSpPr>
          <p:nvPr/>
        </p:nvSpPr>
        <p:spPr bwMode="auto">
          <a:xfrm>
            <a:off x="2522538" y="2227262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37" name="Text Box 51"/>
          <p:cNvSpPr txBox="1">
            <a:spLocks noChangeArrowheads="1"/>
          </p:cNvSpPr>
          <p:nvPr/>
        </p:nvSpPr>
        <p:spPr bwMode="auto">
          <a:xfrm>
            <a:off x="3352800" y="2913062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38" name="Text Box 52"/>
          <p:cNvSpPr txBox="1">
            <a:spLocks noChangeArrowheads="1"/>
          </p:cNvSpPr>
          <p:nvPr/>
        </p:nvSpPr>
        <p:spPr bwMode="auto">
          <a:xfrm>
            <a:off x="4419600" y="2074862"/>
            <a:ext cx="367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Math1" pitchFamily="2" charset="2"/>
              </a:rPr>
              <a:t>∞</a:t>
            </a:r>
          </a:p>
        </p:txBody>
      </p:sp>
      <p:sp>
        <p:nvSpPr>
          <p:cNvPr id="39" name="Text Box 53"/>
          <p:cNvSpPr txBox="1">
            <a:spLocks noChangeArrowheads="1"/>
          </p:cNvSpPr>
          <p:nvPr/>
        </p:nvSpPr>
        <p:spPr bwMode="auto">
          <a:xfrm>
            <a:off x="1600200" y="11334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0" name="Text Box 54"/>
          <p:cNvSpPr txBox="1">
            <a:spLocks noChangeArrowheads="1"/>
          </p:cNvSpPr>
          <p:nvPr/>
        </p:nvSpPr>
        <p:spPr bwMode="auto">
          <a:xfrm>
            <a:off x="3048000" y="12080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1" name="Text Box 55"/>
          <p:cNvSpPr txBox="1">
            <a:spLocks noChangeArrowheads="1"/>
          </p:cNvSpPr>
          <p:nvPr/>
        </p:nvSpPr>
        <p:spPr bwMode="auto">
          <a:xfrm>
            <a:off x="4267200" y="1284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3</a:t>
            </a:r>
          </a:p>
        </p:txBody>
      </p:sp>
      <p:sp>
        <p:nvSpPr>
          <p:cNvPr id="42" name="Text Box 56"/>
          <p:cNvSpPr txBox="1">
            <a:spLocks noChangeArrowheads="1"/>
          </p:cNvSpPr>
          <p:nvPr/>
        </p:nvSpPr>
        <p:spPr bwMode="auto">
          <a:xfrm>
            <a:off x="4648200" y="1817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1</a:t>
            </a:r>
          </a:p>
        </p:txBody>
      </p:sp>
      <p:sp>
        <p:nvSpPr>
          <p:cNvPr id="43" name="Text Box 57"/>
          <p:cNvSpPr txBox="1">
            <a:spLocks noChangeArrowheads="1"/>
          </p:cNvSpPr>
          <p:nvPr/>
        </p:nvSpPr>
        <p:spPr bwMode="auto">
          <a:xfrm>
            <a:off x="2971800" y="1893887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10</a:t>
            </a:r>
          </a:p>
        </p:txBody>
      </p:sp>
      <p:sp>
        <p:nvSpPr>
          <p:cNvPr id="44" name="Text Box 58"/>
          <p:cNvSpPr txBox="1">
            <a:spLocks noChangeArrowheads="1"/>
          </p:cNvSpPr>
          <p:nvPr/>
        </p:nvSpPr>
        <p:spPr bwMode="auto">
          <a:xfrm>
            <a:off x="3810000" y="1817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45" name="Text Box 59"/>
          <p:cNvSpPr txBox="1">
            <a:spLocks noChangeArrowheads="1"/>
          </p:cNvSpPr>
          <p:nvPr/>
        </p:nvSpPr>
        <p:spPr bwMode="auto">
          <a:xfrm>
            <a:off x="3600450" y="205740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3</a:t>
            </a:r>
          </a:p>
        </p:txBody>
      </p:sp>
      <p:sp>
        <p:nvSpPr>
          <p:cNvPr id="46" name="Text Box 60"/>
          <p:cNvSpPr txBox="1">
            <a:spLocks noChangeArrowheads="1"/>
          </p:cNvSpPr>
          <p:nvPr/>
        </p:nvSpPr>
        <p:spPr bwMode="auto">
          <a:xfrm>
            <a:off x="3810000" y="2495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47" name="Text Box 61"/>
          <p:cNvSpPr txBox="1">
            <a:spLocks noChangeArrowheads="1"/>
          </p:cNvSpPr>
          <p:nvPr/>
        </p:nvSpPr>
        <p:spPr bwMode="auto">
          <a:xfrm>
            <a:off x="2667000" y="2503487"/>
            <a:ext cx="4269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11</a:t>
            </a:r>
          </a:p>
        </p:txBody>
      </p:sp>
      <p:sp>
        <p:nvSpPr>
          <p:cNvPr id="48" name="Text Box 62"/>
          <p:cNvSpPr txBox="1">
            <a:spLocks noChangeArrowheads="1"/>
          </p:cNvSpPr>
          <p:nvPr/>
        </p:nvSpPr>
        <p:spPr bwMode="auto">
          <a:xfrm>
            <a:off x="2133600" y="29606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7</a:t>
            </a:r>
          </a:p>
        </p:txBody>
      </p:sp>
      <p:sp>
        <p:nvSpPr>
          <p:cNvPr id="49" name="Text Box 63"/>
          <p:cNvSpPr txBox="1">
            <a:spLocks noChangeArrowheads="1"/>
          </p:cNvSpPr>
          <p:nvPr/>
        </p:nvSpPr>
        <p:spPr bwMode="auto">
          <a:xfrm>
            <a:off x="1981200" y="1665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1</a:t>
            </a:r>
          </a:p>
        </p:txBody>
      </p:sp>
      <p:sp>
        <p:nvSpPr>
          <p:cNvPr id="50" name="Text Box 64"/>
          <p:cNvSpPr txBox="1">
            <a:spLocks noChangeArrowheads="1"/>
          </p:cNvSpPr>
          <p:nvPr/>
        </p:nvSpPr>
        <p:spPr bwMode="auto">
          <a:xfrm>
            <a:off x="1371600" y="2046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9</a:t>
            </a:r>
          </a:p>
        </p:txBody>
      </p:sp>
      <p:sp>
        <p:nvSpPr>
          <p:cNvPr id="51" name="Text Box 65"/>
          <p:cNvSpPr txBox="1">
            <a:spLocks noChangeArrowheads="1"/>
          </p:cNvSpPr>
          <p:nvPr/>
        </p:nvSpPr>
        <p:spPr bwMode="auto">
          <a:xfrm>
            <a:off x="1219200" y="24272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2</a:t>
            </a:r>
          </a:p>
        </p:txBody>
      </p:sp>
      <p:sp>
        <p:nvSpPr>
          <p:cNvPr id="52" name="Text Box 66"/>
          <p:cNvSpPr txBox="1">
            <a:spLocks noChangeArrowheads="1"/>
          </p:cNvSpPr>
          <p:nvPr/>
        </p:nvSpPr>
        <p:spPr bwMode="auto">
          <a:xfrm>
            <a:off x="533400" y="1970087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4</a:t>
            </a:r>
          </a:p>
        </p:txBody>
      </p:sp>
      <p:graphicFrame>
        <p:nvGraphicFramePr>
          <p:cNvPr id="53" name="Group 120"/>
          <p:cNvGraphicFramePr>
            <a:graphicFrameLocks noGrp="1"/>
          </p:cNvGraphicFramePr>
          <p:nvPr/>
        </p:nvGraphicFramePr>
        <p:xfrm>
          <a:off x="4419600" y="2971800"/>
          <a:ext cx="4267200" cy="329184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4" name="Text Box 63"/>
          <p:cNvSpPr txBox="1">
            <a:spLocks noChangeArrowheads="1"/>
          </p:cNvSpPr>
          <p:nvPr/>
        </p:nvSpPr>
        <p:spPr bwMode="auto">
          <a:xfrm>
            <a:off x="2438400" y="18858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5</a:t>
            </a:r>
          </a:p>
        </p:txBody>
      </p:sp>
      <p:sp>
        <p:nvSpPr>
          <p:cNvPr id="55" name="TextBox 54"/>
          <p:cNvSpPr txBox="1"/>
          <p:nvPr>
            <p:custDataLst>
              <p:tags r:id="rId1"/>
            </p:custDataLst>
          </p:nvPr>
        </p:nvSpPr>
        <p:spPr>
          <a:xfrm>
            <a:off x="381000" y="4648200"/>
            <a:ext cx="3302764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u="sng" dirty="0">
                <a:latin typeface="+mn-lt"/>
              </a:rPr>
              <a:t>Order Added to Known Set:</a:t>
            </a:r>
          </a:p>
          <a:p>
            <a:pPr>
              <a:defRPr/>
            </a:pPr>
            <a:endParaRPr lang="en-US" sz="2000" b="0" u="sng" dirty="0">
              <a:latin typeface="+mn-lt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dan_design_template">
  <a:themeElements>
    <a:clrScheme name="dan_design_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an_design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000" b="0" dirty="0" err="1" smtClean="0">
            <a:latin typeface="+mn-lt"/>
          </a:defRPr>
        </a:defPPr>
      </a:lstStyle>
    </a:txDef>
  </a:objectDefaults>
  <a:extraClrSchemeLst>
    <a:extraClrScheme>
      <a:clrScheme name="dan_design_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_design_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27903</TotalTime>
  <Words>4757</Words>
  <Application>Microsoft Macintosh PowerPoint</Application>
  <PresentationFormat>On-screen Show (4:3)</PresentationFormat>
  <Paragraphs>1774</Paragraphs>
  <Slides>48</Slides>
  <Notes>45</Notes>
  <HiddenSlides>2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4" baseType="lpstr">
      <vt:lpstr>Arial</vt:lpstr>
      <vt:lpstr>Courier New</vt:lpstr>
      <vt:lpstr>Symbol</vt:lpstr>
      <vt:lpstr>Tahoma</vt:lpstr>
      <vt:lpstr>Times New Roman</vt:lpstr>
      <vt:lpstr>dan_design_template</vt:lpstr>
      <vt:lpstr>CS 201:  Data Structures  Shortest Paths</vt:lpstr>
      <vt:lpstr>Single source shortest paths</vt:lpstr>
      <vt:lpstr>Not as easy</vt:lpstr>
      <vt:lpstr>Applications</vt:lpstr>
      <vt:lpstr>Dijkstra’s algorithm</vt:lpstr>
      <vt:lpstr>Dijkstra’s Algorithm: Idea</vt:lpstr>
      <vt:lpstr>The Algorithm</vt:lpstr>
      <vt:lpstr>Important features</vt:lpstr>
      <vt:lpstr>Example #1</vt:lpstr>
      <vt:lpstr>Example #1</vt:lpstr>
      <vt:lpstr>Example #1</vt:lpstr>
      <vt:lpstr>Example #1</vt:lpstr>
      <vt:lpstr>Example #1</vt:lpstr>
      <vt:lpstr>Example #1</vt:lpstr>
      <vt:lpstr>Example #1</vt:lpstr>
      <vt:lpstr>Example #1</vt:lpstr>
      <vt:lpstr>Example #1</vt:lpstr>
      <vt:lpstr>Features</vt:lpstr>
      <vt:lpstr>Interpreting the Results</vt:lpstr>
      <vt:lpstr>Stopping Short</vt:lpstr>
      <vt:lpstr>Example #2</vt:lpstr>
      <vt:lpstr>Example #2</vt:lpstr>
      <vt:lpstr>Example #2</vt:lpstr>
      <vt:lpstr>Example #2</vt:lpstr>
      <vt:lpstr>Example #2</vt:lpstr>
      <vt:lpstr>Example #2</vt:lpstr>
      <vt:lpstr>Example #2</vt:lpstr>
      <vt:lpstr>Example #2</vt:lpstr>
      <vt:lpstr>Example #3</vt:lpstr>
      <vt:lpstr>Example #3</vt:lpstr>
      <vt:lpstr>Example #3</vt:lpstr>
      <vt:lpstr>A Greedy Algorithm</vt:lpstr>
      <vt:lpstr>Where are We?</vt:lpstr>
      <vt:lpstr>Correctness: Intuition</vt:lpstr>
      <vt:lpstr>Correctness: The Cloud (Rough Sketch)</vt:lpstr>
      <vt:lpstr>Efficiency, first approach</vt:lpstr>
      <vt:lpstr>Efficiency, first approach</vt:lpstr>
      <vt:lpstr>Efficiency, first approach</vt:lpstr>
      <vt:lpstr>Efficiency, first approach</vt:lpstr>
      <vt:lpstr>Efficiency, first approach</vt:lpstr>
      <vt:lpstr>Improving asymptotic running time</vt:lpstr>
      <vt:lpstr>Improving (?) asymptotic running time</vt:lpstr>
      <vt:lpstr>Efficiency, second approach</vt:lpstr>
      <vt:lpstr>Efficiency, second approach</vt:lpstr>
      <vt:lpstr>Efficiency, second approach</vt:lpstr>
      <vt:lpstr>Efficiency, second approach</vt:lpstr>
      <vt:lpstr>Efficiency, second approach</vt:lpstr>
      <vt:lpstr>Dense vs. sparse again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Languages &amp;  Software Engineering</dc:title>
  <dc:creator>Dan Grossman</dc:creator>
  <cp:lastModifiedBy>Aaron Bauer</cp:lastModifiedBy>
  <cp:revision>1202</cp:revision>
  <dcterms:created xsi:type="dcterms:W3CDTF">2009-03-13T20:43:19Z</dcterms:created>
  <dcterms:modified xsi:type="dcterms:W3CDTF">2021-03-03T20:18:33Z</dcterms:modified>
</cp:coreProperties>
</file>