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notesSlides/notesSlide7.xml" ContentType="application/vnd.openxmlformats-officedocument.presentationml.notesSlide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tags/tag20.xml" ContentType="application/vnd.openxmlformats-officedocument.presentationml.tags+xml"/>
  <Override PartName="/ppt/notesSlides/notesSlide9.xml" ContentType="application/vnd.openxmlformats-officedocument.presentationml.notesSlide+xml"/>
  <Override PartName="/ppt/tags/tag21.xml" ContentType="application/vnd.openxmlformats-officedocument.presentationml.tags+xml"/>
  <Override PartName="/ppt/notesSlides/notesSlide10.xml" ContentType="application/vnd.openxmlformats-officedocument.presentationml.notesSlide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24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6" r:id="rId2"/>
    <p:sldId id="333" r:id="rId3"/>
    <p:sldId id="334" r:id="rId4"/>
    <p:sldId id="335" r:id="rId5"/>
    <p:sldId id="336" r:id="rId6"/>
    <p:sldId id="337" r:id="rId7"/>
    <p:sldId id="341" r:id="rId8"/>
    <p:sldId id="342" r:id="rId9"/>
    <p:sldId id="357" r:id="rId10"/>
    <p:sldId id="358" r:id="rId11"/>
    <p:sldId id="359" r:id="rId12"/>
    <p:sldId id="360" r:id="rId13"/>
    <p:sldId id="338" r:id="rId14"/>
    <p:sldId id="339" r:id="rId15"/>
    <p:sldId id="345" r:id="rId16"/>
    <p:sldId id="346" r:id="rId17"/>
    <p:sldId id="349" r:id="rId18"/>
    <p:sldId id="350" r:id="rId19"/>
    <p:sldId id="355" r:id="rId20"/>
    <p:sldId id="356" r:id="rId21"/>
    <p:sldId id="348" r:id="rId22"/>
    <p:sldId id="354" r:id="rId23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9F33"/>
    <a:srgbClr val="FFFF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2" autoAdjust="0"/>
    <p:restoredTop sz="94660"/>
  </p:normalViewPr>
  <p:slideViewPr>
    <p:cSldViewPr>
      <p:cViewPr varScale="1">
        <p:scale>
          <a:sx n="117" d="100"/>
          <a:sy n="117" d="100"/>
        </p:scale>
        <p:origin x="14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52039197-9A5D-4426-8BE1-7E0DB9D2761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C77A13E8-25B5-4ABF-A87C-CEC207C20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72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59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8F1B0D3-FDB0-4762-8500-37FE58FC14A1}" type="datetime1">
              <a:rPr lang="en-US" smtClean="0"/>
              <a:pPr/>
              <a:t>2/3/21</a:t>
            </a:fld>
            <a:endParaRPr lang="en-US"/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E09A4F-FB9C-49DE-B82D-BDED7039EE7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2542" y="4379901"/>
            <a:ext cx="5086284" cy="4148175"/>
          </a:xfrm>
          <a:noFill/>
          <a:ln/>
        </p:spPr>
        <p:txBody>
          <a:bodyPr/>
          <a:lstStyle/>
          <a:p>
            <a:r>
              <a:rPr lang="en-US" dirty="0"/>
              <a:t>LL: O(1), O(n), O(n)</a:t>
            </a:r>
          </a:p>
          <a:p>
            <a:r>
              <a:rPr lang="en-US" dirty="0" err="1"/>
              <a:t>Uns</a:t>
            </a:r>
            <a:r>
              <a:rPr lang="en-US" dirty="0"/>
              <a:t>: O(1), O(n), O(n)</a:t>
            </a:r>
          </a:p>
          <a:p>
            <a:r>
              <a:rPr lang="en-US" dirty="0"/>
              <a:t>Sorted: O(n), O(log n), O(n)</a:t>
            </a:r>
          </a:p>
          <a:p>
            <a:r>
              <a:rPr lang="en-US" b="1" dirty="0"/>
              <a:t>Sorted array is oh-so-close</a:t>
            </a:r>
            <a:r>
              <a:rPr lang="en-US" dirty="0"/>
              <a:t>. O(log n) find time and almost O(log n) insert time. What’s wrong?</a:t>
            </a:r>
          </a:p>
          <a:p>
            <a:r>
              <a:rPr lang="en-US" dirty="0"/>
              <a:t>Let’s look at how that search goes:</a:t>
            </a:r>
          </a:p>
          <a:p>
            <a:r>
              <a:rPr lang="en-US" dirty="0"/>
              <a:t>Draw recursive calls (and potential recursive calls) in binary search. </a:t>
            </a:r>
          </a:p>
          <a:p>
            <a:r>
              <a:rPr lang="en-US" dirty="0"/>
              <a:t>Note how it starts looking like a binary tree where the left </a:t>
            </a:r>
            <a:r>
              <a:rPr lang="en-US" dirty="0" err="1"/>
              <a:t>subtrees</a:t>
            </a:r>
            <a:r>
              <a:rPr lang="en-US" dirty="0"/>
              <a:t> have smaller elements and the right </a:t>
            </a:r>
            <a:r>
              <a:rPr lang="en-US" dirty="0" err="1"/>
              <a:t>subtrees</a:t>
            </a:r>
            <a:r>
              <a:rPr lang="en-US" dirty="0"/>
              <a:t> have bigger elements.</a:t>
            </a:r>
          </a:p>
          <a:p>
            <a:r>
              <a:rPr lang="en-US" dirty="0"/>
              <a:t>What if we could store the whole thing in the structure this recursive search is building?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Winter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CSE373: Data Structures &amp;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Winter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CSE373: Data Structures &amp;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Winter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CSE373: Data Structures &amp;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Winter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CSE373: Data Structures &amp; Algorithms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Winter 2014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CSE373: Data Structures &amp; Algorithms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Winter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CSE373: Data Structures &amp;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Winter 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CSE373: Data Structures &amp;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Winter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CSE373: Data Structures &amp; Algorithms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Winter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CSE373: Data Structures &amp; Algorithms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9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9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lassic Hash Browns Recipe and Nutrition - Eat This Much">
            <a:extLst>
              <a:ext uri="{FF2B5EF4-FFF2-40B4-BE49-F238E27FC236}">
                <a16:creationId xmlns:a16="http://schemas.microsoft.com/office/drawing/2014/main" id="{92871279-BB4F-4046-92F0-DCD48BF78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590800"/>
            <a:ext cx="8305800" cy="1447800"/>
          </a:xfrm>
        </p:spPr>
        <p:txBody>
          <a:bodyPr/>
          <a:lstStyle/>
          <a:p>
            <a:pPr algn="ctr"/>
            <a:r>
              <a:rPr lang="en-US" sz="3200" i="0" dirty="0"/>
              <a:t>CS 201: Data Structures</a:t>
            </a:r>
            <a:br>
              <a:rPr lang="en-US" sz="1400" i="0" dirty="0"/>
            </a:br>
            <a:r>
              <a:rPr lang="en-US" sz="3200" i="0" dirty="0"/>
              <a:t>Hashing 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572000"/>
            <a:ext cx="6629400" cy="1219200"/>
          </a:xfrm>
        </p:spPr>
        <p:txBody>
          <a:bodyPr/>
          <a:lstStyle/>
          <a:p>
            <a:r>
              <a:rPr lang="en-US" sz="2400" dirty="0"/>
              <a:t>Aaron Bauer</a:t>
            </a:r>
          </a:p>
          <a:p>
            <a:r>
              <a:rPr lang="en-US" sz="2400" dirty="0"/>
              <a:t>Winter 2021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integers</a:t>
            </a:r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11168210"/>
              </p:ext>
            </p:ext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600200"/>
            <a:ext cx="487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space = integers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hash function: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h(key) = key %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Fairly fast and natural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Insert 7, 18, 41, 34,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(As usual, ignoring data “along for the ride”)</a:t>
            </a:r>
          </a:p>
        </p:txBody>
      </p:sp>
    </p:spTree>
    <p:extLst>
      <p:ext uri="{BB962C8B-B14F-4D97-AF65-F5344CB8AC3E}">
        <p14:creationId xmlns:p14="http://schemas.microsoft.com/office/powerpoint/2010/main" val="343305704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integers</a:t>
            </a:r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41184431"/>
              </p:ext>
            </p:ext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600200"/>
            <a:ext cx="487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space = integers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hash function: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h(key) = key %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Fairly fast and natural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Insert 7, 18, 41, 34,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(As usual, ignoring data “along for the ride”)</a:t>
            </a:r>
          </a:p>
        </p:txBody>
      </p:sp>
    </p:spTree>
    <p:extLst>
      <p:ext uri="{BB962C8B-B14F-4D97-AF65-F5344CB8AC3E}">
        <p14:creationId xmlns:p14="http://schemas.microsoft.com/office/powerpoint/2010/main" val="48421775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integers</a:t>
            </a:r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50982562"/>
              </p:ext>
            </p:ext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600200"/>
            <a:ext cx="487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space = integers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hash function: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h(key) = key %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Fairly fast and natural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Insert 7, 18, 41, 34,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(As usual, ignoring data “along for the ride”)</a:t>
            </a:r>
          </a:p>
        </p:txBody>
      </p:sp>
    </p:spTree>
    <p:extLst>
      <p:ext uri="{BB962C8B-B14F-4D97-AF65-F5344CB8AC3E}">
        <p14:creationId xmlns:p14="http://schemas.microsoft.com/office/powerpoint/2010/main" val="426351797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hashes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400" cy="2514600"/>
          </a:xfrm>
        </p:spPr>
        <p:txBody>
          <a:bodyPr/>
          <a:lstStyle/>
          <a:p>
            <a:r>
              <a:rPr lang="en-US" dirty="0"/>
              <a:t>Hash tables can be generic</a:t>
            </a:r>
          </a:p>
          <a:p>
            <a:pPr lvl="1"/>
            <a:r>
              <a:rPr lang="en-US" dirty="0"/>
              <a:t>To store elements of type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/>
              <a:t>, we just need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/>
              <a:t> to be:</a:t>
            </a:r>
          </a:p>
          <a:p>
            <a:pPr marL="857250" lvl="2" indent="0">
              <a:buNone/>
            </a:pPr>
            <a:r>
              <a:rPr lang="en-US" i="1" dirty="0" err="1"/>
              <a:t>Hashable</a:t>
            </a:r>
            <a:r>
              <a:rPr lang="en-US" dirty="0"/>
              <a:t>: convert any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/>
              <a:t> to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</a:t>
            </a:r>
          </a:p>
          <a:p>
            <a:pPr marL="1314450" lvl="2" indent="-457200">
              <a:buFont typeface="+mj-lt"/>
              <a:buAutoNum type="arabicPeriod"/>
            </a:pPr>
            <a:endParaRPr lang="en-US" sz="1000" dirty="0"/>
          </a:p>
          <a:p>
            <a:pPr marL="514350" indent="-457200"/>
            <a:r>
              <a:rPr lang="en-US" dirty="0"/>
              <a:t>When hash tables are a reusable library (as they are in Java), the division of responsibility generally breaks down into two roles: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56388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will learn both roles, but most programmers “in the real world” spend more time as clients while understanding the library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143000" y="3962400"/>
            <a:ext cx="7162800" cy="1295400"/>
            <a:chOff x="1143000" y="3962400"/>
            <a:chExt cx="7162800" cy="12954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143000" y="4038600"/>
              <a:ext cx="2057400" cy="1219200"/>
            </a:xfrm>
            <a:prstGeom prst="rect">
              <a:avLst/>
            </a:prstGeom>
            <a:solidFill>
              <a:srgbClr val="FFC000">
                <a:alpha val="32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43000" y="4629090"/>
              <a:ext cx="338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E</a:t>
              </a:r>
              <a:endParaRPr lang="en-US" sz="2000" b="0" dirty="0">
                <a:cs typeface="Times New Roman" pitchFamily="18" charset="0"/>
              </a:endParaRPr>
            </a:p>
          </p:txBody>
        </p:sp>
        <p:sp>
          <p:nvSpPr>
            <p:cNvPr id="9" name="Right Arrow 8"/>
            <p:cNvSpPr/>
            <p:nvPr/>
          </p:nvSpPr>
          <p:spPr bwMode="auto">
            <a:xfrm>
              <a:off x="1600200" y="4705290"/>
              <a:ext cx="978408" cy="2286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00" y="4609980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err="1">
                  <a:cs typeface="Times New Roman" pitchFamily="18" charset="0"/>
                </a:rPr>
                <a:t>int</a:t>
              </a:r>
              <a:endParaRPr lang="en-US" sz="2000" b="0" dirty="0"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79378" y="4609980"/>
              <a:ext cx="13356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cs typeface="Times New Roman" pitchFamily="18" charset="0"/>
                </a:rPr>
                <a:t>table-index</a:t>
              </a:r>
            </a:p>
          </p:txBody>
        </p:sp>
        <p:sp>
          <p:nvSpPr>
            <p:cNvPr id="12" name="Right Arrow 11"/>
            <p:cNvSpPr/>
            <p:nvPr/>
          </p:nvSpPr>
          <p:spPr bwMode="auto">
            <a:xfrm>
              <a:off x="3288792" y="4705290"/>
              <a:ext cx="978408" cy="2286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ight Arrow 12"/>
            <p:cNvSpPr/>
            <p:nvPr/>
          </p:nvSpPr>
          <p:spPr bwMode="auto">
            <a:xfrm>
              <a:off x="5727192" y="4705290"/>
              <a:ext cx="1130808" cy="2286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15000" y="4400490"/>
              <a:ext cx="11785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cs typeface="Times New Roman" pitchFamily="18" charset="0"/>
                </a:rPr>
                <a:t>collision?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22218" y="4473714"/>
              <a:ext cx="120738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cs typeface="Times New Roman" pitchFamily="18" charset="0"/>
                </a:rPr>
                <a:t>collision</a:t>
              </a:r>
            </a:p>
            <a:p>
              <a:r>
                <a:rPr lang="en-US" sz="2000" b="0" dirty="0">
                  <a:cs typeface="Times New Roman" pitchFamily="18" charset="0"/>
                </a:rPr>
                <a:t>resolution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52600" y="4019490"/>
              <a:ext cx="7521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cs typeface="Times New Roman" pitchFamily="18" charset="0"/>
                </a:rPr>
                <a:t>client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819400" y="4038600"/>
              <a:ext cx="5486400" cy="1219200"/>
            </a:xfrm>
            <a:prstGeom prst="rect">
              <a:avLst/>
            </a:prstGeom>
            <a:solidFill>
              <a:srgbClr val="00B0F0">
                <a:alpha val="32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05400" y="3962400"/>
              <a:ext cx="19607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cs typeface="Times New Roman" pitchFamily="18" charset="0"/>
                </a:rPr>
                <a:t>hash table library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97122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roles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3962400"/>
            <a:ext cx="8153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000" b="0" kern="0" dirty="0">
                <a:latin typeface="+mn-lt"/>
              </a:rPr>
              <a:t>Two roles must both contribute to minimizing collisions (heuristically)</a:t>
            </a:r>
          </a:p>
          <a:p>
            <a:pPr marL="51435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Client should aim for different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expected items</a:t>
            </a:r>
            <a:endParaRPr lang="en-US" sz="2000" b="0" kern="0" dirty="0">
              <a:latin typeface="+mn-lt"/>
            </a:endParaRPr>
          </a:p>
          <a:p>
            <a:pPr marL="51435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dirty="0">
                <a:latin typeface="+mn-lt"/>
              </a:rPr>
              <a:t>Library should aim for putting “similar”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0" kern="0" dirty="0" err="1">
                <a:latin typeface="+mn-lt"/>
              </a:rPr>
              <a:t>s</a:t>
            </a:r>
            <a:r>
              <a:rPr lang="en-US" sz="2000" b="0" kern="0" dirty="0">
                <a:latin typeface="+mn-lt"/>
              </a:rPr>
              <a:t> in different indices</a:t>
            </a:r>
          </a:p>
          <a:p>
            <a:pPr marL="971550" lvl="1" indent="-45720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b="0" kern="0" dirty="0">
                <a:latin typeface="+mn-lt"/>
              </a:rPr>
              <a:t>Conversion to index is almost always “mod table-size”</a:t>
            </a:r>
          </a:p>
          <a:p>
            <a:pPr marL="971550" lvl="1" indent="-45720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b="0" kern="0" dirty="0">
                <a:latin typeface="+mn-lt"/>
              </a:rPr>
              <a:t>Using prime numbers for table-size is common</a:t>
            </a:r>
          </a:p>
          <a:p>
            <a:pPr marL="514350" indent="-457200">
              <a:spcBef>
                <a:spcPct val="20000"/>
              </a:spcBef>
              <a:buFont typeface="Arial" pitchFamily="34" charset="0"/>
              <a:buChar char="•"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143000" y="1676400"/>
            <a:ext cx="7162800" cy="1295400"/>
            <a:chOff x="1143000" y="1905000"/>
            <a:chExt cx="7162800" cy="12954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143000" y="1981200"/>
              <a:ext cx="2057400" cy="1219200"/>
            </a:xfrm>
            <a:prstGeom prst="rect">
              <a:avLst/>
            </a:prstGeom>
            <a:solidFill>
              <a:srgbClr val="FFC000">
                <a:alpha val="32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43000" y="257169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cs typeface="Times New Roman" pitchFamily="18" charset="0"/>
                </a:rPr>
                <a:t>E</a:t>
              </a:r>
            </a:p>
          </p:txBody>
        </p:sp>
        <p:sp>
          <p:nvSpPr>
            <p:cNvPr id="9" name="Right Arrow 8"/>
            <p:cNvSpPr/>
            <p:nvPr/>
          </p:nvSpPr>
          <p:spPr bwMode="auto">
            <a:xfrm>
              <a:off x="1600200" y="2647890"/>
              <a:ext cx="978408" cy="2286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00" y="2552580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err="1">
                  <a:cs typeface="Times New Roman" pitchFamily="18" charset="0"/>
                </a:rPr>
                <a:t>int</a:t>
              </a:r>
              <a:endParaRPr lang="en-US" sz="2000" b="0" dirty="0"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79378" y="2552580"/>
              <a:ext cx="13356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cs typeface="Times New Roman" pitchFamily="18" charset="0"/>
                </a:rPr>
                <a:t>table-index</a:t>
              </a:r>
            </a:p>
          </p:txBody>
        </p:sp>
        <p:sp>
          <p:nvSpPr>
            <p:cNvPr id="12" name="Right Arrow 11"/>
            <p:cNvSpPr/>
            <p:nvPr/>
          </p:nvSpPr>
          <p:spPr bwMode="auto">
            <a:xfrm>
              <a:off x="3288792" y="2647890"/>
              <a:ext cx="978408" cy="2286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ight Arrow 12"/>
            <p:cNvSpPr/>
            <p:nvPr/>
          </p:nvSpPr>
          <p:spPr bwMode="auto">
            <a:xfrm>
              <a:off x="5727192" y="2647890"/>
              <a:ext cx="1130808" cy="2286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15000" y="2343090"/>
              <a:ext cx="11785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cs typeface="Times New Roman" pitchFamily="18" charset="0"/>
                </a:rPr>
                <a:t>collision?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22218" y="2416314"/>
              <a:ext cx="120738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cs typeface="Times New Roman" pitchFamily="18" charset="0"/>
                </a:rPr>
                <a:t>collision</a:t>
              </a:r>
            </a:p>
            <a:p>
              <a:r>
                <a:rPr lang="en-US" sz="2000" b="0" dirty="0">
                  <a:cs typeface="Times New Roman" pitchFamily="18" charset="0"/>
                </a:rPr>
                <a:t>resolution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52600" y="1962090"/>
              <a:ext cx="7521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cs typeface="Times New Roman" pitchFamily="18" charset="0"/>
                </a:rPr>
                <a:t>client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819400" y="1981200"/>
              <a:ext cx="5486400" cy="1219200"/>
            </a:xfrm>
            <a:prstGeom prst="rect">
              <a:avLst/>
            </a:prstGeom>
            <a:solidFill>
              <a:srgbClr val="00B0F0">
                <a:alpha val="32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05400" y="1905000"/>
              <a:ext cx="19607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cs typeface="Times New Roman" pitchFamily="18" charset="0"/>
                </a:rPr>
                <a:t>hash table library</a:t>
              </a:r>
            </a:p>
          </p:txBody>
        </p:sp>
      </p:grp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609600" y="12954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ambiguity in terminology on which parts are “hashing”</a:t>
            </a:r>
          </a:p>
        </p:txBody>
      </p:sp>
      <p:sp>
        <p:nvSpPr>
          <p:cNvPr id="24" name="Left Brace 23"/>
          <p:cNvSpPr/>
          <p:nvPr/>
        </p:nvSpPr>
        <p:spPr bwMode="auto">
          <a:xfrm rot="16200000">
            <a:off x="2055876" y="2513075"/>
            <a:ext cx="307848" cy="1524000"/>
          </a:xfrm>
          <a:prstGeom prst="lef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91433" y="3333690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cs typeface="Times New Roman" pitchFamily="18" charset="0"/>
              </a:rPr>
              <a:t>“hashing”?</a:t>
            </a:r>
          </a:p>
        </p:txBody>
      </p:sp>
      <p:sp>
        <p:nvSpPr>
          <p:cNvPr id="26" name="Left Brace 25"/>
          <p:cNvSpPr/>
          <p:nvPr/>
        </p:nvSpPr>
        <p:spPr bwMode="auto">
          <a:xfrm rot="16200000">
            <a:off x="3389378" y="954025"/>
            <a:ext cx="307848" cy="4191000"/>
          </a:xfrm>
          <a:prstGeom prst="lef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71800" y="3276600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cs typeface="Times New Roman" pitchFamily="18" charset="0"/>
              </a:rPr>
              <a:t>“hashing”?</a:t>
            </a:r>
          </a:p>
        </p:txBody>
      </p:sp>
    </p:spTree>
    <p:extLst>
      <p:ext uri="{BB962C8B-B14F-4D97-AF65-F5344CB8AC3E}">
        <p14:creationId xmlns:p14="http://schemas.microsoft.com/office/powerpoint/2010/main" val="3997621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Okay, what about keys that aren’t </a:t>
            </a:r>
            <a:r>
              <a:rPr lang="en-US" dirty="0" err="1"/>
              <a:t>ints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495800"/>
          </a:xfrm>
        </p:spPr>
        <p:txBody>
          <a:bodyPr/>
          <a:lstStyle/>
          <a:p>
            <a:r>
              <a:rPr lang="en-US" dirty="0"/>
              <a:t>If keys aren’t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, the client must convert to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Trade-off: speed versus distinct keys hashing to distinct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err="1"/>
              <a:t>s</a:t>
            </a:r>
            <a:endParaRPr lang="en-US" dirty="0"/>
          </a:p>
          <a:p>
            <a:pPr lvl="1"/>
            <a:endParaRPr lang="en-US" sz="1000" dirty="0"/>
          </a:p>
          <a:p>
            <a:r>
              <a:rPr lang="en-US" dirty="0"/>
              <a:t>Very important example: Strings</a:t>
            </a:r>
          </a:p>
          <a:p>
            <a:pPr lvl="1"/>
            <a:r>
              <a:rPr lang="en-US" dirty="0"/>
              <a:t>Key space K  = s</a:t>
            </a:r>
            <a:r>
              <a:rPr lang="en-US" baseline="-25000" dirty="0"/>
              <a:t>0</a:t>
            </a: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dirty="0"/>
              <a:t>…s</a:t>
            </a:r>
            <a:r>
              <a:rPr lang="en-US" baseline="-25000" dirty="0"/>
              <a:t>m-1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(where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are chars: between 0 to 65,535, inclusive)</a:t>
            </a:r>
            <a:endParaRPr lang="en-US" dirty="0">
              <a:sym typeface="Symbol" pitchFamily="18" charset="2"/>
            </a:endParaRPr>
          </a:p>
          <a:p>
            <a:pPr lvl="1"/>
            <a:r>
              <a:rPr lang="en-US" dirty="0"/>
              <a:t>Some choices: Which avoid collisions best?</a:t>
            </a:r>
          </a:p>
          <a:p>
            <a:pPr lvl="1"/>
            <a:endParaRPr lang="en-US" sz="1000" dirty="0"/>
          </a:p>
          <a:p>
            <a:pPr marL="1009650" lvl="1" indent="-609600">
              <a:buFontTx/>
              <a:buAutoNum type="arabicPeriod"/>
            </a:pPr>
            <a:r>
              <a:rPr lang="en-US" dirty="0"/>
              <a:t>h(K) = s</a:t>
            </a:r>
            <a:r>
              <a:rPr lang="en-US" baseline="-25000" dirty="0"/>
              <a:t>0</a:t>
            </a:r>
            <a:r>
              <a:rPr lang="en-US" dirty="0"/>
              <a:t> % </a:t>
            </a:r>
            <a:r>
              <a:rPr lang="en-US" dirty="0" err="1"/>
              <a:t>TableSize</a:t>
            </a:r>
            <a:endParaRPr lang="en-US" dirty="0"/>
          </a:p>
          <a:p>
            <a:pPr marL="609600" indent="-609600">
              <a:buFontTx/>
              <a:buAutoNum type="arabicPeriod" startAt="2"/>
            </a:pPr>
            <a:endParaRPr lang="en-US" dirty="0"/>
          </a:p>
          <a:p>
            <a:pPr marL="1009650" lvl="1" indent="-609600">
              <a:buFontTx/>
              <a:buAutoNum type="arabicPeriod" startAt="2"/>
            </a:pPr>
            <a:r>
              <a:rPr lang="en-US" dirty="0"/>
              <a:t>h(K) = (s</a:t>
            </a:r>
            <a:r>
              <a:rPr lang="en-US" baseline="-25000" dirty="0"/>
              <a:t>0</a:t>
            </a:r>
            <a:r>
              <a:rPr lang="en-US" dirty="0"/>
              <a:t> + s</a:t>
            </a:r>
            <a:r>
              <a:rPr lang="en-US" baseline="-25000" dirty="0"/>
              <a:t>1</a:t>
            </a:r>
            <a:r>
              <a:rPr lang="en-US" dirty="0"/>
              <a:t> + … s</a:t>
            </a:r>
            <a:r>
              <a:rPr lang="en-US" baseline="-25000" dirty="0"/>
              <a:t>m-1</a:t>
            </a:r>
            <a:r>
              <a:rPr lang="en-US" dirty="0"/>
              <a:t>) % </a:t>
            </a:r>
            <a:r>
              <a:rPr lang="en-US" dirty="0" err="1"/>
              <a:t>TableSize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>
              <a:buFontTx/>
              <a:buAutoNum type="arabicPeriod" startAt="3"/>
            </a:pPr>
            <a:r>
              <a:rPr lang="en-US" dirty="0"/>
              <a:t>h(K) = (s</a:t>
            </a:r>
            <a:r>
              <a:rPr lang="en-US" baseline="-25000" dirty="0"/>
              <a:t>0</a:t>
            </a:r>
            <a:r>
              <a:rPr lang="en-US" dirty="0"/>
              <a:t> + s</a:t>
            </a:r>
            <a:r>
              <a:rPr lang="en-US" baseline="-25000" dirty="0"/>
              <a:t>1</a:t>
            </a:r>
            <a:r>
              <a:rPr lang="en-US" dirty="0"/>
              <a:t> * 31 + s</a:t>
            </a:r>
            <a:r>
              <a:rPr lang="en-US" baseline="-25000" dirty="0"/>
              <a:t>2</a:t>
            </a:r>
            <a:r>
              <a:rPr lang="en-US" dirty="0"/>
              <a:t> * 31</a:t>
            </a:r>
            <a:r>
              <a:rPr lang="en-US" baseline="30000" dirty="0"/>
              <a:t>2</a:t>
            </a:r>
            <a:r>
              <a:rPr lang="en-US" dirty="0"/>
              <a:t> + … s</a:t>
            </a:r>
            <a:r>
              <a:rPr lang="en-US" baseline="-25000" dirty="0"/>
              <a:t>m-1 </a:t>
            </a:r>
            <a:r>
              <a:rPr lang="en-US" dirty="0"/>
              <a:t>* 31</a:t>
            </a:r>
            <a:r>
              <a:rPr lang="en-US" baseline="30000" dirty="0"/>
              <a:t>m-1</a:t>
            </a:r>
            <a:r>
              <a:rPr lang="en-US" dirty="0"/>
              <a:t>) % </a:t>
            </a:r>
            <a:r>
              <a:rPr lang="en-US" dirty="0" err="1"/>
              <a:t>TableSize</a:t>
            </a:r>
            <a:endParaRPr lang="en-US" dirty="0"/>
          </a:p>
          <a:p>
            <a:pPr lvl="2">
              <a:buNone/>
            </a:pPr>
            <a:r>
              <a:rPr lang="en-US" dirty="0"/>
              <a:t>(I’ll demonstrate this is what Java does)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9126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Specializing hash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How might you hash differently if all your strings were web addresses (URLs)?</a:t>
            </a:r>
          </a:p>
        </p:txBody>
      </p:sp>
    </p:spTree>
    <p:extLst>
      <p:ext uri="{BB962C8B-B14F-4D97-AF65-F5344CB8AC3E}">
        <p14:creationId xmlns:p14="http://schemas.microsoft.com/office/powerpoint/2010/main" val="28028081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and comparing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01000" cy="3200400"/>
          </a:xfrm>
        </p:spPr>
        <p:txBody>
          <a:bodyPr/>
          <a:lstStyle/>
          <a:p>
            <a:r>
              <a:rPr lang="en-US" dirty="0"/>
              <a:t>Need to emphasize a critical detail:</a:t>
            </a:r>
          </a:p>
          <a:p>
            <a:pPr lvl="1"/>
            <a:r>
              <a:rPr lang="en-US" dirty="0"/>
              <a:t>We initially </a:t>
            </a:r>
            <a:r>
              <a:rPr lang="en-US" i="1" dirty="0"/>
              <a:t>hash </a:t>
            </a:r>
            <a:r>
              <a:rPr lang="en-US" dirty="0"/>
              <a:t>key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/>
              <a:t> to get a table index</a:t>
            </a:r>
          </a:p>
          <a:p>
            <a:pPr lvl="1"/>
            <a:r>
              <a:rPr lang="en-US" dirty="0"/>
              <a:t>To confirm that index has what we’re looking for we check if our key equals the key stored at that index</a:t>
            </a:r>
          </a:p>
          <a:p>
            <a:pPr marL="914400" lvl="2" indent="0">
              <a:buNone/>
            </a:pPr>
            <a:endParaRPr lang="en-US" sz="1000" dirty="0"/>
          </a:p>
          <a:p>
            <a:r>
              <a:rPr lang="en-US" dirty="0"/>
              <a:t>So a hash table needs a hash function and a way to compare keys</a:t>
            </a:r>
          </a:p>
          <a:p>
            <a:pPr lvl="1"/>
            <a:r>
              <a:rPr lang="en-US" dirty="0"/>
              <a:t>The Java library uses an object-oriented approach:     </a:t>
            </a:r>
            <a:br>
              <a:rPr lang="en-US" dirty="0"/>
            </a:br>
            <a:r>
              <a:rPr lang="en-US" dirty="0"/>
              <a:t>each object has methods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hashCode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86000" y="4343400"/>
            <a:ext cx="4953000" cy="1600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2">
              <a:buNone/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rgbClr val="119F33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pPr marL="0" lvl="2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rgbClr val="119F33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dirty="0">
                <a:solidFill>
                  <a:srgbClr val="119F33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{…}</a:t>
            </a:r>
          </a:p>
          <a:p>
            <a:pPr marL="0" lvl="2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solidFill>
                  <a:srgbClr val="119F33"/>
                </a:solidFill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 {…}</a:t>
            </a:r>
          </a:p>
          <a:p>
            <a:pPr marL="0" lvl="2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lvl="2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89207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 Objects Must Hash the Same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Java library make a crucial assumption clients must satisfy</a:t>
            </a:r>
          </a:p>
          <a:p>
            <a:pPr lvl="1"/>
            <a:r>
              <a:rPr lang="en-US" dirty="0"/>
              <a:t>And all hash tables make analogous assumptions</a:t>
            </a:r>
          </a:p>
          <a:p>
            <a:endParaRPr lang="en-US" sz="1000" dirty="0"/>
          </a:p>
          <a:p>
            <a:r>
              <a:rPr lang="en-US" dirty="0"/>
              <a:t>Object-oriented way of saying it:</a:t>
            </a:r>
          </a:p>
          <a:p>
            <a:pPr lvl="1">
              <a:buNone/>
            </a:pPr>
            <a:r>
              <a:rPr lang="en-US" dirty="0">
                <a:solidFill>
                  <a:schemeClr val="accent2"/>
                </a:solidFill>
              </a:rPr>
              <a:t>If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a.equals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(b)</a:t>
            </a:r>
            <a:r>
              <a:rPr lang="en-US" dirty="0">
                <a:solidFill>
                  <a:schemeClr val="accent2"/>
                </a:solidFill>
              </a:rPr>
              <a:t>, then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a.hashCode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b.hashCode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+mj-lt"/>
                <a:cs typeface="Courier New" pitchFamily="49" charset="0"/>
              </a:rPr>
              <a:t>Why is this essential?</a:t>
            </a:r>
          </a:p>
          <a:p>
            <a:pPr lvl="1"/>
            <a:r>
              <a:rPr lang="en-US" dirty="0">
                <a:latin typeface="+mj-lt"/>
                <a:cs typeface="Courier New" pitchFamily="49" charset="0"/>
              </a:rPr>
              <a:t>Necessary in order for correct hash table behavior</a:t>
            </a:r>
          </a:p>
          <a:p>
            <a:r>
              <a:rPr lang="en-US" dirty="0">
                <a:latin typeface="+mj-lt"/>
                <a:cs typeface="Courier New" pitchFamily="49" charset="0"/>
              </a:rPr>
              <a:t>Why is this up to the client?</a:t>
            </a:r>
          </a:p>
          <a:p>
            <a:pPr lvl="1"/>
            <a:r>
              <a:rPr lang="en-US" dirty="0">
                <a:latin typeface="+mj-lt"/>
                <a:cs typeface="Courier New" pitchFamily="49" charset="0"/>
              </a:rPr>
              <a:t>Both methods depend on private fields, so library can’t do it</a:t>
            </a:r>
          </a:p>
          <a:p>
            <a:r>
              <a:rPr lang="en-US" dirty="0">
                <a:latin typeface="+mj-lt"/>
                <a:cs typeface="Courier New" pitchFamily="49" charset="0"/>
              </a:rPr>
              <a:t>So </a:t>
            </a:r>
            <a:r>
              <a:rPr lang="en-US" i="1" dirty="0">
                <a:latin typeface="+mj-lt"/>
                <a:cs typeface="Courier New" pitchFamily="49" charset="0"/>
              </a:rPr>
              <a:t>always</a:t>
            </a:r>
            <a:r>
              <a:rPr lang="en-US" dirty="0">
                <a:latin typeface="+mj-lt"/>
                <a:cs typeface="Courier New" pitchFamily="49" charset="0"/>
              </a:rPr>
              <a:t> override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dirty="0">
                <a:latin typeface="+mj-lt"/>
                <a:cs typeface="Courier New" pitchFamily="49" charset="0"/>
              </a:rPr>
              <a:t> </a:t>
            </a:r>
            <a:r>
              <a:rPr lang="en-US" i="1" dirty="0">
                <a:latin typeface="+mj-lt"/>
                <a:cs typeface="Courier New" pitchFamily="49" charset="0"/>
              </a:rPr>
              <a:t>correctly</a:t>
            </a:r>
            <a:r>
              <a:rPr lang="en-US" dirty="0">
                <a:latin typeface="+mj-lt"/>
                <a:cs typeface="Courier New" pitchFamily="49" charset="0"/>
              </a:rPr>
              <a:t> if you override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</a:p>
          <a:p>
            <a:pPr lvl="1"/>
            <a:r>
              <a:rPr lang="en-US" dirty="0">
                <a:latin typeface="+mj-lt"/>
                <a:cs typeface="Courier New" pitchFamily="49" charset="0"/>
              </a:rPr>
              <a:t>Many libraries use hash tables on your objects</a:t>
            </a:r>
          </a:p>
        </p:txBody>
      </p:sp>
    </p:spTree>
    <p:extLst>
      <p:ext uri="{BB962C8B-B14F-4D97-AF65-F5344CB8AC3E}">
        <p14:creationId xmlns:p14="http://schemas.microsoft.com/office/powerpoint/2010/main" val="2245493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1F4151-7790-F844-8448-872FF2A68654}"/>
              </a:ext>
            </a:extLst>
          </p:cNvPr>
          <p:cNvSpPr txBox="1"/>
          <p:nvPr/>
        </p:nvSpPr>
        <p:spPr>
          <a:xfrm>
            <a:off x="2030278" y="3167390"/>
            <a:ext cx="5083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 err="1">
                <a:latin typeface="+mn-lt"/>
              </a:rPr>
              <a:t>CalendarDate.java</a:t>
            </a:r>
            <a:r>
              <a:rPr lang="en-US" sz="2800" b="0" dirty="0">
                <a:latin typeface="+mn-lt"/>
              </a:rPr>
              <a:t> in VS Code</a:t>
            </a:r>
          </a:p>
        </p:txBody>
      </p:sp>
    </p:spTree>
    <p:extLst>
      <p:ext uri="{BB962C8B-B14F-4D97-AF65-F5344CB8AC3E}">
        <p14:creationId xmlns:p14="http://schemas.microsoft.com/office/powerpoint/2010/main" val="178847832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/>
              <a:t>Motivating Hash Tables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5800" y="1295400"/>
            <a:ext cx="8229600" cy="4724400"/>
          </a:xfrm>
        </p:spPr>
        <p:txBody>
          <a:bodyPr/>
          <a:lstStyle/>
          <a:p>
            <a:pPr>
              <a:buNone/>
            </a:pPr>
            <a:r>
              <a:rPr lang="en-US" dirty="0"/>
              <a:t>For a </a:t>
            </a:r>
            <a:r>
              <a:rPr lang="en-US" b="1" dirty="0"/>
              <a:t>Map</a:t>
            </a:r>
            <a:r>
              <a:rPr lang="en-US" dirty="0"/>
              <a:t> with </a:t>
            </a:r>
            <a:r>
              <a:rPr lang="en-US" i="1" dirty="0"/>
              <a:t>n</a:t>
            </a:r>
            <a:r>
              <a:rPr lang="en-US" dirty="0"/>
              <a:t>  key, value pairs</a:t>
            </a:r>
          </a:p>
          <a:p>
            <a:pPr>
              <a:buNone/>
            </a:pPr>
            <a:endParaRPr lang="en-US" sz="1600" dirty="0"/>
          </a:p>
          <a:p>
            <a:pPr lvl="4">
              <a:buNone/>
            </a:pPr>
            <a:r>
              <a:rPr lang="en-US" dirty="0"/>
              <a:t>		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put   contains  remove</a:t>
            </a:r>
          </a:p>
          <a:p>
            <a:r>
              <a:rPr lang="en-US" dirty="0"/>
              <a:t>Unsorted linked-list           </a:t>
            </a:r>
            <a:r>
              <a:rPr lang="en-US" i="1" dirty="0"/>
              <a:t>O(n)</a:t>
            </a:r>
            <a:r>
              <a:rPr lang="en-US" dirty="0"/>
              <a:t>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 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Unsorted array                  </a:t>
            </a:r>
            <a:r>
              <a:rPr lang="en-US" i="1" dirty="0"/>
              <a:t>O(n)</a:t>
            </a:r>
            <a:r>
              <a:rPr lang="en-US" dirty="0"/>
              <a:t>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 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Sorted linked list     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 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Sorted array                     </a:t>
            </a:r>
            <a:r>
              <a:rPr lang="en-US" sz="1000" dirty="0"/>
              <a:t>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r>
              <a:rPr lang="en-US" i="1" dirty="0">
                <a:solidFill>
                  <a:schemeClr val="accent2"/>
                </a:solidFill>
              </a:rPr>
              <a:t>Balanced</a:t>
            </a:r>
            <a:r>
              <a:rPr lang="en-US" dirty="0"/>
              <a:t>  tree	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119F33"/>
                </a:solidFill>
              </a:rPr>
              <a:t>Magic array                      </a:t>
            </a:r>
            <a:r>
              <a:rPr lang="en-US" i="1" dirty="0">
                <a:solidFill>
                  <a:srgbClr val="119F33"/>
                </a:solidFill>
              </a:rPr>
              <a:t>O</a:t>
            </a:r>
            <a:r>
              <a:rPr lang="en-US" dirty="0">
                <a:solidFill>
                  <a:srgbClr val="119F33"/>
                </a:solidFill>
              </a:rPr>
              <a:t>(1)           </a:t>
            </a:r>
            <a:r>
              <a:rPr lang="en-US" i="1" dirty="0">
                <a:solidFill>
                  <a:srgbClr val="119F33"/>
                </a:solidFill>
              </a:rPr>
              <a:t>O</a:t>
            </a:r>
            <a:r>
              <a:rPr lang="en-US" dirty="0">
                <a:solidFill>
                  <a:srgbClr val="119F33"/>
                </a:solidFill>
              </a:rPr>
              <a:t>(1)            </a:t>
            </a:r>
            <a:r>
              <a:rPr lang="en-US" i="1" dirty="0">
                <a:solidFill>
                  <a:srgbClr val="119F33"/>
                </a:solidFill>
              </a:rPr>
              <a:t>O</a:t>
            </a:r>
            <a:r>
              <a:rPr lang="en-US" dirty="0">
                <a:solidFill>
                  <a:srgbClr val="119F33"/>
                </a:solidFill>
              </a:rPr>
              <a:t>(1)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Sufficient “magic”: </a:t>
            </a:r>
          </a:p>
          <a:p>
            <a:pPr lvl="1"/>
            <a:r>
              <a:rPr lang="en-US" dirty="0"/>
              <a:t>Remove the requirement that elements are </a:t>
            </a:r>
            <a:r>
              <a:rPr lang="en-US" i="1" dirty="0"/>
              <a:t>ordered </a:t>
            </a:r>
            <a:r>
              <a:rPr lang="en-US" dirty="0"/>
              <a:t>[easy]</a:t>
            </a:r>
          </a:p>
          <a:p>
            <a:pPr lvl="1"/>
            <a:r>
              <a:rPr lang="en-US" dirty="0"/>
              <a:t>Use key to compute array index for an item in </a:t>
            </a:r>
            <a:r>
              <a:rPr lang="en-US" i="1" dirty="0"/>
              <a:t>O</a:t>
            </a:r>
            <a:r>
              <a:rPr lang="en-US" dirty="0"/>
              <a:t>(1) time [doable]</a:t>
            </a:r>
          </a:p>
          <a:p>
            <a:pPr lvl="1"/>
            <a:r>
              <a:rPr lang="en-US" dirty="0"/>
              <a:t>Have a different index for every item [magic]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                           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152" name="Rectangle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85800" y="4800600"/>
            <a:ext cx="2209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4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Tougher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you had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Fraction</a:t>
            </a:r>
            <a:r>
              <a:rPr lang="en-US" dirty="0"/>
              <a:t> class where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dirty="0"/>
              <a:t> returned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for 1/2 and 3/6, etc.</a:t>
            </a:r>
          </a:p>
          <a:p>
            <a:endParaRPr lang="en-US" dirty="0"/>
          </a:p>
          <a:p>
            <a:r>
              <a:rPr lang="en-US" dirty="0"/>
              <a:t>Then must override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dirty="0"/>
              <a:t> and cannot hash just based on the numerator and denominator</a:t>
            </a:r>
          </a:p>
          <a:p>
            <a:pPr lvl="1"/>
            <a:r>
              <a:rPr lang="en-US" dirty="0"/>
              <a:t>Need 1/2 and 3/6 to hash to the same </a:t>
            </a:r>
            <a:r>
              <a:rPr lang="en-US" dirty="0" err="1"/>
              <a:t>int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If you write software for a living, you are less likely to implement hash tables from scratch than you are likely to encounter this issue</a:t>
            </a:r>
          </a:p>
        </p:txBody>
      </p:sp>
    </p:spTree>
    <p:extLst>
      <p:ext uri="{BB962C8B-B14F-4D97-AF65-F5344CB8AC3E}">
        <p14:creationId xmlns:p14="http://schemas.microsoft.com/office/powerpoint/2010/main" val="33458489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expert suggestion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result = 17;</a:t>
            </a:r>
          </a:p>
          <a:p>
            <a:r>
              <a:rPr lang="en-US" dirty="0"/>
              <a:t>for-each field f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fieldHashcode</a:t>
            </a:r>
            <a:r>
              <a:rPr lang="en-US" dirty="0"/>
              <a:t> =</a:t>
            </a:r>
          </a:p>
          <a:p>
            <a:pPr lvl="2"/>
            <a:r>
              <a:rPr lang="en-US" sz="2000" dirty="0" err="1"/>
              <a:t>boolean</a:t>
            </a:r>
            <a:r>
              <a:rPr lang="en-US" sz="2000" dirty="0"/>
              <a:t>: (f ? 1: 0)</a:t>
            </a:r>
          </a:p>
          <a:p>
            <a:pPr lvl="2"/>
            <a:r>
              <a:rPr lang="en-US" sz="2000" dirty="0"/>
              <a:t>byte, char, short, </a:t>
            </a:r>
            <a:r>
              <a:rPr lang="en-US" sz="2000" dirty="0" err="1"/>
              <a:t>int</a:t>
            </a:r>
            <a:r>
              <a:rPr lang="en-US" sz="2000" dirty="0"/>
              <a:t>: (</a:t>
            </a:r>
            <a:r>
              <a:rPr lang="en-US" sz="2000" dirty="0" err="1"/>
              <a:t>int</a:t>
            </a:r>
            <a:r>
              <a:rPr lang="en-US" sz="2000" dirty="0"/>
              <a:t>) f</a:t>
            </a:r>
          </a:p>
          <a:p>
            <a:pPr lvl="2"/>
            <a:r>
              <a:rPr lang="en-US" sz="2000" dirty="0"/>
              <a:t>long: (</a:t>
            </a:r>
            <a:r>
              <a:rPr lang="en-US" sz="2000" dirty="0" err="1"/>
              <a:t>int</a:t>
            </a:r>
            <a:r>
              <a:rPr lang="en-US" sz="2000" dirty="0"/>
              <a:t>) (f ^ (f &gt;&gt;&gt; 32))</a:t>
            </a:r>
          </a:p>
          <a:p>
            <a:pPr lvl="2"/>
            <a:r>
              <a:rPr lang="en-US" sz="2000" dirty="0"/>
              <a:t>float: </a:t>
            </a:r>
            <a:r>
              <a:rPr lang="en-US" sz="2000" dirty="0" err="1"/>
              <a:t>Float.floatToIntBits</a:t>
            </a:r>
            <a:r>
              <a:rPr lang="en-US" sz="2000" dirty="0"/>
              <a:t>(f)</a:t>
            </a:r>
          </a:p>
          <a:p>
            <a:pPr lvl="2"/>
            <a:r>
              <a:rPr lang="en-US" sz="2000" dirty="0"/>
              <a:t>double: </a:t>
            </a:r>
            <a:r>
              <a:rPr lang="en-US" sz="2000" dirty="0" err="1"/>
              <a:t>Double.doubleToLongBits</a:t>
            </a:r>
            <a:r>
              <a:rPr lang="en-US" sz="2000" dirty="0"/>
              <a:t>(f), then as long above</a:t>
            </a:r>
          </a:p>
          <a:p>
            <a:pPr lvl="2"/>
            <a:r>
              <a:rPr lang="en-US" sz="2000" dirty="0"/>
              <a:t>Object: </a:t>
            </a:r>
            <a:r>
              <a:rPr lang="en-US" sz="2000" dirty="0" err="1"/>
              <a:t>object.hashCode</a:t>
            </a:r>
            <a:r>
              <a:rPr lang="en-US" sz="2000" dirty="0"/>
              <a:t>( )</a:t>
            </a:r>
          </a:p>
          <a:p>
            <a:pPr lvl="1"/>
            <a:r>
              <a:rPr lang="en-US" dirty="0"/>
              <a:t>result = 31 * result + </a:t>
            </a:r>
            <a:r>
              <a:rPr lang="en-US" dirty="0" err="1"/>
              <a:t>fieldHashcode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219200"/>
            <a:ext cx="2057400" cy="2587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4394364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notes on hashing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hash table is one of the most important data structures</a:t>
            </a:r>
          </a:p>
          <a:p>
            <a:pPr lvl="1"/>
            <a:r>
              <a:rPr lang="en-US" dirty="0"/>
              <a:t>Supports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contains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get 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dirty="0"/>
              <a:t> efficiently (constant time!)</a:t>
            </a:r>
          </a:p>
          <a:p>
            <a:pPr lvl="1"/>
            <a:r>
              <a:rPr lang="en-US" dirty="0"/>
              <a:t>We can iterate over the keys and/or values, but </a:t>
            </a:r>
            <a:r>
              <a:rPr lang="en-US" i="1" dirty="0"/>
              <a:t>they are not guaranteed to be in any particular order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Important to use a good hash function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Side-comment: hash functions have uses beyond hash tables</a:t>
            </a:r>
          </a:p>
          <a:p>
            <a:pPr lvl="1"/>
            <a:r>
              <a:rPr lang="en-US" dirty="0"/>
              <a:t>Examples: Cryptography, check-sums</a:t>
            </a:r>
          </a:p>
          <a:p>
            <a:pPr lvl="1"/>
            <a:endParaRPr lang="en-US" dirty="0"/>
          </a:p>
          <a:p>
            <a:r>
              <a:rPr lang="en-US" dirty="0"/>
              <a:t>Big remaining topic: Handling collisions</a:t>
            </a:r>
          </a:p>
        </p:txBody>
      </p:sp>
    </p:spTree>
    <p:extLst>
      <p:ext uri="{BB962C8B-B14F-4D97-AF65-F5344CB8AC3E}">
        <p14:creationId xmlns:p14="http://schemas.microsoft.com/office/powerpoint/2010/main" val="10373487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Tables: Turn Key Into Array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467600" cy="4495800"/>
          </a:xfrm>
        </p:spPr>
        <p:txBody>
          <a:bodyPr/>
          <a:lstStyle/>
          <a:p>
            <a:r>
              <a:rPr lang="en-US" dirty="0"/>
              <a:t>Aim for constant time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contains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remove</a:t>
            </a:r>
            <a:endParaRPr lang="en-US" dirty="0"/>
          </a:p>
          <a:p>
            <a:pPr lvl="1"/>
            <a:r>
              <a:rPr lang="en-US" dirty="0"/>
              <a:t>“On average” under some often-reasonable </a:t>
            </a:r>
            <a:r>
              <a:rPr lang="en-US" dirty="0">
                <a:solidFill>
                  <a:schemeClr val="accent2"/>
                </a:solidFill>
              </a:rPr>
              <a:t>assumptions</a:t>
            </a:r>
          </a:p>
          <a:p>
            <a:pPr lvl="1"/>
            <a:endParaRPr lang="en-US" sz="1000" dirty="0"/>
          </a:p>
          <a:p>
            <a:r>
              <a:rPr lang="en-US" dirty="0"/>
              <a:t>A hash table is an array of some fixed size</a:t>
            </a:r>
          </a:p>
          <a:p>
            <a:endParaRPr lang="en-US" sz="1000" dirty="0"/>
          </a:p>
          <a:p>
            <a:endParaRPr lang="en-US" dirty="0"/>
          </a:p>
          <a:p>
            <a:r>
              <a:rPr lang="en-US" dirty="0"/>
              <a:t>Basic idea: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Group 8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705600" y="3170535"/>
          <a:ext cx="1524000" cy="316992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ext Box 8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867400" y="5943600"/>
            <a:ext cx="1857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err="1"/>
              <a:t>TableSize</a:t>
            </a:r>
            <a:r>
              <a:rPr lang="en-US" sz="2000" dirty="0"/>
              <a:t> –1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282628A-C1FD-6540-A3B9-A54952BAC00E}"/>
              </a:ext>
            </a:extLst>
          </p:cNvPr>
          <p:cNvGrpSpPr/>
          <p:nvPr/>
        </p:nvGrpSpPr>
        <p:grpSpPr>
          <a:xfrm>
            <a:off x="4416546" y="3958064"/>
            <a:ext cx="2076209" cy="1020336"/>
            <a:chOff x="4416546" y="3958064"/>
            <a:chExt cx="2076209" cy="1020336"/>
          </a:xfrm>
        </p:grpSpPr>
        <p:sp>
          <p:nvSpPr>
            <p:cNvPr id="8" name="Line 6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4597400" y="4978400"/>
              <a:ext cx="1524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86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416546" y="3958064"/>
              <a:ext cx="2076209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spAutoFit/>
            </a:bodyPr>
            <a:lstStyle/>
            <a:p>
              <a:pPr algn="ctr"/>
              <a:r>
                <a:rPr lang="en-US" dirty="0"/>
                <a:t>hash function:</a:t>
              </a:r>
            </a:p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index = h(key)</a:t>
              </a:r>
            </a:p>
          </p:txBody>
        </p:sp>
      </p:grpSp>
      <p:sp>
        <p:nvSpPr>
          <p:cNvPr id="12" name="Text Box 8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896100" y="266253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hash table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5F3C7C6-C039-A646-9AAB-076CB909BA26}"/>
              </a:ext>
            </a:extLst>
          </p:cNvPr>
          <p:cNvGrpSpPr/>
          <p:nvPr/>
        </p:nvGrpSpPr>
        <p:grpSpPr>
          <a:xfrm>
            <a:off x="1320800" y="4038600"/>
            <a:ext cx="2946400" cy="2533571"/>
            <a:chOff x="1320800" y="4038600"/>
            <a:chExt cx="2946400" cy="2533571"/>
          </a:xfrm>
        </p:grpSpPr>
        <p:sp>
          <p:nvSpPr>
            <p:cNvPr id="7" name="Freeform 4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1320800" y="4038600"/>
              <a:ext cx="2946400" cy="1733550"/>
            </a:xfrm>
            <a:custGeom>
              <a:avLst/>
              <a:gdLst/>
              <a:ahLst/>
              <a:cxnLst>
                <a:cxn ang="0">
                  <a:pos x="982" y="68"/>
                </a:cxn>
                <a:cxn ang="0">
                  <a:pos x="598" y="68"/>
                </a:cxn>
                <a:cxn ang="0">
                  <a:pos x="534" y="90"/>
                </a:cxn>
                <a:cxn ang="0">
                  <a:pos x="502" y="100"/>
                </a:cxn>
                <a:cxn ang="0">
                  <a:pos x="353" y="175"/>
                </a:cxn>
                <a:cxn ang="0">
                  <a:pos x="182" y="303"/>
                </a:cxn>
                <a:cxn ang="0">
                  <a:pos x="129" y="367"/>
                </a:cxn>
                <a:cxn ang="0">
                  <a:pos x="76" y="463"/>
                </a:cxn>
                <a:cxn ang="0">
                  <a:pos x="1" y="719"/>
                </a:cxn>
                <a:cxn ang="0">
                  <a:pos x="12" y="836"/>
                </a:cxn>
                <a:cxn ang="0">
                  <a:pos x="86" y="858"/>
                </a:cxn>
                <a:cxn ang="0">
                  <a:pos x="321" y="879"/>
                </a:cxn>
                <a:cxn ang="0">
                  <a:pos x="353" y="900"/>
                </a:cxn>
                <a:cxn ang="0">
                  <a:pos x="374" y="964"/>
                </a:cxn>
                <a:cxn ang="0">
                  <a:pos x="353" y="1071"/>
                </a:cxn>
                <a:cxn ang="0">
                  <a:pos x="257" y="1231"/>
                </a:cxn>
                <a:cxn ang="0">
                  <a:pos x="204" y="1348"/>
                </a:cxn>
                <a:cxn ang="0">
                  <a:pos x="332" y="1604"/>
                </a:cxn>
                <a:cxn ang="0">
                  <a:pos x="460" y="1594"/>
                </a:cxn>
                <a:cxn ang="0">
                  <a:pos x="588" y="1530"/>
                </a:cxn>
                <a:cxn ang="0">
                  <a:pos x="716" y="1455"/>
                </a:cxn>
                <a:cxn ang="0">
                  <a:pos x="844" y="1498"/>
                </a:cxn>
                <a:cxn ang="0">
                  <a:pos x="886" y="1594"/>
                </a:cxn>
                <a:cxn ang="0">
                  <a:pos x="993" y="1956"/>
                </a:cxn>
                <a:cxn ang="0">
                  <a:pos x="1249" y="1914"/>
                </a:cxn>
                <a:cxn ang="0">
                  <a:pos x="1302" y="1871"/>
                </a:cxn>
                <a:cxn ang="0">
                  <a:pos x="1324" y="1839"/>
                </a:cxn>
                <a:cxn ang="0">
                  <a:pos x="1356" y="1818"/>
                </a:cxn>
                <a:cxn ang="0">
                  <a:pos x="1473" y="1306"/>
                </a:cxn>
                <a:cxn ang="0">
                  <a:pos x="1398" y="911"/>
                </a:cxn>
                <a:cxn ang="0">
                  <a:pos x="1345" y="836"/>
                </a:cxn>
                <a:cxn ang="0">
                  <a:pos x="1302" y="751"/>
                </a:cxn>
                <a:cxn ang="0">
                  <a:pos x="1270" y="634"/>
                </a:cxn>
                <a:cxn ang="0">
                  <a:pos x="1345" y="356"/>
                </a:cxn>
                <a:cxn ang="0">
                  <a:pos x="1345" y="143"/>
                </a:cxn>
                <a:cxn ang="0">
                  <a:pos x="1217" y="58"/>
                </a:cxn>
                <a:cxn ang="0">
                  <a:pos x="1153" y="36"/>
                </a:cxn>
                <a:cxn ang="0">
                  <a:pos x="982" y="68"/>
                </a:cxn>
              </a:cxnLst>
              <a:rect l="0" t="0" r="r" b="b"/>
              <a:pathLst>
                <a:path w="1473" h="1959">
                  <a:moveTo>
                    <a:pt x="982" y="68"/>
                  </a:moveTo>
                  <a:cubicBezTo>
                    <a:pt x="876" y="15"/>
                    <a:pt x="715" y="60"/>
                    <a:pt x="598" y="68"/>
                  </a:cubicBezTo>
                  <a:cubicBezTo>
                    <a:pt x="577" y="75"/>
                    <a:pt x="555" y="83"/>
                    <a:pt x="534" y="90"/>
                  </a:cubicBezTo>
                  <a:cubicBezTo>
                    <a:pt x="523" y="94"/>
                    <a:pt x="502" y="100"/>
                    <a:pt x="502" y="100"/>
                  </a:cubicBezTo>
                  <a:cubicBezTo>
                    <a:pt x="381" y="182"/>
                    <a:pt x="500" y="108"/>
                    <a:pt x="353" y="175"/>
                  </a:cubicBezTo>
                  <a:cubicBezTo>
                    <a:pt x="287" y="205"/>
                    <a:pt x="241" y="264"/>
                    <a:pt x="182" y="303"/>
                  </a:cubicBezTo>
                  <a:cubicBezTo>
                    <a:pt x="130" y="382"/>
                    <a:pt x="197" y="285"/>
                    <a:pt x="129" y="367"/>
                  </a:cubicBezTo>
                  <a:cubicBezTo>
                    <a:pt x="105" y="396"/>
                    <a:pt x="97" y="432"/>
                    <a:pt x="76" y="463"/>
                  </a:cubicBezTo>
                  <a:cubicBezTo>
                    <a:pt x="54" y="550"/>
                    <a:pt x="16" y="629"/>
                    <a:pt x="1" y="719"/>
                  </a:cubicBezTo>
                  <a:cubicBezTo>
                    <a:pt x="5" y="758"/>
                    <a:pt x="0" y="799"/>
                    <a:pt x="12" y="836"/>
                  </a:cubicBezTo>
                  <a:cubicBezTo>
                    <a:pt x="13" y="840"/>
                    <a:pt x="68" y="853"/>
                    <a:pt x="86" y="858"/>
                  </a:cubicBezTo>
                  <a:cubicBezTo>
                    <a:pt x="195" y="889"/>
                    <a:pt x="34" y="863"/>
                    <a:pt x="321" y="879"/>
                  </a:cubicBezTo>
                  <a:cubicBezTo>
                    <a:pt x="332" y="886"/>
                    <a:pt x="346" y="889"/>
                    <a:pt x="353" y="900"/>
                  </a:cubicBezTo>
                  <a:cubicBezTo>
                    <a:pt x="365" y="919"/>
                    <a:pt x="374" y="964"/>
                    <a:pt x="374" y="964"/>
                  </a:cubicBezTo>
                  <a:cubicBezTo>
                    <a:pt x="371" y="987"/>
                    <a:pt x="368" y="1044"/>
                    <a:pt x="353" y="1071"/>
                  </a:cubicBezTo>
                  <a:cubicBezTo>
                    <a:pt x="322" y="1126"/>
                    <a:pt x="287" y="1177"/>
                    <a:pt x="257" y="1231"/>
                  </a:cubicBezTo>
                  <a:cubicBezTo>
                    <a:pt x="235" y="1271"/>
                    <a:pt x="229" y="1310"/>
                    <a:pt x="204" y="1348"/>
                  </a:cubicBezTo>
                  <a:cubicBezTo>
                    <a:pt x="212" y="1485"/>
                    <a:pt x="191" y="1571"/>
                    <a:pt x="332" y="1604"/>
                  </a:cubicBezTo>
                  <a:cubicBezTo>
                    <a:pt x="375" y="1601"/>
                    <a:pt x="418" y="1600"/>
                    <a:pt x="460" y="1594"/>
                  </a:cubicBezTo>
                  <a:cubicBezTo>
                    <a:pt x="508" y="1588"/>
                    <a:pt x="541" y="1545"/>
                    <a:pt x="588" y="1530"/>
                  </a:cubicBezTo>
                  <a:cubicBezTo>
                    <a:pt x="623" y="1495"/>
                    <a:pt x="668" y="1471"/>
                    <a:pt x="716" y="1455"/>
                  </a:cubicBezTo>
                  <a:cubicBezTo>
                    <a:pt x="772" y="1463"/>
                    <a:pt x="806" y="1460"/>
                    <a:pt x="844" y="1498"/>
                  </a:cubicBezTo>
                  <a:cubicBezTo>
                    <a:pt x="855" y="1533"/>
                    <a:pt x="875" y="1559"/>
                    <a:pt x="886" y="1594"/>
                  </a:cubicBezTo>
                  <a:cubicBezTo>
                    <a:pt x="894" y="1728"/>
                    <a:pt x="871" y="1876"/>
                    <a:pt x="993" y="1956"/>
                  </a:cubicBezTo>
                  <a:cubicBezTo>
                    <a:pt x="1285" y="1941"/>
                    <a:pt x="1104" y="1959"/>
                    <a:pt x="1249" y="1914"/>
                  </a:cubicBezTo>
                  <a:cubicBezTo>
                    <a:pt x="1307" y="1825"/>
                    <a:pt x="1231" y="1928"/>
                    <a:pt x="1302" y="1871"/>
                  </a:cubicBezTo>
                  <a:cubicBezTo>
                    <a:pt x="1312" y="1863"/>
                    <a:pt x="1315" y="1848"/>
                    <a:pt x="1324" y="1839"/>
                  </a:cubicBezTo>
                  <a:cubicBezTo>
                    <a:pt x="1333" y="1830"/>
                    <a:pt x="1345" y="1825"/>
                    <a:pt x="1356" y="1818"/>
                  </a:cubicBezTo>
                  <a:cubicBezTo>
                    <a:pt x="1466" y="1650"/>
                    <a:pt x="1423" y="1499"/>
                    <a:pt x="1473" y="1306"/>
                  </a:cubicBezTo>
                  <a:cubicBezTo>
                    <a:pt x="1466" y="1156"/>
                    <a:pt x="1470" y="1037"/>
                    <a:pt x="1398" y="911"/>
                  </a:cubicBezTo>
                  <a:cubicBezTo>
                    <a:pt x="1326" y="785"/>
                    <a:pt x="1399" y="935"/>
                    <a:pt x="1345" y="836"/>
                  </a:cubicBezTo>
                  <a:cubicBezTo>
                    <a:pt x="1330" y="808"/>
                    <a:pt x="1302" y="751"/>
                    <a:pt x="1302" y="751"/>
                  </a:cubicBezTo>
                  <a:cubicBezTo>
                    <a:pt x="1293" y="711"/>
                    <a:pt x="1280" y="673"/>
                    <a:pt x="1270" y="634"/>
                  </a:cubicBezTo>
                  <a:cubicBezTo>
                    <a:pt x="1279" y="537"/>
                    <a:pt x="1290" y="439"/>
                    <a:pt x="1345" y="356"/>
                  </a:cubicBezTo>
                  <a:cubicBezTo>
                    <a:pt x="1356" y="285"/>
                    <a:pt x="1372" y="215"/>
                    <a:pt x="1345" y="143"/>
                  </a:cubicBezTo>
                  <a:cubicBezTo>
                    <a:pt x="1322" y="82"/>
                    <a:pt x="1267" y="75"/>
                    <a:pt x="1217" y="58"/>
                  </a:cubicBezTo>
                  <a:cubicBezTo>
                    <a:pt x="1196" y="51"/>
                    <a:pt x="1153" y="36"/>
                    <a:pt x="1153" y="36"/>
                  </a:cubicBezTo>
                  <a:cubicBezTo>
                    <a:pt x="985" y="48"/>
                    <a:pt x="1018" y="0"/>
                    <a:pt x="982" y="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5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419225" y="5864285"/>
              <a:ext cx="265168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All possible keys</a:t>
              </a:r>
              <a:br>
                <a:rPr lang="en-US" sz="2000" dirty="0"/>
              </a:br>
              <a:r>
                <a:rPr lang="en-US" sz="2000" dirty="0"/>
                <a:t>(e.g., integers, strings)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0254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 vs. Balanced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82000" cy="4495800"/>
          </a:xfrm>
        </p:spPr>
        <p:txBody>
          <a:bodyPr/>
          <a:lstStyle/>
          <a:p>
            <a:r>
              <a:rPr lang="en-US" dirty="0"/>
              <a:t>In terms of a Dictionary ADT for just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find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/>
              <a:t>, hash tables and balanced trees are just different data structures</a:t>
            </a:r>
          </a:p>
          <a:p>
            <a:pPr lvl="1"/>
            <a:r>
              <a:rPr lang="en-US" dirty="0"/>
              <a:t>Hash tables </a:t>
            </a:r>
            <a:r>
              <a:rPr lang="en-US" i="1" dirty="0"/>
              <a:t>O</a:t>
            </a:r>
            <a:r>
              <a:rPr lang="en-US" dirty="0"/>
              <a:t>(1) on average (</a:t>
            </a:r>
            <a:r>
              <a:rPr lang="en-US" i="1" dirty="0"/>
              <a:t>assuming</a:t>
            </a:r>
            <a:r>
              <a:rPr lang="en-US" dirty="0"/>
              <a:t> few </a:t>
            </a:r>
            <a:r>
              <a:rPr lang="en-US" i="1" dirty="0"/>
              <a:t>collisions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Balanced trees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worst-case</a:t>
            </a:r>
          </a:p>
          <a:p>
            <a:pPr lvl="1"/>
            <a:endParaRPr lang="en-US" dirty="0"/>
          </a:p>
          <a:p>
            <a:r>
              <a:rPr lang="en-US" dirty="0"/>
              <a:t>Constant-time is better, right?</a:t>
            </a:r>
          </a:p>
          <a:p>
            <a:pPr lvl="1"/>
            <a:r>
              <a:rPr lang="en-US" dirty="0"/>
              <a:t>Yes, but you need “hashing to behave” (must avoid collisions)</a:t>
            </a:r>
          </a:p>
          <a:p>
            <a:pPr lvl="1"/>
            <a:r>
              <a:rPr lang="en-US" dirty="0"/>
              <a:t>Yes, but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findMin</a:t>
            </a:r>
            <a:r>
              <a:rPr lang="en-US" dirty="0"/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findMax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predecessor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successor</a:t>
            </a:r>
            <a:r>
              <a:rPr lang="en-US" dirty="0"/>
              <a:t>  go from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to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printSorted</a:t>
            </a:r>
            <a:r>
              <a:rPr lang="en-US" b="1" dirty="0">
                <a:latin typeface="+mj-lt"/>
                <a:cs typeface="Courier New" pitchFamily="49" charset="0"/>
              </a:rPr>
              <a:t> </a:t>
            </a:r>
            <a:r>
              <a:rPr lang="en-US" dirty="0"/>
              <a:t>from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/>
              <a:t>to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Why your textbook considers this to be a different ADT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6137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Tables: More Keys Than Spots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dirty="0"/>
              <a:t>There are </a:t>
            </a:r>
            <a:r>
              <a:rPr lang="en-US" i="1" dirty="0"/>
              <a:t>m</a:t>
            </a:r>
            <a:r>
              <a:rPr lang="en-US" dirty="0"/>
              <a:t> possible keys (</a:t>
            </a:r>
            <a:r>
              <a:rPr lang="en-US" i="1" dirty="0"/>
              <a:t>m</a:t>
            </a:r>
            <a:r>
              <a:rPr lang="en-US" dirty="0"/>
              <a:t> typically large, even infinite) </a:t>
            </a:r>
          </a:p>
          <a:p>
            <a:r>
              <a:rPr lang="en-US" dirty="0"/>
              <a:t>We expect our table to have only </a:t>
            </a:r>
            <a:r>
              <a:rPr lang="en-US" i="1" dirty="0"/>
              <a:t>n</a:t>
            </a:r>
            <a:r>
              <a:rPr lang="en-US" dirty="0"/>
              <a:t> items </a:t>
            </a:r>
          </a:p>
          <a:p>
            <a:r>
              <a:rPr lang="en-US" i="1" dirty="0"/>
              <a:t>n</a:t>
            </a:r>
            <a:r>
              <a:rPr lang="en-US" dirty="0"/>
              <a:t> is much less than </a:t>
            </a:r>
            <a:r>
              <a:rPr lang="en-US" i="1" dirty="0"/>
              <a:t>m</a:t>
            </a:r>
            <a:r>
              <a:rPr lang="en-US" dirty="0"/>
              <a:t> (often written </a:t>
            </a:r>
            <a:r>
              <a:rPr lang="en-US" i="1" dirty="0"/>
              <a:t>n</a:t>
            </a:r>
            <a:r>
              <a:rPr lang="en-US" dirty="0"/>
              <a:t> &lt;&lt; </a:t>
            </a:r>
            <a:r>
              <a:rPr lang="en-US" i="1" dirty="0"/>
              <a:t>m</a:t>
            </a:r>
            <a:r>
              <a:rPr lang="en-US" dirty="0"/>
              <a:t>)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Many maps have this property</a:t>
            </a:r>
          </a:p>
          <a:p>
            <a:pPr>
              <a:buNone/>
            </a:pPr>
            <a:endParaRPr lang="en-US" sz="1000" dirty="0"/>
          </a:p>
          <a:p>
            <a:pPr lvl="1"/>
            <a:r>
              <a:rPr lang="en-US" dirty="0"/>
              <a:t>Compiler: All possible identifiers allowed by the language vs. those used in some file of one program</a:t>
            </a:r>
          </a:p>
          <a:p>
            <a:pPr lvl="1"/>
            <a:endParaRPr lang="en-US" sz="1000" dirty="0"/>
          </a:p>
          <a:p>
            <a:pPr lvl="1"/>
            <a:r>
              <a:rPr lang="en-US" dirty="0"/>
              <a:t>Database: All possible volunteer names vs. volunteers signed up with Bauer for MN</a:t>
            </a:r>
          </a:p>
          <a:p>
            <a:pPr lvl="1"/>
            <a:endParaRPr lang="en-US" sz="1000" dirty="0"/>
          </a:p>
          <a:p>
            <a:pPr lvl="1"/>
            <a:r>
              <a:rPr lang="en-US" dirty="0"/>
              <a:t>AI: All possible chess-board configurations vs. those considered by the current player</a:t>
            </a:r>
          </a:p>
          <a:p>
            <a:pPr lvl="1"/>
            <a:endParaRPr lang="en-US" sz="1000" dirty="0"/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9859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905000"/>
          </a:xfrm>
        </p:spPr>
        <p:txBody>
          <a:bodyPr/>
          <a:lstStyle/>
          <a:p>
            <a:pPr>
              <a:buNone/>
            </a:pPr>
            <a:r>
              <a:rPr lang="en-US" dirty="0"/>
              <a:t>An ideal hash function:</a:t>
            </a:r>
          </a:p>
          <a:p>
            <a:r>
              <a:rPr lang="en-US" dirty="0"/>
              <a:t>Fast to compute</a:t>
            </a:r>
          </a:p>
          <a:p>
            <a:r>
              <a:rPr lang="en-US" dirty="0"/>
              <a:t>“Rarely” hashes two “used” keys to the same index</a:t>
            </a:r>
          </a:p>
          <a:p>
            <a:pPr lvl="1"/>
            <a:r>
              <a:rPr lang="en-US" dirty="0"/>
              <a:t>Often impossible in theory but easy in practice</a:t>
            </a:r>
          </a:p>
          <a:p>
            <a:pPr lvl="1"/>
            <a:r>
              <a:rPr lang="en-US" dirty="0"/>
              <a:t>Will handle </a:t>
            </a:r>
            <a:r>
              <a:rPr lang="en-US" i="1" dirty="0"/>
              <a:t>collisions</a:t>
            </a:r>
            <a:r>
              <a:rPr lang="en-US" dirty="0"/>
              <a:t> in next lesson</a:t>
            </a:r>
          </a:p>
        </p:txBody>
      </p:sp>
      <p:sp>
        <p:nvSpPr>
          <p:cNvPr id="7" name="Freeform 4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1320800" y="4038600"/>
            <a:ext cx="2946400" cy="1733550"/>
          </a:xfrm>
          <a:custGeom>
            <a:avLst/>
            <a:gdLst/>
            <a:ahLst/>
            <a:cxnLst>
              <a:cxn ang="0">
                <a:pos x="982" y="68"/>
              </a:cxn>
              <a:cxn ang="0">
                <a:pos x="598" y="68"/>
              </a:cxn>
              <a:cxn ang="0">
                <a:pos x="534" y="90"/>
              </a:cxn>
              <a:cxn ang="0">
                <a:pos x="502" y="100"/>
              </a:cxn>
              <a:cxn ang="0">
                <a:pos x="353" y="175"/>
              </a:cxn>
              <a:cxn ang="0">
                <a:pos x="182" y="303"/>
              </a:cxn>
              <a:cxn ang="0">
                <a:pos x="129" y="367"/>
              </a:cxn>
              <a:cxn ang="0">
                <a:pos x="76" y="463"/>
              </a:cxn>
              <a:cxn ang="0">
                <a:pos x="1" y="719"/>
              </a:cxn>
              <a:cxn ang="0">
                <a:pos x="12" y="836"/>
              </a:cxn>
              <a:cxn ang="0">
                <a:pos x="86" y="858"/>
              </a:cxn>
              <a:cxn ang="0">
                <a:pos x="321" y="879"/>
              </a:cxn>
              <a:cxn ang="0">
                <a:pos x="353" y="900"/>
              </a:cxn>
              <a:cxn ang="0">
                <a:pos x="374" y="964"/>
              </a:cxn>
              <a:cxn ang="0">
                <a:pos x="353" y="1071"/>
              </a:cxn>
              <a:cxn ang="0">
                <a:pos x="257" y="1231"/>
              </a:cxn>
              <a:cxn ang="0">
                <a:pos x="204" y="1348"/>
              </a:cxn>
              <a:cxn ang="0">
                <a:pos x="332" y="1604"/>
              </a:cxn>
              <a:cxn ang="0">
                <a:pos x="460" y="1594"/>
              </a:cxn>
              <a:cxn ang="0">
                <a:pos x="588" y="1530"/>
              </a:cxn>
              <a:cxn ang="0">
                <a:pos x="716" y="1455"/>
              </a:cxn>
              <a:cxn ang="0">
                <a:pos x="844" y="1498"/>
              </a:cxn>
              <a:cxn ang="0">
                <a:pos x="886" y="1594"/>
              </a:cxn>
              <a:cxn ang="0">
                <a:pos x="993" y="1956"/>
              </a:cxn>
              <a:cxn ang="0">
                <a:pos x="1249" y="1914"/>
              </a:cxn>
              <a:cxn ang="0">
                <a:pos x="1302" y="1871"/>
              </a:cxn>
              <a:cxn ang="0">
                <a:pos x="1324" y="1839"/>
              </a:cxn>
              <a:cxn ang="0">
                <a:pos x="1356" y="1818"/>
              </a:cxn>
              <a:cxn ang="0">
                <a:pos x="1473" y="1306"/>
              </a:cxn>
              <a:cxn ang="0">
                <a:pos x="1398" y="911"/>
              </a:cxn>
              <a:cxn ang="0">
                <a:pos x="1345" y="836"/>
              </a:cxn>
              <a:cxn ang="0">
                <a:pos x="1302" y="751"/>
              </a:cxn>
              <a:cxn ang="0">
                <a:pos x="1270" y="634"/>
              </a:cxn>
              <a:cxn ang="0">
                <a:pos x="1345" y="356"/>
              </a:cxn>
              <a:cxn ang="0">
                <a:pos x="1345" y="143"/>
              </a:cxn>
              <a:cxn ang="0">
                <a:pos x="1217" y="58"/>
              </a:cxn>
              <a:cxn ang="0">
                <a:pos x="1153" y="36"/>
              </a:cxn>
              <a:cxn ang="0">
                <a:pos x="982" y="68"/>
              </a:cxn>
            </a:cxnLst>
            <a:rect l="0" t="0" r="r" b="b"/>
            <a:pathLst>
              <a:path w="1473" h="1959">
                <a:moveTo>
                  <a:pt x="982" y="68"/>
                </a:moveTo>
                <a:cubicBezTo>
                  <a:pt x="876" y="15"/>
                  <a:pt x="715" y="60"/>
                  <a:pt x="598" y="68"/>
                </a:cubicBezTo>
                <a:cubicBezTo>
                  <a:pt x="577" y="75"/>
                  <a:pt x="555" y="83"/>
                  <a:pt x="534" y="90"/>
                </a:cubicBezTo>
                <a:cubicBezTo>
                  <a:pt x="523" y="94"/>
                  <a:pt x="502" y="100"/>
                  <a:pt x="502" y="100"/>
                </a:cubicBezTo>
                <a:cubicBezTo>
                  <a:pt x="381" y="182"/>
                  <a:pt x="500" y="108"/>
                  <a:pt x="353" y="175"/>
                </a:cubicBezTo>
                <a:cubicBezTo>
                  <a:pt x="287" y="205"/>
                  <a:pt x="241" y="264"/>
                  <a:pt x="182" y="303"/>
                </a:cubicBezTo>
                <a:cubicBezTo>
                  <a:pt x="130" y="382"/>
                  <a:pt x="197" y="285"/>
                  <a:pt x="129" y="367"/>
                </a:cubicBezTo>
                <a:cubicBezTo>
                  <a:pt x="105" y="396"/>
                  <a:pt x="97" y="432"/>
                  <a:pt x="76" y="463"/>
                </a:cubicBezTo>
                <a:cubicBezTo>
                  <a:pt x="54" y="550"/>
                  <a:pt x="16" y="629"/>
                  <a:pt x="1" y="719"/>
                </a:cubicBezTo>
                <a:cubicBezTo>
                  <a:pt x="5" y="758"/>
                  <a:pt x="0" y="799"/>
                  <a:pt x="12" y="836"/>
                </a:cubicBezTo>
                <a:cubicBezTo>
                  <a:pt x="13" y="840"/>
                  <a:pt x="68" y="853"/>
                  <a:pt x="86" y="858"/>
                </a:cubicBezTo>
                <a:cubicBezTo>
                  <a:pt x="195" y="889"/>
                  <a:pt x="34" y="863"/>
                  <a:pt x="321" y="879"/>
                </a:cubicBezTo>
                <a:cubicBezTo>
                  <a:pt x="332" y="886"/>
                  <a:pt x="346" y="889"/>
                  <a:pt x="353" y="900"/>
                </a:cubicBezTo>
                <a:cubicBezTo>
                  <a:pt x="365" y="919"/>
                  <a:pt x="374" y="964"/>
                  <a:pt x="374" y="964"/>
                </a:cubicBezTo>
                <a:cubicBezTo>
                  <a:pt x="371" y="987"/>
                  <a:pt x="368" y="1044"/>
                  <a:pt x="353" y="1071"/>
                </a:cubicBezTo>
                <a:cubicBezTo>
                  <a:pt x="322" y="1126"/>
                  <a:pt x="287" y="1177"/>
                  <a:pt x="257" y="1231"/>
                </a:cubicBezTo>
                <a:cubicBezTo>
                  <a:pt x="235" y="1271"/>
                  <a:pt x="229" y="1310"/>
                  <a:pt x="204" y="1348"/>
                </a:cubicBezTo>
                <a:cubicBezTo>
                  <a:pt x="212" y="1485"/>
                  <a:pt x="191" y="1571"/>
                  <a:pt x="332" y="1604"/>
                </a:cubicBezTo>
                <a:cubicBezTo>
                  <a:pt x="375" y="1601"/>
                  <a:pt x="418" y="1600"/>
                  <a:pt x="460" y="1594"/>
                </a:cubicBezTo>
                <a:cubicBezTo>
                  <a:pt x="508" y="1588"/>
                  <a:pt x="541" y="1545"/>
                  <a:pt x="588" y="1530"/>
                </a:cubicBezTo>
                <a:cubicBezTo>
                  <a:pt x="623" y="1495"/>
                  <a:pt x="668" y="1471"/>
                  <a:pt x="716" y="1455"/>
                </a:cubicBezTo>
                <a:cubicBezTo>
                  <a:pt x="772" y="1463"/>
                  <a:pt x="806" y="1460"/>
                  <a:pt x="844" y="1498"/>
                </a:cubicBezTo>
                <a:cubicBezTo>
                  <a:pt x="855" y="1533"/>
                  <a:pt x="875" y="1559"/>
                  <a:pt x="886" y="1594"/>
                </a:cubicBezTo>
                <a:cubicBezTo>
                  <a:pt x="894" y="1728"/>
                  <a:pt x="871" y="1876"/>
                  <a:pt x="993" y="1956"/>
                </a:cubicBezTo>
                <a:cubicBezTo>
                  <a:pt x="1285" y="1941"/>
                  <a:pt x="1104" y="1959"/>
                  <a:pt x="1249" y="1914"/>
                </a:cubicBezTo>
                <a:cubicBezTo>
                  <a:pt x="1307" y="1825"/>
                  <a:pt x="1231" y="1928"/>
                  <a:pt x="1302" y="1871"/>
                </a:cubicBezTo>
                <a:cubicBezTo>
                  <a:pt x="1312" y="1863"/>
                  <a:pt x="1315" y="1848"/>
                  <a:pt x="1324" y="1839"/>
                </a:cubicBezTo>
                <a:cubicBezTo>
                  <a:pt x="1333" y="1830"/>
                  <a:pt x="1345" y="1825"/>
                  <a:pt x="1356" y="1818"/>
                </a:cubicBezTo>
                <a:cubicBezTo>
                  <a:pt x="1466" y="1650"/>
                  <a:pt x="1423" y="1499"/>
                  <a:pt x="1473" y="1306"/>
                </a:cubicBezTo>
                <a:cubicBezTo>
                  <a:pt x="1466" y="1156"/>
                  <a:pt x="1470" y="1037"/>
                  <a:pt x="1398" y="911"/>
                </a:cubicBezTo>
                <a:cubicBezTo>
                  <a:pt x="1326" y="785"/>
                  <a:pt x="1399" y="935"/>
                  <a:pt x="1345" y="836"/>
                </a:cubicBezTo>
                <a:cubicBezTo>
                  <a:pt x="1330" y="808"/>
                  <a:pt x="1302" y="751"/>
                  <a:pt x="1302" y="751"/>
                </a:cubicBezTo>
                <a:cubicBezTo>
                  <a:pt x="1293" y="711"/>
                  <a:pt x="1280" y="673"/>
                  <a:pt x="1270" y="634"/>
                </a:cubicBezTo>
                <a:cubicBezTo>
                  <a:pt x="1279" y="537"/>
                  <a:pt x="1290" y="439"/>
                  <a:pt x="1345" y="356"/>
                </a:cubicBezTo>
                <a:cubicBezTo>
                  <a:pt x="1356" y="285"/>
                  <a:pt x="1372" y="215"/>
                  <a:pt x="1345" y="143"/>
                </a:cubicBezTo>
                <a:cubicBezTo>
                  <a:pt x="1322" y="82"/>
                  <a:pt x="1267" y="75"/>
                  <a:pt x="1217" y="58"/>
                </a:cubicBezTo>
                <a:cubicBezTo>
                  <a:pt x="1196" y="51"/>
                  <a:pt x="1153" y="36"/>
                  <a:pt x="1153" y="36"/>
                </a:cubicBezTo>
                <a:cubicBezTo>
                  <a:pt x="985" y="48"/>
                  <a:pt x="1018" y="0"/>
                  <a:pt x="982" y="68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4597400" y="49784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9" name="Group 89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6934200" y="2941935"/>
          <a:ext cx="1524000" cy="316992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ext Box 8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867400" y="5786735"/>
            <a:ext cx="1857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err="1"/>
              <a:t>TableSize</a:t>
            </a:r>
            <a:r>
              <a:rPr lang="en-US" dirty="0"/>
              <a:t> –1 </a:t>
            </a:r>
          </a:p>
        </p:txBody>
      </p:sp>
      <p:sp>
        <p:nvSpPr>
          <p:cNvPr id="11" name="Text Box 8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16546" y="3958064"/>
            <a:ext cx="20762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 anchorCtr="1">
            <a:spAutoFit/>
          </a:bodyPr>
          <a:lstStyle/>
          <a:p>
            <a:pPr algn="ctr"/>
            <a:r>
              <a:rPr lang="en-US" dirty="0"/>
              <a:t>hash function: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index = h(key)</a:t>
            </a:r>
          </a:p>
        </p:txBody>
      </p:sp>
      <p:sp>
        <p:nvSpPr>
          <p:cNvPr id="12" name="Text Box 8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124700" y="243393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hash table</a:t>
            </a:r>
          </a:p>
        </p:txBody>
      </p:sp>
      <p:sp>
        <p:nvSpPr>
          <p:cNvPr id="13" name="Text Box 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193923" y="5867400"/>
            <a:ext cx="30732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All possible keys</a:t>
            </a:r>
            <a:br>
              <a:rPr lang="en-US" dirty="0"/>
            </a:br>
            <a:r>
              <a:rPr lang="en-US" dirty="0"/>
              <a:t>(e.g., integers, strings)</a:t>
            </a:r>
          </a:p>
        </p:txBody>
      </p:sp>
    </p:spTree>
    <p:extLst>
      <p:ext uri="{BB962C8B-B14F-4D97-AF65-F5344CB8AC3E}">
        <p14:creationId xmlns:p14="http://schemas.microsoft.com/office/powerpoint/2010/main" val="34962615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4876800" cy="4724400"/>
          </a:xfrm>
        </p:spPr>
        <p:txBody>
          <a:bodyPr/>
          <a:lstStyle/>
          <a:p>
            <a:r>
              <a:rPr lang="en-US" dirty="0"/>
              <a:t>key space = integers</a:t>
            </a:r>
          </a:p>
          <a:p>
            <a:endParaRPr lang="en-US" sz="1400" dirty="0"/>
          </a:p>
          <a:p>
            <a:r>
              <a:rPr lang="en-US" dirty="0"/>
              <a:t>Simple hash function: 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h(key) = key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Fairly fast and natural</a:t>
            </a:r>
          </a:p>
          <a:p>
            <a:pPr lvl="1">
              <a:buNone/>
            </a:pPr>
            <a:endParaRPr lang="en-US" sz="1400" dirty="0"/>
          </a:p>
          <a:p>
            <a:r>
              <a:rPr lang="en-US" dirty="0"/>
              <a:t>Example: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/>
              <a:t> = 10</a:t>
            </a:r>
          </a:p>
          <a:p>
            <a:pPr lvl="1"/>
            <a:r>
              <a:rPr lang="en-US" dirty="0"/>
              <a:t>Insert 7, 18, 41, 34, 10</a:t>
            </a:r>
          </a:p>
          <a:p>
            <a:pPr lvl="1"/>
            <a:r>
              <a:rPr lang="en-US" dirty="0"/>
              <a:t>(ignoring the values of these key-value pairs—we’ll think of these as data “along for the ride”)</a:t>
            </a:r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7956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integers</a:t>
            </a:r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0392639"/>
              </p:ext>
            </p:ext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600200"/>
            <a:ext cx="487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space = integers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hash function: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h(key) = key %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Fairly fast and natural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Insert 7, 18, 41, 34,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(As usual, ignoring data “along for the ride”)</a:t>
            </a:r>
          </a:p>
        </p:txBody>
      </p:sp>
    </p:spTree>
    <p:extLst>
      <p:ext uri="{BB962C8B-B14F-4D97-AF65-F5344CB8AC3E}">
        <p14:creationId xmlns:p14="http://schemas.microsoft.com/office/powerpoint/2010/main" val="345788964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integers</a:t>
            </a:r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93385949"/>
              </p:ext>
            </p:ext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600200"/>
            <a:ext cx="487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space = integers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hash function: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h(key) = key %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Fairly fast and natural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Insert 7, 18, 41, 34,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(As usual, ignoring data “along for the ride”)</a:t>
            </a:r>
          </a:p>
        </p:txBody>
      </p:sp>
    </p:spTree>
    <p:extLst>
      <p:ext uri="{BB962C8B-B14F-4D97-AF65-F5344CB8AC3E}">
        <p14:creationId xmlns:p14="http://schemas.microsoft.com/office/powerpoint/2010/main" val="152981850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000" b="0" dirty="0" err="1" smtClean="0">
            <a:latin typeface="+mn-lt"/>
          </a:defRPr>
        </a:defPPr>
      </a:lstStyle>
    </a:tx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34004</TotalTime>
  <Words>1779</Words>
  <Application>Microsoft Macintosh PowerPoint</Application>
  <PresentationFormat>On-screen Show (4:3)</PresentationFormat>
  <Paragraphs>350</Paragraphs>
  <Slides>22</Slides>
  <Notes>20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Courier New</vt:lpstr>
      <vt:lpstr>Times New Roman</vt:lpstr>
      <vt:lpstr>dan_design_template</vt:lpstr>
      <vt:lpstr>CS 201: Data Structures Hashing I</vt:lpstr>
      <vt:lpstr>Motivating Hash Tables</vt:lpstr>
      <vt:lpstr>Hash Tables: Turn Key Into Array Index</vt:lpstr>
      <vt:lpstr>Hash Tables vs. Balanced Trees</vt:lpstr>
      <vt:lpstr>Hash Tables: More Keys Than Spots</vt:lpstr>
      <vt:lpstr>Hash functions</vt:lpstr>
      <vt:lpstr>Hashing integers</vt:lpstr>
      <vt:lpstr>Hashing integers</vt:lpstr>
      <vt:lpstr>Hashing integers</vt:lpstr>
      <vt:lpstr>Hashing integers</vt:lpstr>
      <vt:lpstr>Hashing integers</vt:lpstr>
      <vt:lpstr>Hashing integers</vt:lpstr>
      <vt:lpstr>Who hashes what?</vt:lpstr>
      <vt:lpstr>More on roles</vt:lpstr>
      <vt:lpstr>Okay, what about keys that aren’t ints?</vt:lpstr>
      <vt:lpstr>Specializing hash functions</vt:lpstr>
      <vt:lpstr>Hashing and comparing</vt:lpstr>
      <vt:lpstr>Equal Objects Must Hash the Same</vt:lpstr>
      <vt:lpstr>Example</vt:lpstr>
      <vt:lpstr>Tougher example</vt:lpstr>
      <vt:lpstr>One expert suggestion</vt:lpstr>
      <vt:lpstr>Conclusions and notes on hashing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Aaron Bauer</cp:lastModifiedBy>
  <cp:revision>1399</cp:revision>
  <dcterms:created xsi:type="dcterms:W3CDTF">2009-03-13T20:43:19Z</dcterms:created>
  <dcterms:modified xsi:type="dcterms:W3CDTF">2021-02-04T01:12:09Z</dcterms:modified>
</cp:coreProperties>
</file>