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0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3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4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15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16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7.xml" ContentType="application/vnd.openxmlformats-officedocument.presentationml.notesSlide+xml"/>
  <Override PartName="/ppt/tags/tag130.xml" ContentType="application/vnd.openxmlformats-officedocument.presentationml.tags+xml"/>
  <Override PartName="/ppt/notesSlides/notesSlide18.xml" ContentType="application/vnd.openxmlformats-officedocument.presentationml.notesSlide+xml"/>
  <Override PartName="/ppt/tags/tag131.xml" ContentType="application/vnd.openxmlformats-officedocument.presentationml.tags+xml"/>
  <Override PartName="/ppt/notesSlides/notesSlide19.xml" ContentType="application/vnd.openxmlformats-officedocument.presentationml.notesSlide+xml"/>
  <Override PartName="/ppt/tags/tag132.xml" ContentType="application/vnd.openxmlformats-officedocument.presentationml.tags+xml"/>
  <Override PartName="/ppt/notesSlides/notesSlide20.xml" ContentType="application/vnd.openxmlformats-officedocument.presentationml.notesSlide+xml"/>
  <Override PartName="/ppt/tags/tag133.xml" ContentType="application/vnd.openxmlformats-officedocument.presentationml.tags+xml"/>
  <Override PartName="/ppt/notesSlides/notesSlide21.xml" ContentType="application/vnd.openxmlformats-officedocument.presentationml.notesSlide+xml"/>
  <Override PartName="/ppt/tags/tag134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25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8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29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30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31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32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33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34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35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36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37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38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39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40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0"/>
  </p:notesMasterIdLst>
  <p:handoutMasterIdLst>
    <p:handoutMasterId r:id="rId51"/>
  </p:handoutMasterIdLst>
  <p:sldIdLst>
    <p:sldId id="256" r:id="rId2"/>
    <p:sldId id="334" r:id="rId3"/>
    <p:sldId id="335" r:id="rId4"/>
    <p:sldId id="383" r:id="rId5"/>
    <p:sldId id="384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79" r:id="rId16"/>
    <p:sldId id="380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8" r:id="rId49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93D"/>
    <a:srgbClr val="950097"/>
    <a:srgbClr val="119F33"/>
    <a:srgbClr val="FFFF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8" autoAdjust="0"/>
    <p:restoredTop sz="94660"/>
  </p:normalViewPr>
  <p:slideViewPr>
    <p:cSldViewPr>
      <p:cViewPr varScale="1">
        <p:scale>
          <a:sx n="131" d="100"/>
          <a:sy n="131" d="100"/>
        </p:scale>
        <p:origin x="52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134"/>
    </p:cViewPr>
  </p:sorterViewPr>
  <p:notesViewPr>
    <p:cSldViewPr>
      <p:cViewPr varScale="1">
        <p:scale>
          <a:sx n="101" d="100"/>
          <a:sy n="101" d="100"/>
        </p:scale>
        <p:origin x="3528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wb:Documents:CSE373:14wi:lectures:lecture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wb:Documents:CSE373:14wi:lectures:lecture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wb:Documents:CSE373:14wi:lectures:lecture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wb:Documents:CSE373:14wi:lectures:lecture1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wb:Documents:CSE373:14wi:lectures:lecture1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wb:Documents:CSE373:14wi:lectures:lecture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Linear Probing</a:t>
            </a:r>
          </a:p>
        </c:rich>
      </c:tx>
      <c:layout>
        <c:manualLayout>
          <c:xMode val="edge"/>
          <c:yMode val="edge"/>
          <c:x val="0.32518744531933502"/>
          <c:y val="2.3148148148148098E-2"/>
        </c:manualLayout>
      </c:layout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'open addressing hash tables'!$D$2</c:f>
              <c:strCache>
                <c:ptCount val="1"/>
                <c:pt idx="0">
                  <c:v>linear probing found</c:v>
                </c:pt>
              </c:strCache>
            </c:strRef>
          </c:tx>
          <c:spPr>
            <a:ln>
              <a:solidFill>
                <a:srgbClr val="76B93D"/>
              </a:solidFill>
            </a:ln>
          </c:spPr>
          <c:marker>
            <c:symbol val="none"/>
          </c:marker>
          <c:cat>
            <c:numRef>
              <c:f>'open addressing hash tables'!$A$3:$A$101</c:f>
              <c:numCache>
                <c:formatCode>0.00</c:formatCode>
                <c:ptCount val="99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0.90000000000000102</c:v>
                </c:pt>
                <c:pt idx="90">
                  <c:v>0.91000000000000103</c:v>
                </c:pt>
                <c:pt idx="91">
                  <c:v>0.92000000000000104</c:v>
                </c:pt>
                <c:pt idx="92">
                  <c:v>0.93000000000000105</c:v>
                </c:pt>
                <c:pt idx="93">
                  <c:v>0.94000000000000095</c:v>
                </c:pt>
                <c:pt idx="94">
                  <c:v>0.95000000000000095</c:v>
                </c:pt>
                <c:pt idx="95">
                  <c:v>0.96000000000000096</c:v>
                </c:pt>
                <c:pt idx="96">
                  <c:v>0.97000000000000097</c:v>
                </c:pt>
                <c:pt idx="97">
                  <c:v>0.98000000000000098</c:v>
                </c:pt>
                <c:pt idx="98">
                  <c:v>0.99000000000000099</c:v>
                </c:pt>
              </c:numCache>
            </c:numRef>
          </c:cat>
          <c:val>
            <c:numRef>
              <c:f>'open addressing hash tables'!$D$3:$D$101</c:f>
              <c:numCache>
                <c:formatCode>0.00</c:formatCode>
                <c:ptCount val="99"/>
                <c:pt idx="0">
                  <c:v>1.005050505050505</c:v>
                </c:pt>
                <c:pt idx="1">
                  <c:v>1.010204081632653</c:v>
                </c:pt>
                <c:pt idx="2">
                  <c:v>1.0154639175257729</c:v>
                </c:pt>
                <c:pt idx="3">
                  <c:v>1.020833333333333</c:v>
                </c:pt>
                <c:pt idx="4">
                  <c:v>1.0263157894736841</c:v>
                </c:pt>
                <c:pt idx="5">
                  <c:v>1.031914893617021</c:v>
                </c:pt>
                <c:pt idx="6">
                  <c:v>1.0376344086021501</c:v>
                </c:pt>
                <c:pt idx="7">
                  <c:v>1.043478260869565</c:v>
                </c:pt>
                <c:pt idx="8">
                  <c:v>1.0494505494505499</c:v>
                </c:pt>
                <c:pt idx="9">
                  <c:v>1.055555555555556</c:v>
                </c:pt>
                <c:pt idx="10">
                  <c:v>1.061797752808989</c:v>
                </c:pt>
                <c:pt idx="11">
                  <c:v>1.0681818181818179</c:v>
                </c:pt>
                <c:pt idx="12">
                  <c:v>1.0747126436781611</c:v>
                </c:pt>
                <c:pt idx="13">
                  <c:v>1.081395348837209</c:v>
                </c:pt>
                <c:pt idx="14">
                  <c:v>1.088235294117647</c:v>
                </c:pt>
                <c:pt idx="15">
                  <c:v>1.0952380952380949</c:v>
                </c:pt>
                <c:pt idx="16">
                  <c:v>1.102409638554217</c:v>
                </c:pt>
                <c:pt idx="17">
                  <c:v>1.1097560975609759</c:v>
                </c:pt>
                <c:pt idx="18">
                  <c:v>1.117283950617284</c:v>
                </c:pt>
                <c:pt idx="19">
                  <c:v>1.125</c:v>
                </c:pt>
                <c:pt idx="20">
                  <c:v>1.1329113924050629</c:v>
                </c:pt>
                <c:pt idx="21">
                  <c:v>1.141025641025641</c:v>
                </c:pt>
                <c:pt idx="22">
                  <c:v>1.1493506493506489</c:v>
                </c:pt>
                <c:pt idx="23">
                  <c:v>1.1578947368421051</c:v>
                </c:pt>
                <c:pt idx="24">
                  <c:v>1.1666666666666661</c:v>
                </c:pt>
                <c:pt idx="25">
                  <c:v>1.1756756756756761</c:v>
                </c:pt>
                <c:pt idx="26">
                  <c:v>1.1849315068493149</c:v>
                </c:pt>
                <c:pt idx="27">
                  <c:v>1.194444444444444</c:v>
                </c:pt>
                <c:pt idx="28">
                  <c:v>1.204225352112676</c:v>
                </c:pt>
                <c:pt idx="29">
                  <c:v>1.214285714285714</c:v>
                </c:pt>
                <c:pt idx="30">
                  <c:v>1.22463768115942</c:v>
                </c:pt>
                <c:pt idx="31">
                  <c:v>1.2352941176470591</c:v>
                </c:pt>
                <c:pt idx="32">
                  <c:v>1.2462686567164181</c:v>
                </c:pt>
                <c:pt idx="33">
                  <c:v>1.257575757575758</c:v>
                </c:pt>
                <c:pt idx="34">
                  <c:v>1.2692307692307689</c:v>
                </c:pt>
                <c:pt idx="35">
                  <c:v>1.28125</c:v>
                </c:pt>
                <c:pt idx="36">
                  <c:v>1.2936507936507939</c:v>
                </c:pt>
                <c:pt idx="37">
                  <c:v>1.306451612903226</c:v>
                </c:pt>
                <c:pt idx="38">
                  <c:v>1.319672131147541</c:v>
                </c:pt>
                <c:pt idx="39">
                  <c:v>1.333333333333333</c:v>
                </c:pt>
                <c:pt idx="40">
                  <c:v>1.347457627118644</c:v>
                </c:pt>
                <c:pt idx="41">
                  <c:v>1.3620689655172411</c:v>
                </c:pt>
                <c:pt idx="42">
                  <c:v>1.3771929824561411</c:v>
                </c:pt>
                <c:pt idx="43">
                  <c:v>1.392857142857143</c:v>
                </c:pt>
                <c:pt idx="44">
                  <c:v>1.4090909090909089</c:v>
                </c:pt>
                <c:pt idx="45">
                  <c:v>1.425925925925926</c:v>
                </c:pt>
                <c:pt idx="46">
                  <c:v>1.443396226415095</c:v>
                </c:pt>
                <c:pt idx="47">
                  <c:v>1.4615384615384619</c:v>
                </c:pt>
                <c:pt idx="48">
                  <c:v>1.4803921568627461</c:v>
                </c:pt>
                <c:pt idx="49">
                  <c:v>1.5</c:v>
                </c:pt>
                <c:pt idx="50">
                  <c:v>1.520408163265307</c:v>
                </c:pt>
                <c:pt idx="51">
                  <c:v>1.541666666666667</c:v>
                </c:pt>
                <c:pt idx="52">
                  <c:v>1.563829787234043</c:v>
                </c:pt>
                <c:pt idx="53">
                  <c:v>1.586956521739131</c:v>
                </c:pt>
                <c:pt idx="54">
                  <c:v>1.611111111111112</c:v>
                </c:pt>
                <c:pt idx="55">
                  <c:v>1.6363636363636369</c:v>
                </c:pt>
                <c:pt idx="56">
                  <c:v>1.6627906976744189</c:v>
                </c:pt>
                <c:pt idx="57">
                  <c:v>1.6904761904761909</c:v>
                </c:pt>
                <c:pt idx="58">
                  <c:v>1.7195121951219521</c:v>
                </c:pt>
                <c:pt idx="59">
                  <c:v>1.7500000000000011</c:v>
                </c:pt>
                <c:pt idx="60">
                  <c:v>1.782051282051283</c:v>
                </c:pt>
                <c:pt idx="61">
                  <c:v>1.815789473684212</c:v>
                </c:pt>
                <c:pt idx="62">
                  <c:v>1.8513513513513531</c:v>
                </c:pt>
                <c:pt idx="63">
                  <c:v>1.8888888888888899</c:v>
                </c:pt>
                <c:pt idx="64">
                  <c:v>1.9285714285714299</c:v>
                </c:pt>
                <c:pt idx="65">
                  <c:v>1.9705882352941191</c:v>
                </c:pt>
                <c:pt idx="66">
                  <c:v>2.0151515151515169</c:v>
                </c:pt>
                <c:pt idx="67">
                  <c:v>2.0625000000000022</c:v>
                </c:pt>
                <c:pt idx="68">
                  <c:v>2.1129032258064542</c:v>
                </c:pt>
                <c:pt idx="69">
                  <c:v>2.1666666666666692</c:v>
                </c:pt>
                <c:pt idx="70">
                  <c:v>2.2241379310344849</c:v>
                </c:pt>
                <c:pt idx="71">
                  <c:v>2.2857142857142878</c:v>
                </c:pt>
                <c:pt idx="72">
                  <c:v>2.3518518518518552</c:v>
                </c:pt>
                <c:pt idx="73">
                  <c:v>2.423076923076926</c:v>
                </c:pt>
                <c:pt idx="74">
                  <c:v>2.500000000000004</c:v>
                </c:pt>
                <c:pt idx="75">
                  <c:v>2.583333333333337</c:v>
                </c:pt>
                <c:pt idx="76">
                  <c:v>2.6739130434782652</c:v>
                </c:pt>
                <c:pt idx="77">
                  <c:v>2.7727272727272769</c:v>
                </c:pt>
                <c:pt idx="78">
                  <c:v>2.8809523809523858</c:v>
                </c:pt>
                <c:pt idx="79">
                  <c:v>3.0000000000000062</c:v>
                </c:pt>
                <c:pt idx="80">
                  <c:v>3.1315789473684279</c:v>
                </c:pt>
                <c:pt idx="81">
                  <c:v>3.2777777777777848</c:v>
                </c:pt>
                <c:pt idx="82">
                  <c:v>3.4411764705882439</c:v>
                </c:pt>
                <c:pt idx="83">
                  <c:v>3.6250000000000102</c:v>
                </c:pt>
                <c:pt idx="84">
                  <c:v>3.833333333333345</c:v>
                </c:pt>
                <c:pt idx="85">
                  <c:v>4.0714285714285854</c:v>
                </c:pt>
                <c:pt idx="86">
                  <c:v>4.3461538461538627</c:v>
                </c:pt>
                <c:pt idx="87">
                  <c:v>4.6666666666666856</c:v>
                </c:pt>
                <c:pt idx="88">
                  <c:v>5.045454545454569</c:v>
                </c:pt>
                <c:pt idx="89">
                  <c:v>5.5000000000000302</c:v>
                </c:pt>
                <c:pt idx="90">
                  <c:v>6.0555555555555918</c:v>
                </c:pt>
                <c:pt idx="91">
                  <c:v>6.7500000000000462</c:v>
                </c:pt>
                <c:pt idx="92">
                  <c:v>7.6428571428572036</c:v>
                </c:pt>
                <c:pt idx="93">
                  <c:v>8.8333333333334192</c:v>
                </c:pt>
                <c:pt idx="94">
                  <c:v>10.500000000000121</c:v>
                </c:pt>
                <c:pt idx="95">
                  <c:v>13.000000000000201</c:v>
                </c:pt>
                <c:pt idx="96">
                  <c:v>17.16666666666702</c:v>
                </c:pt>
                <c:pt idx="97">
                  <c:v>25.50000000000081</c:v>
                </c:pt>
                <c:pt idx="98">
                  <c:v>50.50000000000329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A7-524A-BA9C-6D476D56E1EF}"/>
            </c:ext>
          </c:extLst>
        </c:ser>
        <c:ser>
          <c:idx val="1"/>
          <c:order val="1"/>
          <c:tx>
            <c:strRef>
              <c:f>'open addressing hash tables'!$E$2</c:f>
              <c:strCache>
                <c:ptCount val="1"/>
                <c:pt idx="0">
                  <c:v>linear probing not found</c:v>
                </c:pt>
              </c:strCache>
            </c:strRef>
          </c:tx>
          <c:spPr>
            <a:ln>
              <a:solidFill>
                <a:srgbClr val="950097"/>
              </a:solidFill>
            </a:ln>
          </c:spPr>
          <c:marker>
            <c:symbol val="none"/>
          </c:marker>
          <c:val>
            <c:numRef>
              <c:f>'open addressing hash tables'!$E$3:$E$98</c:f>
              <c:numCache>
                <c:formatCode>0.00</c:formatCode>
                <c:ptCount val="96"/>
                <c:pt idx="0">
                  <c:v>1.0101520253035401</c:v>
                </c:pt>
                <c:pt idx="1">
                  <c:v>1.0206164098292381</c:v>
                </c:pt>
                <c:pt idx="2">
                  <c:v>1.0314061005420341</c:v>
                </c:pt>
                <c:pt idx="3">
                  <c:v>1.0425347222222221</c:v>
                </c:pt>
                <c:pt idx="4">
                  <c:v>1.054016620498615</c:v>
                </c:pt>
                <c:pt idx="5">
                  <c:v>1.0658669081032139</c:v>
                </c:pt>
                <c:pt idx="6">
                  <c:v>1.078101514625968</c:v>
                </c:pt>
                <c:pt idx="7">
                  <c:v>1.0907372400756139</c:v>
                </c:pt>
                <c:pt idx="8">
                  <c:v>1.1037918125830211</c:v>
                </c:pt>
                <c:pt idx="9">
                  <c:v>1.117283950617284</c:v>
                </c:pt>
                <c:pt idx="10">
                  <c:v>1.1312334301224589</c:v>
                </c:pt>
                <c:pt idx="11">
                  <c:v>1.145661157024793</c:v>
                </c:pt>
                <c:pt idx="12">
                  <c:v>1.1605892456070821</c:v>
                </c:pt>
                <c:pt idx="13">
                  <c:v>1.176041103299081</c:v>
                </c:pt>
                <c:pt idx="14">
                  <c:v>1.1920415224913501</c:v>
                </c:pt>
                <c:pt idx="15">
                  <c:v>1.208616780045352</c:v>
                </c:pt>
                <c:pt idx="16">
                  <c:v>1.225794745246044</c:v>
                </c:pt>
                <c:pt idx="17">
                  <c:v>1.24360499702558</c:v>
                </c:pt>
                <c:pt idx="18">
                  <c:v>1.2620789513793631</c:v>
                </c:pt>
                <c:pt idx="19">
                  <c:v>1.28125</c:v>
                </c:pt>
                <c:pt idx="20">
                  <c:v>1.3011536612722321</c:v>
                </c:pt>
                <c:pt idx="21">
                  <c:v>1.321827744904668</c:v>
                </c:pt>
                <c:pt idx="22">
                  <c:v>1.34331253162422</c:v>
                </c:pt>
                <c:pt idx="23">
                  <c:v>1.3656509695290859</c:v>
                </c:pt>
                <c:pt idx="24">
                  <c:v>1.3888888888888891</c:v>
                </c:pt>
                <c:pt idx="25">
                  <c:v>1.4130752373995621</c:v>
                </c:pt>
                <c:pt idx="26">
                  <c:v>1.438262338149747</c:v>
                </c:pt>
                <c:pt idx="27">
                  <c:v>1.4645061728395059</c:v>
                </c:pt>
                <c:pt idx="28">
                  <c:v>1.491866693116445</c:v>
                </c:pt>
                <c:pt idx="29">
                  <c:v>1.5204081632653059</c:v>
                </c:pt>
                <c:pt idx="30">
                  <c:v>1.550199537912204</c:v>
                </c:pt>
                <c:pt idx="31">
                  <c:v>1.581314878892734</c:v>
                </c:pt>
                <c:pt idx="32">
                  <c:v>1.6138338159946539</c:v>
                </c:pt>
                <c:pt idx="33">
                  <c:v>1.6478420569329659</c:v>
                </c:pt>
                <c:pt idx="34">
                  <c:v>1.6834319526627219</c:v>
                </c:pt>
                <c:pt idx="35">
                  <c:v>1.720703125</c:v>
                </c:pt>
                <c:pt idx="36">
                  <c:v>1.75976316452507</c:v>
                </c:pt>
                <c:pt idx="37">
                  <c:v>1.8007284079084289</c:v>
                </c:pt>
                <c:pt idx="38">
                  <c:v>1.843724805159904</c:v>
                </c:pt>
                <c:pt idx="39">
                  <c:v>1.8888888888888891</c:v>
                </c:pt>
                <c:pt idx="40">
                  <c:v>1.9363688595231261</c:v>
                </c:pt>
                <c:pt idx="41">
                  <c:v>1.9863258026159341</c:v>
                </c:pt>
                <c:pt idx="42">
                  <c:v>2.038935056940598</c:v>
                </c:pt>
                <c:pt idx="43">
                  <c:v>2.0943877551020411</c:v>
                </c:pt>
                <c:pt idx="44">
                  <c:v>2.1528925619834718</c:v>
                </c:pt>
                <c:pt idx="45">
                  <c:v>2.214677640603568</c:v>
                </c:pt>
                <c:pt idx="46">
                  <c:v>2.2799928800284812</c:v>
                </c:pt>
                <c:pt idx="47">
                  <c:v>2.3491124260355041</c:v>
                </c:pt>
                <c:pt idx="48">
                  <c:v>2.4223375624759722</c:v>
                </c:pt>
                <c:pt idx="49">
                  <c:v>2.5000000000000022</c:v>
                </c:pt>
                <c:pt idx="50">
                  <c:v>2.5824656393169532</c:v>
                </c:pt>
                <c:pt idx="51">
                  <c:v>2.6701388888888911</c:v>
                </c:pt>
                <c:pt idx="52">
                  <c:v>2.7634676324128589</c:v>
                </c:pt>
                <c:pt idx="53">
                  <c:v>2.86294896030246</c:v>
                </c:pt>
                <c:pt idx="54">
                  <c:v>2.9691358024691392</c:v>
                </c:pt>
                <c:pt idx="55">
                  <c:v>3.0826446280991768</c:v>
                </c:pt>
                <c:pt idx="56">
                  <c:v>3.2041644131963261</c:v>
                </c:pt>
                <c:pt idx="57">
                  <c:v>3.3344671201814098</c:v>
                </c:pt>
                <c:pt idx="58">
                  <c:v>3.474419988102325</c:v>
                </c:pt>
                <c:pt idx="59">
                  <c:v>3.6250000000000049</c:v>
                </c:pt>
                <c:pt idx="60">
                  <c:v>3.787310979618677</c:v>
                </c:pt>
                <c:pt idx="61">
                  <c:v>3.9626038781163491</c:v>
                </c:pt>
                <c:pt idx="62">
                  <c:v>4.1523009495982537</c:v>
                </c:pt>
                <c:pt idx="63">
                  <c:v>4.3580246913580316</c:v>
                </c:pt>
                <c:pt idx="64">
                  <c:v>4.5816326530612317</c:v>
                </c:pt>
                <c:pt idx="65">
                  <c:v>4.8252595155709432</c:v>
                </c:pt>
                <c:pt idx="66">
                  <c:v>5.0913682277318744</c:v>
                </c:pt>
                <c:pt idx="67">
                  <c:v>5.3828125000000107</c:v>
                </c:pt>
                <c:pt idx="68">
                  <c:v>5.7029136316337281</c:v>
                </c:pt>
                <c:pt idx="69">
                  <c:v>6.0555555555555696</c:v>
                </c:pt>
                <c:pt idx="70">
                  <c:v>6.4453032104637504</c:v>
                </c:pt>
                <c:pt idx="71">
                  <c:v>6.8775510204081822</c:v>
                </c:pt>
                <c:pt idx="72">
                  <c:v>7.3587105624142879</c:v>
                </c:pt>
                <c:pt idx="73">
                  <c:v>7.8964497041420358</c:v>
                </c:pt>
                <c:pt idx="74">
                  <c:v>8.5000000000000284</c:v>
                </c:pt>
                <c:pt idx="75">
                  <c:v>9.1805555555555873</c:v>
                </c:pt>
                <c:pt idx="76">
                  <c:v>9.9517958412098686</c:v>
                </c:pt>
                <c:pt idx="77">
                  <c:v>10.830578512396739</c:v>
                </c:pt>
                <c:pt idx="78">
                  <c:v>11.837868480725669</c:v>
                </c:pt>
                <c:pt idx="79">
                  <c:v>13.00000000000006</c:v>
                </c:pt>
                <c:pt idx="80">
                  <c:v>14.35041551246545</c:v>
                </c:pt>
                <c:pt idx="81">
                  <c:v>15.93209876543219</c:v>
                </c:pt>
                <c:pt idx="82">
                  <c:v>17.80103806228384</c:v>
                </c:pt>
                <c:pt idx="83">
                  <c:v>20.031250000000131</c:v>
                </c:pt>
                <c:pt idx="84">
                  <c:v>22.722222222222381</c:v>
                </c:pt>
                <c:pt idx="85">
                  <c:v>26.01020408163285</c:v>
                </c:pt>
                <c:pt idx="86">
                  <c:v>30.0857988165683</c:v>
                </c:pt>
                <c:pt idx="87">
                  <c:v>35.222222222222541</c:v>
                </c:pt>
                <c:pt idx="88">
                  <c:v>41.822314049587199</c:v>
                </c:pt>
                <c:pt idx="89">
                  <c:v>50.500000000000583</c:v>
                </c:pt>
                <c:pt idx="90">
                  <c:v>62.228395061729202</c:v>
                </c:pt>
                <c:pt idx="91">
                  <c:v>78.625000000001165</c:v>
                </c:pt>
                <c:pt idx="92">
                  <c:v>102.54081632653239</c:v>
                </c:pt>
                <c:pt idx="93">
                  <c:v>139.3888888888917</c:v>
                </c:pt>
                <c:pt idx="94">
                  <c:v>200.50000000000489</c:v>
                </c:pt>
                <c:pt idx="95">
                  <c:v>313.00000000000978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A7-524A-BA9C-6D476D56E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0193952"/>
        <c:axId val="1940195584"/>
      </c:lineChart>
      <c:catAx>
        <c:axId val="1940193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Load Factor</a:t>
                </a:r>
              </a:p>
            </c:rich>
          </c:tx>
          <c:overlay val="0"/>
        </c:title>
        <c:numFmt formatCode="0.00" sourceLinked="1"/>
        <c:majorTickMark val="none"/>
        <c:minorTickMark val="none"/>
        <c:tickLblPos val="nextTo"/>
        <c:crossAx val="1940195584"/>
        <c:crosses val="autoZero"/>
        <c:auto val="1"/>
        <c:lblAlgn val="ctr"/>
        <c:lblOffset val="100"/>
        <c:noMultiLvlLbl val="0"/>
      </c:catAx>
      <c:valAx>
        <c:axId val="19401955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400"/>
                  <a:t>Average # of Probes</a:t>
                </a:r>
              </a:p>
            </c:rich>
          </c:tx>
          <c:layout>
            <c:manualLayout>
              <c:xMode val="edge"/>
              <c:yMode val="edge"/>
              <c:x val="3.05555555555556E-2"/>
              <c:y val="0.16671697287838999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crossAx val="1940193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880555555555599"/>
          <c:y val="0.42073673082531299"/>
          <c:w val="0.25897222222222199"/>
          <c:h val="0.27931321084864402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Linear Probing</a:t>
            </a:r>
          </a:p>
        </c:rich>
      </c:tx>
      <c:layout>
        <c:manualLayout>
          <c:xMode val="edge"/>
          <c:yMode val="edge"/>
          <c:x val="0.32518744531933502"/>
          <c:y val="2.3148148148148098E-2"/>
        </c:manualLayout>
      </c:layout>
      <c:overlay val="0"/>
    </c:title>
    <c:autoTitleDeleted val="0"/>
    <c:plotArea>
      <c:layout/>
      <c:lineChart>
        <c:grouping val="stacked"/>
        <c:varyColors val="0"/>
        <c:ser>
          <c:idx val="2"/>
          <c:order val="0"/>
          <c:tx>
            <c:strRef>
              <c:f>'open addressing hash tables'!$D$2</c:f>
              <c:strCache>
                <c:ptCount val="1"/>
                <c:pt idx="0">
                  <c:v>linear probing found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ymbol val="none"/>
          </c:marker>
          <c:cat>
            <c:numRef>
              <c:f>'open addressing hash tables'!$A$3:$A$101</c:f>
              <c:numCache>
                <c:formatCode>0.00</c:formatCode>
                <c:ptCount val="99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0.90000000000000102</c:v>
                </c:pt>
                <c:pt idx="90">
                  <c:v>0.91000000000000103</c:v>
                </c:pt>
                <c:pt idx="91">
                  <c:v>0.92000000000000104</c:v>
                </c:pt>
                <c:pt idx="92">
                  <c:v>0.93000000000000105</c:v>
                </c:pt>
                <c:pt idx="93">
                  <c:v>0.94000000000000095</c:v>
                </c:pt>
                <c:pt idx="94">
                  <c:v>0.95000000000000095</c:v>
                </c:pt>
                <c:pt idx="95">
                  <c:v>0.96000000000000096</c:v>
                </c:pt>
                <c:pt idx="96">
                  <c:v>0.97000000000000097</c:v>
                </c:pt>
                <c:pt idx="97">
                  <c:v>0.98000000000000098</c:v>
                </c:pt>
                <c:pt idx="98">
                  <c:v>0.99000000000000099</c:v>
                </c:pt>
              </c:numCache>
            </c:numRef>
          </c:cat>
          <c:val>
            <c:numRef>
              <c:f>'open addressing hash tables'!$D$3:$D$85</c:f>
              <c:numCache>
                <c:formatCode>0.00</c:formatCode>
                <c:ptCount val="83"/>
                <c:pt idx="0">
                  <c:v>1.005050505050505</c:v>
                </c:pt>
                <c:pt idx="1">
                  <c:v>1.010204081632653</c:v>
                </c:pt>
                <c:pt idx="2">
                  <c:v>1.0154639175257729</c:v>
                </c:pt>
                <c:pt idx="3">
                  <c:v>1.020833333333333</c:v>
                </c:pt>
                <c:pt idx="4">
                  <c:v>1.0263157894736841</c:v>
                </c:pt>
                <c:pt idx="5">
                  <c:v>1.031914893617021</c:v>
                </c:pt>
                <c:pt idx="6">
                  <c:v>1.0376344086021501</c:v>
                </c:pt>
                <c:pt idx="7">
                  <c:v>1.043478260869565</c:v>
                </c:pt>
                <c:pt idx="8">
                  <c:v>1.0494505494505499</c:v>
                </c:pt>
                <c:pt idx="9">
                  <c:v>1.055555555555556</c:v>
                </c:pt>
                <c:pt idx="10">
                  <c:v>1.061797752808989</c:v>
                </c:pt>
                <c:pt idx="11">
                  <c:v>1.0681818181818179</c:v>
                </c:pt>
                <c:pt idx="12">
                  <c:v>1.0747126436781611</c:v>
                </c:pt>
                <c:pt idx="13">
                  <c:v>1.081395348837209</c:v>
                </c:pt>
                <c:pt idx="14">
                  <c:v>1.088235294117647</c:v>
                </c:pt>
                <c:pt idx="15">
                  <c:v>1.0952380952380949</c:v>
                </c:pt>
                <c:pt idx="16">
                  <c:v>1.102409638554217</c:v>
                </c:pt>
                <c:pt idx="17">
                  <c:v>1.1097560975609759</c:v>
                </c:pt>
                <c:pt idx="18">
                  <c:v>1.117283950617284</c:v>
                </c:pt>
                <c:pt idx="19">
                  <c:v>1.125</c:v>
                </c:pt>
                <c:pt idx="20">
                  <c:v>1.1329113924050629</c:v>
                </c:pt>
                <c:pt idx="21">
                  <c:v>1.141025641025641</c:v>
                </c:pt>
                <c:pt idx="22">
                  <c:v>1.1493506493506489</c:v>
                </c:pt>
                <c:pt idx="23">
                  <c:v>1.1578947368421051</c:v>
                </c:pt>
                <c:pt idx="24">
                  <c:v>1.1666666666666661</c:v>
                </c:pt>
                <c:pt idx="25">
                  <c:v>1.1756756756756761</c:v>
                </c:pt>
                <c:pt idx="26">
                  <c:v>1.1849315068493149</c:v>
                </c:pt>
                <c:pt idx="27">
                  <c:v>1.194444444444444</c:v>
                </c:pt>
                <c:pt idx="28">
                  <c:v>1.204225352112676</c:v>
                </c:pt>
                <c:pt idx="29">
                  <c:v>1.214285714285714</c:v>
                </c:pt>
                <c:pt idx="30">
                  <c:v>1.22463768115942</c:v>
                </c:pt>
                <c:pt idx="31">
                  <c:v>1.2352941176470591</c:v>
                </c:pt>
                <c:pt idx="32">
                  <c:v>1.2462686567164181</c:v>
                </c:pt>
                <c:pt idx="33">
                  <c:v>1.257575757575758</c:v>
                </c:pt>
                <c:pt idx="34">
                  <c:v>1.2692307692307689</c:v>
                </c:pt>
                <c:pt idx="35">
                  <c:v>1.28125</c:v>
                </c:pt>
                <c:pt idx="36">
                  <c:v>1.2936507936507939</c:v>
                </c:pt>
                <c:pt idx="37">
                  <c:v>1.306451612903226</c:v>
                </c:pt>
                <c:pt idx="38">
                  <c:v>1.319672131147541</c:v>
                </c:pt>
                <c:pt idx="39">
                  <c:v>1.333333333333333</c:v>
                </c:pt>
                <c:pt idx="40">
                  <c:v>1.347457627118644</c:v>
                </c:pt>
                <c:pt idx="41">
                  <c:v>1.3620689655172411</c:v>
                </c:pt>
                <c:pt idx="42">
                  <c:v>1.3771929824561411</c:v>
                </c:pt>
                <c:pt idx="43">
                  <c:v>1.392857142857143</c:v>
                </c:pt>
                <c:pt idx="44">
                  <c:v>1.4090909090909089</c:v>
                </c:pt>
                <c:pt idx="45">
                  <c:v>1.425925925925926</c:v>
                </c:pt>
                <c:pt idx="46">
                  <c:v>1.443396226415095</c:v>
                </c:pt>
                <c:pt idx="47">
                  <c:v>1.4615384615384619</c:v>
                </c:pt>
                <c:pt idx="48">
                  <c:v>1.4803921568627461</c:v>
                </c:pt>
                <c:pt idx="49">
                  <c:v>1.5</c:v>
                </c:pt>
                <c:pt idx="50">
                  <c:v>1.520408163265307</c:v>
                </c:pt>
                <c:pt idx="51">
                  <c:v>1.541666666666667</c:v>
                </c:pt>
                <c:pt idx="52">
                  <c:v>1.563829787234043</c:v>
                </c:pt>
                <c:pt idx="53">
                  <c:v>1.586956521739131</c:v>
                </c:pt>
                <c:pt idx="54">
                  <c:v>1.611111111111112</c:v>
                </c:pt>
                <c:pt idx="55">
                  <c:v>1.6363636363636369</c:v>
                </c:pt>
                <c:pt idx="56">
                  <c:v>1.6627906976744189</c:v>
                </c:pt>
                <c:pt idx="57">
                  <c:v>1.6904761904761909</c:v>
                </c:pt>
                <c:pt idx="58">
                  <c:v>1.7195121951219521</c:v>
                </c:pt>
                <c:pt idx="59">
                  <c:v>1.7500000000000011</c:v>
                </c:pt>
                <c:pt idx="60">
                  <c:v>1.782051282051283</c:v>
                </c:pt>
                <c:pt idx="61">
                  <c:v>1.815789473684212</c:v>
                </c:pt>
                <c:pt idx="62">
                  <c:v>1.8513513513513531</c:v>
                </c:pt>
                <c:pt idx="63">
                  <c:v>1.8888888888888899</c:v>
                </c:pt>
                <c:pt idx="64">
                  <c:v>1.9285714285714299</c:v>
                </c:pt>
                <c:pt idx="65">
                  <c:v>1.9705882352941191</c:v>
                </c:pt>
                <c:pt idx="66">
                  <c:v>2.0151515151515169</c:v>
                </c:pt>
                <c:pt idx="67">
                  <c:v>2.0625000000000022</c:v>
                </c:pt>
                <c:pt idx="68">
                  <c:v>2.1129032258064542</c:v>
                </c:pt>
                <c:pt idx="69">
                  <c:v>2.1666666666666692</c:v>
                </c:pt>
                <c:pt idx="70">
                  <c:v>2.2241379310344849</c:v>
                </c:pt>
                <c:pt idx="71">
                  <c:v>2.2857142857142878</c:v>
                </c:pt>
                <c:pt idx="72">
                  <c:v>2.3518518518518552</c:v>
                </c:pt>
                <c:pt idx="73">
                  <c:v>2.423076923076926</c:v>
                </c:pt>
                <c:pt idx="74">
                  <c:v>2.500000000000004</c:v>
                </c:pt>
                <c:pt idx="75">
                  <c:v>2.583333333333337</c:v>
                </c:pt>
                <c:pt idx="76">
                  <c:v>2.6739130434782652</c:v>
                </c:pt>
                <c:pt idx="77">
                  <c:v>2.7727272727272769</c:v>
                </c:pt>
                <c:pt idx="78">
                  <c:v>2.8809523809523858</c:v>
                </c:pt>
                <c:pt idx="79">
                  <c:v>3.0000000000000062</c:v>
                </c:pt>
                <c:pt idx="80">
                  <c:v>3.1315789473684279</c:v>
                </c:pt>
                <c:pt idx="81">
                  <c:v>3.2777777777777848</c:v>
                </c:pt>
                <c:pt idx="82">
                  <c:v>3.4411764705882439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90-8E47-A2F0-19FFC2589421}"/>
            </c:ext>
          </c:extLst>
        </c:ser>
        <c:ser>
          <c:idx val="3"/>
          <c:order val="1"/>
          <c:tx>
            <c:strRef>
              <c:f>'open addressing hash tables'!$E$2</c:f>
              <c:strCache>
                <c:ptCount val="1"/>
                <c:pt idx="0">
                  <c:v>linear probing not found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'open addressing hash tables'!$E$3:$E$80</c:f>
              <c:numCache>
                <c:formatCode>0.00</c:formatCode>
                <c:ptCount val="78"/>
                <c:pt idx="0">
                  <c:v>1.0101520253035401</c:v>
                </c:pt>
                <c:pt idx="1">
                  <c:v>1.0206164098292381</c:v>
                </c:pt>
                <c:pt idx="2">
                  <c:v>1.0314061005420341</c:v>
                </c:pt>
                <c:pt idx="3">
                  <c:v>1.0425347222222221</c:v>
                </c:pt>
                <c:pt idx="4">
                  <c:v>1.054016620498615</c:v>
                </c:pt>
                <c:pt idx="5">
                  <c:v>1.0658669081032139</c:v>
                </c:pt>
                <c:pt idx="6">
                  <c:v>1.078101514625968</c:v>
                </c:pt>
                <c:pt idx="7">
                  <c:v>1.0907372400756139</c:v>
                </c:pt>
                <c:pt idx="8">
                  <c:v>1.1037918125830211</c:v>
                </c:pt>
                <c:pt idx="9">
                  <c:v>1.117283950617284</c:v>
                </c:pt>
                <c:pt idx="10">
                  <c:v>1.1312334301224589</c:v>
                </c:pt>
                <c:pt idx="11">
                  <c:v>1.145661157024793</c:v>
                </c:pt>
                <c:pt idx="12">
                  <c:v>1.1605892456070821</c:v>
                </c:pt>
                <c:pt idx="13">
                  <c:v>1.176041103299081</c:v>
                </c:pt>
                <c:pt idx="14">
                  <c:v>1.1920415224913501</c:v>
                </c:pt>
                <c:pt idx="15">
                  <c:v>1.208616780045352</c:v>
                </c:pt>
                <c:pt idx="16">
                  <c:v>1.225794745246044</c:v>
                </c:pt>
                <c:pt idx="17">
                  <c:v>1.24360499702558</c:v>
                </c:pt>
                <c:pt idx="18">
                  <c:v>1.2620789513793631</c:v>
                </c:pt>
                <c:pt idx="19">
                  <c:v>1.28125</c:v>
                </c:pt>
                <c:pt idx="20">
                  <c:v>1.3011536612722321</c:v>
                </c:pt>
                <c:pt idx="21">
                  <c:v>1.321827744904668</c:v>
                </c:pt>
                <c:pt idx="22">
                  <c:v>1.34331253162422</c:v>
                </c:pt>
                <c:pt idx="23">
                  <c:v>1.3656509695290859</c:v>
                </c:pt>
                <c:pt idx="24">
                  <c:v>1.3888888888888891</c:v>
                </c:pt>
                <c:pt idx="25">
                  <c:v>1.4130752373995621</c:v>
                </c:pt>
                <c:pt idx="26">
                  <c:v>1.438262338149747</c:v>
                </c:pt>
                <c:pt idx="27">
                  <c:v>1.4645061728395059</c:v>
                </c:pt>
                <c:pt idx="28">
                  <c:v>1.491866693116445</c:v>
                </c:pt>
                <c:pt idx="29">
                  <c:v>1.5204081632653059</c:v>
                </c:pt>
                <c:pt idx="30">
                  <c:v>1.550199537912204</c:v>
                </c:pt>
                <c:pt idx="31">
                  <c:v>1.581314878892734</c:v>
                </c:pt>
                <c:pt idx="32">
                  <c:v>1.6138338159946539</c:v>
                </c:pt>
                <c:pt idx="33">
                  <c:v>1.6478420569329659</c:v>
                </c:pt>
                <c:pt idx="34">
                  <c:v>1.6834319526627219</c:v>
                </c:pt>
                <c:pt idx="35">
                  <c:v>1.720703125</c:v>
                </c:pt>
                <c:pt idx="36">
                  <c:v>1.75976316452507</c:v>
                </c:pt>
                <c:pt idx="37">
                  <c:v>1.8007284079084289</c:v>
                </c:pt>
                <c:pt idx="38">
                  <c:v>1.843724805159904</c:v>
                </c:pt>
                <c:pt idx="39">
                  <c:v>1.8888888888888891</c:v>
                </c:pt>
                <c:pt idx="40">
                  <c:v>1.9363688595231261</c:v>
                </c:pt>
                <c:pt idx="41">
                  <c:v>1.9863258026159341</c:v>
                </c:pt>
                <c:pt idx="42">
                  <c:v>2.038935056940598</c:v>
                </c:pt>
                <c:pt idx="43">
                  <c:v>2.0943877551020411</c:v>
                </c:pt>
                <c:pt idx="44">
                  <c:v>2.1528925619834718</c:v>
                </c:pt>
                <c:pt idx="45">
                  <c:v>2.214677640603568</c:v>
                </c:pt>
                <c:pt idx="46">
                  <c:v>2.2799928800284812</c:v>
                </c:pt>
                <c:pt idx="47">
                  <c:v>2.3491124260355041</c:v>
                </c:pt>
                <c:pt idx="48">
                  <c:v>2.4223375624759722</c:v>
                </c:pt>
                <c:pt idx="49">
                  <c:v>2.5000000000000022</c:v>
                </c:pt>
                <c:pt idx="50">
                  <c:v>2.5824656393169532</c:v>
                </c:pt>
                <c:pt idx="51">
                  <c:v>2.6701388888888911</c:v>
                </c:pt>
                <c:pt idx="52">
                  <c:v>2.7634676324128589</c:v>
                </c:pt>
                <c:pt idx="53">
                  <c:v>2.86294896030246</c:v>
                </c:pt>
                <c:pt idx="54">
                  <c:v>2.9691358024691392</c:v>
                </c:pt>
                <c:pt idx="55">
                  <c:v>3.0826446280991768</c:v>
                </c:pt>
                <c:pt idx="56">
                  <c:v>3.2041644131963261</c:v>
                </c:pt>
                <c:pt idx="57">
                  <c:v>3.3344671201814098</c:v>
                </c:pt>
                <c:pt idx="58">
                  <c:v>3.474419988102325</c:v>
                </c:pt>
                <c:pt idx="59">
                  <c:v>3.6250000000000049</c:v>
                </c:pt>
                <c:pt idx="60">
                  <c:v>3.787310979618677</c:v>
                </c:pt>
                <c:pt idx="61">
                  <c:v>3.9626038781163491</c:v>
                </c:pt>
                <c:pt idx="62">
                  <c:v>4.1523009495982537</c:v>
                </c:pt>
                <c:pt idx="63">
                  <c:v>4.3580246913580316</c:v>
                </c:pt>
                <c:pt idx="64">
                  <c:v>4.5816326530612317</c:v>
                </c:pt>
                <c:pt idx="65">
                  <c:v>4.8252595155709432</c:v>
                </c:pt>
                <c:pt idx="66">
                  <c:v>5.0913682277318744</c:v>
                </c:pt>
                <c:pt idx="67">
                  <c:v>5.3828125000000107</c:v>
                </c:pt>
                <c:pt idx="68">
                  <c:v>5.7029136316337281</c:v>
                </c:pt>
                <c:pt idx="69">
                  <c:v>6.0555555555555696</c:v>
                </c:pt>
                <c:pt idx="70">
                  <c:v>6.4453032104637504</c:v>
                </c:pt>
                <c:pt idx="71">
                  <c:v>6.8775510204081822</c:v>
                </c:pt>
                <c:pt idx="72">
                  <c:v>7.3587105624142879</c:v>
                </c:pt>
                <c:pt idx="73">
                  <c:v>7.8964497041420358</c:v>
                </c:pt>
                <c:pt idx="74">
                  <c:v>8.5000000000000284</c:v>
                </c:pt>
                <c:pt idx="75">
                  <c:v>9.1805555555555873</c:v>
                </c:pt>
                <c:pt idx="76">
                  <c:v>9.9517958412098686</c:v>
                </c:pt>
                <c:pt idx="77">
                  <c:v>10.830578512396739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90-8E47-A2F0-19FFC25894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0199936"/>
        <c:axId val="1940192864"/>
      </c:lineChart>
      <c:catAx>
        <c:axId val="1940199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Load Factor</a:t>
                </a:r>
              </a:p>
            </c:rich>
          </c:tx>
          <c:overlay val="0"/>
        </c:title>
        <c:numFmt formatCode="0.00" sourceLinked="1"/>
        <c:majorTickMark val="none"/>
        <c:minorTickMark val="none"/>
        <c:tickLblPos val="nextTo"/>
        <c:crossAx val="1940192864"/>
        <c:crosses val="autoZero"/>
        <c:auto val="1"/>
        <c:lblAlgn val="ctr"/>
        <c:lblOffset val="100"/>
        <c:noMultiLvlLbl val="0"/>
      </c:catAx>
      <c:valAx>
        <c:axId val="19401928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400"/>
                  <a:t>Average # of Probes</a:t>
                </a:r>
              </a:p>
            </c:rich>
          </c:tx>
          <c:layout>
            <c:manualLayout>
              <c:xMode val="edge"/>
              <c:yMode val="edge"/>
              <c:x val="3.05555555555556E-2"/>
              <c:y val="0.16671697287838999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crossAx val="1940199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880555555555599"/>
          <c:y val="0.42073673082531299"/>
          <c:w val="0.23952777777777801"/>
          <c:h val="0.27931321084864402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Linear Probing</a:t>
            </a:r>
          </a:p>
        </c:rich>
      </c:tx>
      <c:layout>
        <c:manualLayout>
          <c:xMode val="edge"/>
          <c:yMode val="edge"/>
          <c:x val="0.32518744531933502"/>
          <c:y val="2.3148148148148098E-2"/>
        </c:manualLayout>
      </c:layout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'open addressing hash tables'!$D$2</c:f>
              <c:strCache>
                <c:ptCount val="1"/>
                <c:pt idx="0">
                  <c:v>linear probing found</c:v>
                </c:pt>
              </c:strCache>
            </c:strRef>
          </c:tx>
          <c:spPr>
            <a:ln>
              <a:solidFill>
                <a:srgbClr val="76B93D"/>
              </a:solidFill>
            </a:ln>
          </c:spPr>
          <c:marker>
            <c:symbol val="none"/>
          </c:marker>
          <c:cat>
            <c:numRef>
              <c:f>'open addressing hash tables'!$A$3:$A$101</c:f>
              <c:numCache>
                <c:formatCode>0.00</c:formatCode>
                <c:ptCount val="99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0.90000000000000102</c:v>
                </c:pt>
                <c:pt idx="90">
                  <c:v>0.91000000000000103</c:v>
                </c:pt>
                <c:pt idx="91">
                  <c:v>0.92000000000000104</c:v>
                </c:pt>
                <c:pt idx="92">
                  <c:v>0.93000000000000105</c:v>
                </c:pt>
                <c:pt idx="93">
                  <c:v>0.94000000000000095</c:v>
                </c:pt>
                <c:pt idx="94">
                  <c:v>0.95000000000000095</c:v>
                </c:pt>
                <c:pt idx="95">
                  <c:v>0.96000000000000096</c:v>
                </c:pt>
                <c:pt idx="96">
                  <c:v>0.97000000000000097</c:v>
                </c:pt>
                <c:pt idx="97">
                  <c:v>0.98000000000000098</c:v>
                </c:pt>
                <c:pt idx="98">
                  <c:v>0.99000000000000099</c:v>
                </c:pt>
              </c:numCache>
            </c:numRef>
          </c:cat>
          <c:val>
            <c:numRef>
              <c:f>'open addressing hash tables'!$D$3:$D$101</c:f>
              <c:numCache>
                <c:formatCode>0.00</c:formatCode>
                <c:ptCount val="99"/>
                <c:pt idx="0">
                  <c:v>1.005050505050505</c:v>
                </c:pt>
                <c:pt idx="1">
                  <c:v>1.010204081632653</c:v>
                </c:pt>
                <c:pt idx="2">
                  <c:v>1.0154639175257729</c:v>
                </c:pt>
                <c:pt idx="3">
                  <c:v>1.020833333333333</c:v>
                </c:pt>
                <c:pt idx="4">
                  <c:v>1.0263157894736841</c:v>
                </c:pt>
                <c:pt idx="5">
                  <c:v>1.031914893617021</c:v>
                </c:pt>
                <c:pt idx="6">
                  <c:v>1.0376344086021501</c:v>
                </c:pt>
                <c:pt idx="7">
                  <c:v>1.043478260869565</c:v>
                </c:pt>
                <c:pt idx="8">
                  <c:v>1.0494505494505499</c:v>
                </c:pt>
                <c:pt idx="9">
                  <c:v>1.055555555555556</c:v>
                </c:pt>
                <c:pt idx="10">
                  <c:v>1.061797752808989</c:v>
                </c:pt>
                <c:pt idx="11">
                  <c:v>1.0681818181818179</c:v>
                </c:pt>
                <c:pt idx="12">
                  <c:v>1.0747126436781611</c:v>
                </c:pt>
                <c:pt idx="13">
                  <c:v>1.081395348837209</c:v>
                </c:pt>
                <c:pt idx="14">
                  <c:v>1.088235294117647</c:v>
                </c:pt>
                <c:pt idx="15">
                  <c:v>1.0952380952380949</c:v>
                </c:pt>
                <c:pt idx="16">
                  <c:v>1.102409638554217</c:v>
                </c:pt>
                <c:pt idx="17">
                  <c:v>1.1097560975609759</c:v>
                </c:pt>
                <c:pt idx="18">
                  <c:v>1.117283950617284</c:v>
                </c:pt>
                <c:pt idx="19">
                  <c:v>1.125</c:v>
                </c:pt>
                <c:pt idx="20">
                  <c:v>1.1329113924050629</c:v>
                </c:pt>
                <c:pt idx="21">
                  <c:v>1.141025641025641</c:v>
                </c:pt>
                <c:pt idx="22">
                  <c:v>1.1493506493506489</c:v>
                </c:pt>
                <c:pt idx="23">
                  <c:v>1.1578947368421051</c:v>
                </c:pt>
                <c:pt idx="24">
                  <c:v>1.1666666666666661</c:v>
                </c:pt>
                <c:pt idx="25">
                  <c:v>1.1756756756756761</c:v>
                </c:pt>
                <c:pt idx="26">
                  <c:v>1.1849315068493149</c:v>
                </c:pt>
                <c:pt idx="27">
                  <c:v>1.194444444444444</c:v>
                </c:pt>
                <c:pt idx="28">
                  <c:v>1.204225352112676</c:v>
                </c:pt>
                <c:pt idx="29">
                  <c:v>1.214285714285714</c:v>
                </c:pt>
                <c:pt idx="30">
                  <c:v>1.22463768115942</c:v>
                </c:pt>
                <c:pt idx="31">
                  <c:v>1.2352941176470591</c:v>
                </c:pt>
                <c:pt idx="32">
                  <c:v>1.2462686567164181</c:v>
                </c:pt>
                <c:pt idx="33">
                  <c:v>1.257575757575758</c:v>
                </c:pt>
                <c:pt idx="34">
                  <c:v>1.2692307692307689</c:v>
                </c:pt>
                <c:pt idx="35">
                  <c:v>1.28125</c:v>
                </c:pt>
                <c:pt idx="36">
                  <c:v>1.2936507936507939</c:v>
                </c:pt>
                <c:pt idx="37">
                  <c:v>1.306451612903226</c:v>
                </c:pt>
                <c:pt idx="38">
                  <c:v>1.319672131147541</c:v>
                </c:pt>
                <c:pt idx="39">
                  <c:v>1.333333333333333</c:v>
                </c:pt>
                <c:pt idx="40">
                  <c:v>1.347457627118644</c:v>
                </c:pt>
                <c:pt idx="41">
                  <c:v>1.3620689655172411</c:v>
                </c:pt>
                <c:pt idx="42">
                  <c:v>1.3771929824561411</c:v>
                </c:pt>
                <c:pt idx="43">
                  <c:v>1.392857142857143</c:v>
                </c:pt>
                <c:pt idx="44">
                  <c:v>1.4090909090909089</c:v>
                </c:pt>
                <c:pt idx="45">
                  <c:v>1.425925925925926</c:v>
                </c:pt>
                <c:pt idx="46">
                  <c:v>1.443396226415095</c:v>
                </c:pt>
                <c:pt idx="47">
                  <c:v>1.4615384615384619</c:v>
                </c:pt>
                <c:pt idx="48">
                  <c:v>1.4803921568627461</c:v>
                </c:pt>
                <c:pt idx="49">
                  <c:v>1.5</c:v>
                </c:pt>
                <c:pt idx="50">
                  <c:v>1.520408163265307</c:v>
                </c:pt>
                <c:pt idx="51">
                  <c:v>1.541666666666667</c:v>
                </c:pt>
                <c:pt idx="52">
                  <c:v>1.563829787234043</c:v>
                </c:pt>
                <c:pt idx="53">
                  <c:v>1.586956521739131</c:v>
                </c:pt>
                <c:pt idx="54">
                  <c:v>1.611111111111112</c:v>
                </c:pt>
                <c:pt idx="55">
                  <c:v>1.6363636363636369</c:v>
                </c:pt>
                <c:pt idx="56">
                  <c:v>1.6627906976744189</c:v>
                </c:pt>
                <c:pt idx="57">
                  <c:v>1.6904761904761909</c:v>
                </c:pt>
                <c:pt idx="58">
                  <c:v>1.7195121951219521</c:v>
                </c:pt>
                <c:pt idx="59">
                  <c:v>1.7500000000000011</c:v>
                </c:pt>
                <c:pt idx="60">
                  <c:v>1.782051282051283</c:v>
                </c:pt>
                <c:pt idx="61">
                  <c:v>1.815789473684212</c:v>
                </c:pt>
                <c:pt idx="62">
                  <c:v>1.8513513513513531</c:v>
                </c:pt>
                <c:pt idx="63">
                  <c:v>1.8888888888888899</c:v>
                </c:pt>
                <c:pt idx="64">
                  <c:v>1.9285714285714299</c:v>
                </c:pt>
                <c:pt idx="65">
                  <c:v>1.9705882352941191</c:v>
                </c:pt>
                <c:pt idx="66">
                  <c:v>2.0151515151515169</c:v>
                </c:pt>
                <c:pt idx="67">
                  <c:v>2.0625000000000022</c:v>
                </c:pt>
                <c:pt idx="68">
                  <c:v>2.1129032258064542</c:v>
                </c:pt>
                <c:pt idx="69">
                  <c:v>2.1666666666666692</c:v>
                </c:pt>
                <c:pt idx="70">
                  <c:v>2.2241379310344849</c:v>
                </c:pt>
                <c:pt idx="71">
                  <c:v>2.2857142857142878</c:v>
                </c:pt>
                <c:pt idx="72">
                  <c:v>2.3518518518518552</c:v>
                </c:pt>
                <c:pt idx="73">
                  <c:v>2.423076923076926</c:v>
                </c:pt>
                <c:pt idx="74">
                  <c:v>2.500000000000004</c:v>
                </c:pt>
                <c:pt idx="75">
                  <c:v>2.583333333333337</c:v>
                </c:pt>
                <c:pt idx="76">
                  <c:v>2.6739130434782652</c:v>
                </c:pt>
                <c:pt idx="77">
                  <c:v>2.7727272727272769</c:v>
                </c:pt>
                <c:pt idx="78">
                  <c:v>2.8809523809523858</c:v>
                </c:pt>
                <c:pt idx="79">
                  <c:v>3.0000000000000062</c:v>
                </c:pt>
                <c:pt idx="80">
                  <c:v>3.1315789473684279</c:v>
                </c:pt>
                <c:pt idx="81">
                  <c:v>3.2777777777777848</c:v>
                </c:pt>
                <c:pt idx="82">
                  <c:v>3.4411764705882439</c:v>
                </c:pt>
                <c:pt idx="83">
                  <c:v>3.6250000000000102</c:v>
                </c:pt>
                <c:pt idx="84">
                  <c:v>3.833333333333345</c:v>
                </c:pt>
                <c:pt idx="85">
                  <c:v>4.0714285714285854</c:v>
                </c:pt>
                <c:pt idx="86">
                  <c:v>4.3461538461538627</c:v>
                </c:pt>
                <c:pt idx="87">
                  <c:v>4.6666666666666856</c:v>
                </c:pt>
                <c:pt idx="88">
                  <c:v>5.045454545454569</c:v>
                </c:pt>
                <c:pt idx="89">
                  <c:v>5.5000000000000302</c:v>
                </c:pt>
                <c:pt idx="90">
                  <c:v>6.0555555555555918</c:v>
                </c:pt>
                <c:pt idx="91">
                  <c:v>6.7500000000000462</c:v>
                </c:pt>
                <c:pt idx="92">
                  <c:v>7.6428571428572036</c:v>
                </c:pt>
                <c:pt idx="93">
                  <c:v>8.8333333333334192</c:v>
                </c:pt>
                <c:pt idx="94">
                  <c:v>10.500000000000121</c:v>
                </c:pt>
                <c:pt idx="95">
                  <c:v>13.000000000000201</c:v>
                </c:pt>
                <c:pt idx="96">
                  <c:v>17.16666666666702</c:v>
                </c:pt>
                <c:pt idx="97">
                  <c:v>25.50000000000081</c:v>
                </c:pt>
                <c:pt idx="98">
                  <c:v>50.50000000000329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83-6B44-926C-270DA4B98F96}"/>
            </c:ext>
          </c:extLst>
        </c:ser>
        <c:ser>
          <c:idx val="1"/>
          <c:order val="1"/>
          <c:tx>
            <c:strRef>
              <c:f>'open addressing hash tables'!$E$2</c:f>
              <c:strCache>
                <c:ptCount val="1"/>
                <c:pt idx="0">
                  <c:v>linear probing not found</c:v>
                </c:pt>
              </c:strCache>
            </c:strRef>
          </c:tx>
          <c:spPr>
            <a:ln>
              <a:solidFill>
                <a:srgbClr val="950097"/>
              </a:solidFill>
            </a:ln>
          </c:spPr>
          <c:marker>
            <c:symbol val="none"/>
          </c:marker>
          <c:val>
            <c:numRef>
              <c:f>'open addressing hash tables'!$E$3:$E$98</c:f>
              <c:numCache>
                <c:formatCode>0.00</c:formatCode>
                <c:ptCount val="96"/>
                <c:pt idx="0">
                  <c:v>1.0101520253035401</c:v>
                </c:pt>
                <c:pt idx="1">
                  <c:v>1.0206164098292381</c:v>
                </c:pt>
                <c:pt idx="2">
                  <c:v>1.0314061005420341</c:v>
                </c:pt>
                <c:pt idx="3">
                  <c:v>1.0425347222222221</c:v>
                </c:pt>
                <c:pt idx="4">
                  <c:v>1.054016620498615</c:v>
                </c:pt>
                <c:pt idx="5">
                  <c:v>1.0658669081032139</c:v>
                </c:pt>
                <c:pt idx="6">
                  <c:v>1.078101514625968</c:v>
                </c:pt>
                <c:pt idx="7">
                  <c:v>1.0907372400756139</c:v>
                </c:pt>
                <c:pt idx="8">
                  <c:v>1.1037918125830211</c:v>
                </c:pt>
                <c:pt idx="9">
                  <c:v>1.117283950617284</c:v>
                </c:pt>
                <c:pt idx="10">
                  <c:v>1.1312334301224589</c:v>
                </c:pt>
                <c:pt idx="11">
                  <c:v>1.145661157024793</c:v>
                </c:pt>
                <c:pt idx="12">
                  <c:v>1.1605892456070821</c:v>
                </c:pt>
                <c:pt idx="13">
                  <c:v>1.176041103299081</c:v>
                </c:pt>
                <c:pt idx="14">
                  <c:v>1.1920415224913501</c:v>
                </c:pt>
                <c:pt idx="15">
                  <c:v>1.208616780045352</c:v>
                </c:pt>
                <c:pt idx="16">
                  <c:v>1.225794745246044</c:v>
                </c:pt>
                <c:pt idx="17">
                  <c:v>1.24360499702558</c:v>
                </c:pt>
                <c:pt idx="18">
                  <c:v>1.2620789513793631</c:v>
                </c:pt>
                <c:pt idx="19">
                  <c:v>1.28125</c:v>
                </c:pt>
                <c:pt idx="20">
                  <c:v>1.3011536612722321</c:v>
                </c:pt>
                <c:pt idx="21">
                  <c:v>1.321827744904668</c:v>
                </c:pt>
                <c:pt idx="22">
                  <c:v>1.34331253162422</c:v>
                </c:pt>
                <c:pt idx="23">
                  <c:v>1.3656509695290859</c:v>
                </c:pt>
                <c:pt idx="24">
                  <c:v>1.3888888888888891</c:v>
                </c:pt>
                <c:pt idx="25">
                  <c:v>1.4130752373995621</c:v>
                </c:pt>
                <c:pt idx="26">
                  <c:v>1.438262338149747</c:v>
                </c:pt>
                <c:pt idx="27">
                  <c:v>1.4645061728395059</c:v>
                </c:pt>
                <c:pt idx="28">
                  <c:v>1.491866693116445</c:v>
                </c:pt>
                <c:pt idx="29">
                  <c:v>1.5204081632653059</c:v>
                </c:pt>
                <c:pt idx="30">
                  <c:v>1.550199537912204</c:v>
                </c:pt>
                <c:pt idx="31">
                  <c:v>1.581314878892734</c:v>
                </c:pt>
                <c:pt idx="32">
                  <c:v>1.6138338159946539</c:v>
                </c:pt>
                <c:pt idx="33">
                  <c:v>1.6478420569329659</c:v>
                </c:pt>
                <c:pt idx="34">
                  <c:v>1.6834319526627219</c:v>
                </c:pt>
                <c:pt idx="35">
                  <c:v>1.720703125</c:v>
                </c:pt>
                <c:pt idx="36">
                  <c:v>1.75976316452507</c:v>
                </c:pt>
                <c:pt idx="37">
                  <c:v>1.8007284079084289</c:v>
                </c:pt>
                <c:pt idx="38">
                  <c:v>1.843724805159904</c:v>
                </c:pt>
                <c:pt idx="39">
                  <c:v>1.8888888888888891</c:v>
                </c:pt>
                <c:pt idx="40">
                  <c:v>1.9363688595231261</c:v>
                </c:pt>
                <c:pt idx="41">
                  <c:v>1.9863258026159341</c:v>
                </c:pt>
                <c:pt idx="42">
                  <c:v>2.038935056940598</c:v>
                </c:pt>
                <c:pt idx="43">
                  <c:v>2.0943877551020411</c:v>
                </c:pt>
                <c:pt idx="44">
                  <c:v>2.1528925619834718</c:v>
                </c:pt>
                <c:pt idx="45">
                  <c:v>2.214677640603568</c:v>
                </c:pt>
                <c:pt idx="46">
                  <c:v>2.2799928800284812</c:v>
                </c:pt>
                <c:pt idx="47">
                  <c:v>2.3491124260355041</c:v>
                </c:pt>
                <c:pt idx="48">
                  <c:v>2.4223375624759722</c:v>
                </c:pt>
                <c:pt idx="49">
                  <c:v>2.5000000000000022</c:v>
                </c:pt>
                <c:pt idx="50">
                  <c:v>2.5824656393169532</c:v>
                </c:pt>
                <c:pt idx="51">
                  <c:v>2.6701388888888911</c:v>
                </c:pt>
                <c:pt idx="52">
                  <c:v>2.7634676324128589</c:v>
                </c:pt>
                <c:pt idx="53">
                  <c:v>2.86294896030246</c:v>
                </c:pt>
                <c:pt idx="54">
                  <c:v>2.9691358024691392</c:v>
                </c:pt>
                <c:pt idx="55">
                  <c:v>3.0826446280991768</c:v>
                </c:pt>
                <c:pt idx="56">
                  <c:v>3.2041644131963261</c:v>
                </c:pt>
                <c:pt idx="57">
                  <c:v>3.3344671201814098</c:v>
                </c:pt>
                <c:pt idx="58">
                  <c:v>3.474419988102325</c:v>
                </c:pt>
                <c:pt idx="59">
                  <c:v>3.6250000000000049</c:v>
                </c:pt>
                <c:pt idx="60">
                  <c:v>3.787310979618677</c:v>
                </c:pt>
                <c:pt idx="61">
                  <c:v>3.9626038781163491</c:v>
                </c:pt>
                <c:pt idx="62">
                  <c:v>4.1523009495982537</c:v>
                </c:pt>
                <c:pt idx="63">
                  <c:v>4.3580246913580316</c:v>
                </c:pt>
                <c:pt idx="64">
                  <c:v>4.5816326530612317</c:v>
                </c:pt>
                <c:pt idx="65">
                  <c:v>4.8252595155709432</c:v>
                </c:pt>
                <c:pt idx="66">
                  <c:v>5.0913682277318744</c:v>
                </c:pt>
                <c:pt idx="67">
                  <c:v>5.3828125000000107</c:v>
                </c:pt>
                <c:pt idx="68">
                  <c:v>5.7029136316337281</c:v>
                </c:pt>
                <c:pt idx="69">
                  <c:v>6.0555555555555696</c:v>
                </c:pt>
                <c:pt idx="70">
                  <c:v>6.4453032104637504</c:v>
                </c:pt>
                <c:pt idx="71">
                  <c:v>6.8775510204081822</c:v>
                </c:pt>
                <c:pt idx="72">
                  <c:v>7.3587105624142879</c:v>
                </c:pt>
                <c:pt idx="73">
                  <c:v>7.8964497041420358</c:v>
                </c:pt>
                <c:pt idx="74">
                  <c:v>8.5000000000000284</c:v>
                </c:pt>
                <c:pt idx="75">
                  <c:v>9.1805555555555873</c:v>
                </c:pt>
                <c:pt idx="76">
                  <c:v>9.9517958412098686</c:v>
                </c:pt>
                <c:pt idx="77">
                  <c:v>10.830578512396739</c:v>
                </c:pt>
                <c:pt idx="78">
                  <c:v>11.837868480725669</c:v>
                </c:pt>
                <c:pt idx="79">
                  <c:v>13.00000000000006</c:v>
                </c:pt>
                <c:pt idx="80">
                  <c:v>14.35041551246545</c:v>
                </c:pt>
                <c:pt idx="81">
                  <c:v>15.93209876543219</c:v>
                </c:pt>
                <c:pt idx="82">
                  <c:v>17.80103806228384</c:v>
                </c:pt>
                <c:pt idx="83">
                  <c:v>20.031250000000131</c:v>
                </c:pt>
                <c:pt idx="84">
                  <c:v>22.722222222222381</c:v>
                </c:pt>
                <c:pt idx="85">
                  <c:v>26.01020408163285</c:v>
                </c:pt>
                <c:pt idx="86">
                  <c:v>30.0857988165683</c:v>
                </c:pt>
                <c:pt idx="87">
                  <c:v>35.222222222222541</c:v>
                </c:pt>
                <c:pt idx="88">
                  <c:v>41.822314049587199</c:v>
                </c:pt>
                <c:pt idx="89">
                  <c:v>50.500000000000583</c:v>
                </c:pt>
                <c:pt idx="90">
                  <c:v>62.228395061729202</c:v>
                </c:pt>
                <c:pt idx="91">
                  <c:v>78.625000000001165</c:v>
                </c:pt>
                <c:pt idx="92">
                  <c:v>102.54081632653239</c:v>
                </c:pt>
                <c:pt idx="93">
                  <c:v>139.3888888888917</c:v>
                </c:pt>
                <c:pt idx="94">
                  <c:v>200.50000000000489</c:v>
                </c:pt>
                <c:pt idx="95">
                  <c:v>313.00000000000978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83-6B44-926C-270DA4B98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0200480"/>
        <c:axId val="1940194496"/>
      </c:lineChart>
      <c:catAx>
        <c:axId val="1940200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Load Factor</a:t>
                </a:r>
              </a:p>
            </c:rich>
          </c:tx>
          <c:overlay val="0"/>
        </c:title>
        <c:numFmt formatCode="0.00" sourceLinked="1"/>
        <c:majorTickMark val="none"/>
        <c:minorTickMark val="none"/>
        <c:tickLblPos val="nextTo"/>
        <c:crossAx val="1940194496"/>
        <c:crosses val="autoZero"/>
        <c:auto val="1"/>
        <c:lblAlgn val="ctr"/>
        <c:lblOffset val="100"/>
        <c:noMultiLvlLbl val="0"/>
      </c:catAx>
      <c:valAx>
        <c:axId val="19401944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400"/>
                  <a:t>Average # of Probes</a:t>
                </a:r>
              </a:p>
            </c:rich>
          </c:tx>
          <c:layout>
            <c:manualLayout>
              <c:xMode val="edge"/>
              <c:yMode val="edge"/>
              <c:x val="3.05555555555556E-2"/>
              <c:y val="0.16671697287838999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crossAx val="1940200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880555555555599"/>
          <c:y val="0.42073673082531299"/>
          <c:w val="0.25897222222222199"/>
          <c:h val="0.27931321084864402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Linear Probing</a:t>
            </a:r>
          </a:p>
        </c:rich>
      </c:tx>
      <c:layout>
        <c:manualLayout>
          <c:xMode val="edge"/>
          <c:yMode val="edge"/>
          <c:x val="0.32518744531933502"/>
          <c:y val="2.3148148148148098E-2"/>
        </c:manualLayout>
      </c:layout>
      <c:overlay val="0"/>
    </c:title>
    <c:autoTitleDeleted val="0"/>
    <c:plotArea>
      <c:layout/>
      <c:lineChart>
        <c:grouping val="stacked"/>
        <c:varyColors val="0"/>
        <c:ser>
          <c:idx val="2"/>
          <c:order val="0"/>
          <c:tx>
            <c:strRef>
              <c:f>'open addressing hash tables'!$D$2</c:f>
              <c:strCache>
                <c:ptCount val="1"/>
                <c:pt idx="0">
                  <c:v>linear probing found</c:v>
                </c:pt>
              </c:strCache>
            </c:strRef>
          </c:tx>
          <c:spPr>
            <a:ln>
              <a:solidFill>
                <a:srgbClr val="76B93D"/>
              </a:solidFill>
            </a:ln>
          </c:spPr>
          <c:marker>
            <c:symbol val="none"/>
          </c:marker>
          <c:cat>
            <c:numRef>
              <c:f>'open addressing hash tables'!$A$3:$A$101</c:f>
              <c:numCache>
                <c:formatCode>0.00</c:formatCode>
                <c:ptCount val="99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0.90000000000000102</c:v>
                </c:pt>
                <c:pt idx="90">
                  <c:v>0.91000000000000103</c:v>
                </c:pt>
                <c:pt idx="91">
                  <c:v>0.92000000000000104</c:v>
                </c:pt>
                <c:pt idx="92">
                  <c:v>0.93000000000000105</c:v>
                </c:pt>
                <c:pt idx="93">
                  <c:v>0.94000000000000095</c:v>
                </c:pt>
                <c:pt idx="94">
                  <c:v>0.95000000000000095</c:v>
                </c:pt>
                <c:pt idx="95">
                  <c:v>0.96000000000000096</c:v>
                </c:pt>
                <c:pt idx="96">
                  <c:v>0.97000000000000097</c:v>
                </c:pt>
                <c:pt idx="97">
                  <c:v>0.98000000000000098</c:v>
                </c:pt>
                <c:pt idx="98">
                  <c:v>0.99000000000000099</c:v>
                </c:pt>
              </c:numCache>
            </c:numRef>
          </c:cat>
          <c:val>
            <c:numRef>
              <c:f>'open addressing hash tables'!$D$3:$D$85</c:f>
              <c:numCache>
                <c:formatCode>0.00</c:formatCode>
                <c:ptCount val="83"/>
                <c:pt idx="0">
                  <c:v>1.005050505050505</c:v>
                </c:pt>
                <c:pt idx="1">
                  <c:v>1.010204081632653</c:v>
                </c:pt>
                <c:pt idx="2">
                  <c:v>1.0154639175257729</c:v>
                </c:pt>
                <c:pt idx="3">
                  <c:v>1.020833333333333</c:v>
                </c:pt>
                <c:pt idx="4">
                  <c:v>1.0263157894736841</c:v>
                </c:pt>
                <c:pt idx="5">
                  <c:v>1.031914893617021</c:v>
                </c:pt>
                <c:pt idx="6">
                  <c:v>1.0376344086021501</c:v>
                </c:pt>
                <c:pt idx="7">
                  <c:v>1.043478260869565</c:v>
                </c:pt>
                <c:pt idx="8">
                  <c:v>1.0494505494505499</c:v>
                </c:pt>
                <c:pt idx="9">
                  <c:v>1.055555555555556</c:v>
                </c:pt>
                <c:pt idx="10">
                  <c:v>1.061797752808989</c:v>
                </c:pt>
                <c:pt idx="11">
                  <c:v>1.0681818181818179</c:v>
                </c:pt>
                <c:pt idx="12">
                  <c:v>1.0747126436781611</c:v>
                </c:pt>
                <c:pt idx="13">
                  <c:v>1.081395348837209</c:v>
                </c:pt>
                <c:pt idx="14">
                  <c:v>1.088235294117647</c:v>
                </c:pt>
                <c:pt idx="15">
                  <c:v>1.0952380952380949</c:v>
                </c:pt>
                <c:pt idx="16">
                  <c:v>1.102409638554217</c:v>
                </c:pt>
                <c:pt idx="17">
                  <c:v>1.1097560975609759</c:v>
                </c:pt>
                <c:pt idx="18">
                  <c:v>1.117283950617284</c:v>
                </c:pt>
                <c:pt idx="19">
                  <c:v>1.125</c:v>
                </c:pt>
                <c:pt idx="20">
                  <c:v>1.1329113924050629</c:v>
                </c:pt>
                <c:pt idx="21">
                  <c:v>1.141025641025641</c:v>
                </c:pt>
                <c:pt idx="22">
                  <c:v>1.1493506493506489</c:v>
                </c:pt>
                <c:pt idx="23">
                  <c:v>1.1578947368421051</c:v>
                </c:pt>
                <c:pt idx="24">
                  <c:v>1.1666666666666661</c:v>
                </c:pt>
                <c:pt idx="25">
                  <c:v>1.1756756756756761</c:v>
                </c:pt>
                <c:pt idx="26">
                  <c:v>1.1849315068493149</c:v>
                </c:pt>
                <c:pt idx="27">
                  <c:v>1.194444444444444</c:v>
                </c:pt>
                <c:pt idx="28">
                  <c:v>1.204225352112676</c:v>
                </c:pt>
                <c:pt idx="29">
                  <c:v>1.214285714285714</c:v>
                </c:pt>
                <c:pt idx="30">
                  <c:v>1.22463768115942</c:v>
                </c:pt>
                <c:pt idx="31">
                  <c:v>1.2352941176470591</c:v>
                </c:pt>
                <c:pt idx="32">
                  <c:v>1.2462686567164181</c:v>
                </c:pt>
                <c:pt idx="33">
                  <c:v>1.257575757575758</c:v>
                </c:pt>
                <c:pt idx="34">
                  <c:v>1.2692307692307689</c:v>
                </c:pt>
                <c:pt idx="35">
                  <c:v>1.28125</c:v>
                </c:pt>
                <c:pt idx="36">
                  <c:v>1.2936507936507939</c:v>
                </c:pt>
                <c:pt idx="37">
                  <c:v>1.306451612903226</c:v>
                </c:pt>
                <c:pt idx="38">
                  <c:v>1.319672131147541</c:v>
                </c:pt>
                <c:pt idx="39">
                  <c:v>1.333333333333333</c:v>
                </c:pt>
                <c:pt idx="40">
                  <c:v>1.347457627118644</c:v>
                </c:pt>
                <c:pt idx="41">
                  <c:v>1.3620689655172411</c:v>
                </c:pt>
                <c:pt idx="42">
                  <c:v>1.3771929824561411</c:v>
                </c:pt>
                <c:pt idx="43">
                  <c:v>1.392857142857143</c:v>
                </c:pt>
                <c:pt idx="44">
                  <c:v>1.4090909090909089</c:v>
                </c:pt>
                <c:pt idx="45">
                  <c:v>1.425925925925926</c:v>
                </c:pt>
                <c:pt idx="46">
                  <c:v>1.443396226415095</c:v>
                </c:pt>
                <c:pt idx="47">
                  <c:v>1.4615384615384619</c:v>
                </c:pt>
                <c:pt idx="48">
                  <c:v>1.4803921568627461</c:v>
                </c:pt>
                <c:pt idx="49">
                  <c:v>1.5</c:v>
                </c:pt>
                <c:pt idx="50">
                  <c:v>1.520408163265307</c:v>
                </c:pt>
                <c:pt idx="51">
                  <c:v>1.541666666666667</c:v>
                </c:pt>
                <c:pt idx="52">
                  <c:v>1.563829787234043</c:v>
                </c:pt>
                <c:pt idx="53">
                  <c:v>1.586956521739131</c:v>
                </c:pt>
                <c:pt idx="54">
                  <c:v>1.611111111111112</c:v>
                </c:pt>
                <c:pt idx="55">
                  <c:v>1.6363636363636369</c:v>
                </c:pt>
                <c:pt idx="56">
                  <c:v>1.6627906976744189</c:v>
                </c:pt>
                <c:pt idx="57">
                  <c:v>1.6904761904761909</c:v>
                </c:pt>
                <c:pt idx="58">
                  <c:v>1.7195121951219521</c:v>
                </c:pt>
                <c:pt idx="59">
                  <c:v>1.7500000000000011</c:v>
                </c:pt>
                <c:pt idx="60">
                  <c:v>1.782051282051283</c:v>
                </c:pt>
                <c:pt idx="61">
                  <c:v>1.815789473684212</c:v>
                </c:pt>
                <c:pt idx="62">
                  <c:v>1.8513513513513531</c:v>
                </c:pt>
                <c:pt idx="63">
                  <c:v>1.8888888888888899</c:v>
                </c:pt>
                <c:pt idx="64">
                  <c:v>1.9285714285714299</c:v>
                </c:pt>
                <c:pt idx="65">
                  <c:v>1.9705882352941191</c:v>
                </c:pt>
                <c:pt idx="66">
                  <c:v>2.0151515151515169</c:v>
                </c:pt>
                <c:pt idx="67">
                  <c:v>2.0625000000000022</c:v>
                </c:pt>
                <c:pt idx="68">
                  <c:v>2.1129032258064542</c:v>
                </c:pt>
                <c:pt idx="69">
                  <c:v>2.1666666666666692</c:v>
                </c:pt>
                <c:pt idx="70">
                  <c:v>2.2241379310344849</c:v>
                </c:pt>
                <c:pt idx="71">
                  <c:v>2.2857142857142878</c:v>
                </c:pt>
                <c:pt idx="72">
                  <c:v>2.3518518518518552</c:v>
                </c:pt>
                <c:pt idx="73">
                  <c:v>2.423076923076926</c:v>
                </c:pt>
                <c:pt idx="74">
                  <c:v>2.500000000000004</c:v>
                </c:pt>
                <c:pt idx="75">
                  <c:v>2.583333333333337</c:v>
                </c:pt>
                <c:pt idx="76">
                  <c:v>2.6739130434782652</c:v>
                </c:pt>
                <c:pt idx="77">
                  <c:v>2.7727272727272769</c:v>
                </c:pt>
                <c:pt idx="78">
                  <c:v>2.8809523809523858</c:v>
                </c:pt>
                <c:pt idx="79">
                  <c:v>3.0000000000000062</c:v>
                </c:pt>
                <c:pt idx="80">
                  <c:v>3.1315789473684279</c:v>
                </c:pt>
                <c:pt idx="81">
                  <c:v>3.2777777777777848</c:v>
                </c:pt>
                <c:pt idx="82">
                  <c:v>3.4411764705882439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09-134A-BC5B-AB388A9F2BC9}"/>
            </c:ext>
          </c:extLst>
        </c:ser>
        <c:ser>
          <c:idx val="3"/>
          <c:order val="1"/>
          <c:tx>
            <c:strRef>
              <c:f>'open addressing hash tables'!$E$2</c:f>
              <c:strCache>
                <c:ptCount val="1"/>
                <c:pt idx="0">
                  <c:v>linear probing not found</c:v>
                </c:pt>
              </c:strCache>
            </c:strRef>
          </c:tx>
          <c:spPr>
            <a:ln>
              <a:solidFill>
                <a:srgbClr val="950097"/>
              </a:solidFill>
            </a:ln>
          </c:spPr>
          <c:marker>
            <c:symbol val="none"/>
          </c:marker>
          <c:val>
            <c:numRef>
              <c:f>'open addressing hash tables'!$E$3:$E$80</c:f>
              <c:numCache>
                <c:formatCode>0.00</c:formatCode>
                <c:ptCount val="78"/>
                <c:pt idx="0">
                  <c:v>1.0101520253035401</c:v>
                </c:pt>
                <c:pt idx="1">
                  <c:v>1.0206164098292381</c:v>
                </c:pt>
                <c:pt idx="2">
                  <c:v>1.0314061005420341</c:v>
                </c:pt>
                <c:pt idx="3">
                  <c:v>1.0425347222222221</c:v>
                </c:pt>
                <c:pt idx="4">
                  <c:v>1.054016620498615</c:v>
                </c:pt>
                <c:pt idx="5">
                  <c:v>1.0658669081032139</c:v>
                </c:pt>
                <c:pt idx="6">
                  <c:v>1.078101514625968</c:v>
                </c:pt>
                <c:pt idx="7">
                  <c:v>1.0907372400756139</c:v>
                </c:pt>
                <c:pt idx="8">
                  <c:v>1.1037918125830211</c:v>
                </c:pt>
                <c:pt idx="9">
                  <c:v>1.117283950617284</c:v>
                </c:pt>
                <c:pt idx="10">
                  <c:v>1.1312334301224589</c:v>
                </c:pt>
                <c:pt idx="11">
                  <c:v>1.145661157024793</c:v>
                </c:pt>
                <c:pt idx="12">
                  <c:v>1.1605892456070821</c:v>
                </c:pt>
                <c:pt idx="13">
                  <c:v>1.176041103299081</c:v>
                </c:pt>
                <c:pt idx="14">
                  <c:v>1.1920415224913501</c:v>
                </c:pt>
                <c:pt idx="15">
                  <c:v>1.208616780045352</c:v>
                </c:pt>
                <c:pt idx="16">
                  <c:v>1.225794745246044</c:v>
                </c:pt>
                <c:pt idx="17">
                  <c:v>1.24360499702558</c:v>
                </c:pt>
                <c:pt idx="18">
                  <c:v>1.2620789513793631</c:v>
                </c:pt>
                <c:pt idx="19">
                  <c:v>1.28125</c:v>
                </c:pt>
                <c:pt idx="20">
                  <c:v>1.3011536612722321</c:v>
                </c:pt>
                <c:pt idx="21">
                  <c:v>1.321827744904668</c:v>
                </c:pt>
                <c:pt idx="22">
                  <c:v>1.34331253162422</c:v>
                </c:pt>
                <c:pt idx="23">
                  <c:v>1.3656509695290859</c:v>
                </c:pt>
                <c:pt idx="24">
                  <c:v>1.3888888888888891</c:v>
                </c:pt>
                <c:pt idx="25">
                  <c:v>1.4130752373995621</c:v>
                </c:pt>
                <c:pt idx="26">
                  <c:v>1.438262338149747</c:v>
                </c:pt>
                <c:pt idx="27">
                  <c:v>1.4645061728395059</c:v>
                </c:pt>
                <c:pt idx="28">
                  <c:v>1.491866693116445</c:v>
                </c:pt>
                <c:pt idx="29">
                  <c:v>1.5204081632653059</c:v>
                </c:pt>
                <c:pt idx="30">
                  <c:v>1.550199537912204</c:v>
                </c:pt>
                <c:pt idx="31">
                  <c:v>1.581314878892734</c:v>
                </c:pt>
                <c:pt idx="32">
                  <c:v>1.6138338159946539</c:v>
                </c:pt>
                <c:pt idx="33">
                  <c:v>1.6478420569329659</c:v>
                </c:pt>
                <c:pt idx="34">
                  <c:v>1.6834319526627219</c:v>
                </c:pt>
                <c:pt idx="35">
                  <c:v>1.720703125</c:v>
                </c:pt>
                <c:pt idx="36">
                  <c:v>1.75976316452507</c:v>
                </c:pt>
                <c:pt idx="37">
                  <c:v>1.8007284079084289</c:v>
                </c:pt>
                <c:pt idx="38">
                  <c:v>1.843724805159904</c:v>
                </c:pt>
                <c:pt idx="39">
                  <c:v>1.8888888888888891</c:v>
                </c:pt>
                <c:pt idx="40">
                  <c:v>1.9363688595231261</c:v>
                </c:pt>
                <c:pt idx="41">
                  <c:v>1.9863258026159341</c:v>
                </c:pt>
                <c:pt idx="42">
                  <c:v>2.038935056940598</c:v>
                </c:pt>
                <c:pt idx="43">
                  <c:v>2.0943877551020411</c:v>
                </c:pt>
                <c:pt idx="44">
                  <c:v>2.1528925619834718</c:v>
                </c:pt>
                <c:pt idx="45">
                  <c:v>2.214677640603568</c:v>
                </c:pt>
                <c:pt idx="46">
                  <c:v>2.2799928800284812</c:v>
                </c:pt>
                <c:pt idx="47">
                  <c:v>2.3491124260355041</c:v>
                </c:pt>
                <c:pt idx="48">
                  <c:v>2.4223375624759722</c:v>
                </c:pt>
                <c:pt idx="49">
                  <c:v>2.5000000000000022</c:v>
                </c:pt>
                <c:pt idx="50">
                  <c:v>2.5824656393169532</c:v>
                </c:pt>
                <c:pt idx="51">
                  <c:v>2.6701388888888911</c:v>
                </c:pt>
                <c:pt idx="52">
                  <c:v>2.7634676324128589</c:v>
                </c:pt>
                <c:pt idx="53">
                  <c:v>2.86294896030246</c:v>
                </c:pt>
                <c:pt idx="54">
                  <c:v>2.9691358024691392</c:v>
                </c:pt>
                <c:pt idx="55">
                  <c:v>3.0826446280991768</c:v>
                </c:pt>
                <c:pt idx="56">
                  <c:v>3.2041644131963261</c:v>
                </c:pt>
                <c:pt idx="57">
                  <c:v>3.3344671201814098</c:v>
                </c:pt>
                <c:pt idx="58">
                  <c:v>3.474419988102325</c:v>
                </c:pt>
                <c:pt idx="59">
                  <c:v>3.6250000000000049</c:v>
                </c:pt>
                <c:pt idx="60">
                  <c:v>3.787310979618677</c:v>
                </c:pt>
                <c:pt idx="61">
                  <c:v>3.9626038781163491</c:v>
                </c:pt>
                <c:pt idx="62">
                  <c:v>4.1523009495982537</c:v>
                </c:pt>
                <c:pt idx="63">
                  <c:v>4.3580246913580316</c:v>
                </c:pt>
                <c:pt idx="64">
                  <c:v>4.5816326530612317</c:v>
                </c:pt>
                <c:pt idx="65">
                  <c:v>4.8252595155709432</c:v>
                </c:pt>
                <c:pt idx="66">
                  <c:v>5.0913682277318744</c:v>
                </c:pt>
                <c:pt idx="67">
                  <c:v>5.3828125000000107</c:v>
                </c:pt>
                <c:pt idx="68">
                  <c:v>5.7029136316337281</c:v>
                </c:pt>
                <c:pt idx="69">
                  <c:v>6.0555555555555696</c:v>
                </c:pt>
                <c:pt idx="70">
                  <c:v>6.4453032104637504</c:v>
                </c:pt>
                <c:pt idx="71">
                  <c:v>6.8775510204081822</c:v>
                </c:pt>
                <c:pt idx="72">
                  <c:v>7.3587105624142879</c:v>
                </c:pt>
                <c:pt idx="73">
                  <c:v>7.8964497041420358</c:v>
                </c:pt>
                <c:pt idx="74">
                  <c:v>8.5000000000000284</c:v>
                </c:pt>
                <c:pt idx="75">
                  <c:v>9.1805555555555873</c:v>
                </c:pt>
                <c:pt idx="76">
                  <c:v>9.9517958412098686</c:v>
                </c:pt>
                <c:pt idx="77">
                  <c:v>10.830578512396739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09-134A-BC5B-AB388A9F2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802768"/>
        <c:axId val="95807664"/>
      </c:lineChart>
      <c:catAx>
        <c:axId val="95802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Load Factor</a:t>
                </a:r>
              </a:p>
            </c:rich>
          </c:tx>
          <c:overlay val="0"/>
        </c:title>
        <c:numFmt formatCode="0.00" sourceLinked="1"/>
        <c:majorTickMark val="none"/>
        <c:minorTickMark val="none"/>
        <c:tickLblPos val="nextTo"/>
        <c:crossAx val="95807664"/>
        <c:crosses val="autoZero"/>
        <c:auto val="1"/>
        <c:lblAlgn val="ctr"/>
        <c:lblOffset val="100"/>
        <c:noMultiLvlLbl val="0"/>
      </c:catAx>
      <c:valAx>
        <c:axId val="958076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400"/>
                  <a:t>Average # of Probes</a:t>
                </a:r>
              </a:p>
            </c:rich>
          </c:tx>
          <c:layout>
            <c:manualLayout>
              <c:xMode val="edge"/>
              <c:yMode val="edge"/>
              <c:x val="3.05555555555556E-2"/>
              <c:y val="0.16671697287838999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crossAx val="95802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880555555555599"/>
          <c:y val="0.42073673082531299"/>
          <c:w val="0.23952777777777801"/>
          <c:h val="0.27931321084864402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Uniform Hashing</a:t>
            </a:r>
          </a:p>
        </c:rich>
      </c:tx>
      <c:layout>
        <c:manualLayout>
          <c:xMode val="edge"/>
          <c:yMode val="edge"/>
          <c:x val="0.32518744531933502"/>
          <c:y val="2.3148148148148098E-2"/>
        </c:manualLayout>
      </c:layout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'open addressing hash tables'!$F$2</c:f>
              <c:strCache>
                <c:ptCount val="1"/>
                <c:pt idx="0">
                  <c:v>uniform hashing found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'open addressing hash tables'!$A$3:$A$101</c:f>
              <c:numCache>
                <c:formatCode>0.00</c:formatCode>
                <c:ptCount val="99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0.90000000000000102</c:v>
                </c:pt>
                <c:pt idx="90">
                  <c:v>0.91000000000000103</c:v>
                </c:pt>
                <c:pt idx="91">
                  <c:v>0.92000000000000104</c:v>
                </c:pt>
                <c:pt idx="92">
                  <c:v>0.93000000000000105</c:v>
                </c:pt>
                <c:pt idx="93">
                  <c:v>0.94000000000000095</c:v>
                </c:pt>
                <c:pt idx="94">
                  <c:v>0.95000000000000095</c:v>
                </c:pt>
                <c:pt idx="95">
                  <c:v>0.96000000000000096</c:v>
                </c:pt>
                <c:pt idx="96">
                  <c:v>0.97000000000000097</c:v>
                </c:pt>
                <c:pt idx="97">
                  <c:v>0.98000000000000098</c:v>
                </c:pt>
                <c:pt idx="98">
                  <c:v>0.99000000000000099</c:v>
                </c:pt>
              </c:numCache>
            </c:numRef>
          </c:cat>
          <c:val>
            <c:numRef>
              <c:f>'open addressing hash tables'!$F$3:$F$101</c:f>
              <c:numCache>
                <c:formatCode>0.00</c:formatCode>
                <c:ptCount val="99"/>
                <c:pt idx="0">
                  <c:v>1.0050335853501511</c:v>
                </c:pt>
                <c:pt idx="1">
                  <c:v>1.010135365875974</c:v>
                </c:pt>
                <c:pt idx="2">
                  <c:v>1.015306916156955</c:v>
                </c:pt>
                <c:pt idx="3">
                  <c:v>1.0205498630063801</c:v>
                </c:pt>
                <c:pt idx="4">
                  <c:v>1.0258658877510101</c:v>
                </c:pt>
                <c:pt idx="5">
                  <c:v>1.0312567286347909</c:v>
                </c:pt>
                <c:pt idx="6">
                  <c:v>1.036724183354794</c:v>
                </c:pt>
                <c:pt idx="7">
                  <c:v>1.042270111738137</c:v>
                </c:pt>
                <c:pt idx="8">
                  <c:v>1.047896438569347</c:v>
                </c:pt>
                <c:pt idx="9">
                  <c:v>1.053605156578264</c:v>
                </c:pt>
                <c:pt idx="10">
                  <c:v>1.0593983295995599</c:v>
                </c:pt>
                <c:pt idx="11">
                  <c:v>1.065278095915708</c:v>
                </c:pt>
                <c:pt idx="12">
                  <c:v>1.0712466717962119</c:v>
                </c:pt>
                <c:pt idx="13">
                  <c:v>1.0773063552470259</c:v>
                </c:pt>
                <c:pt idx="14">
                  <c:v>1.0834595299851659</c:v>
                </c:pt>
                <c:pt idx="15">
                  <c:v>1.089708669654861</c:v>
                </c:pt>
                <c:pt idx="16">
                  <c:v>1.0960563423029031</c:v>
                </c:pt>
                <c:pt idx="17">
                  <c:v>1.1025052151324339</c:v>
                </c:pt>
                <c:pt idx="18">
                  <c:v>1.1090580595560671</c:v>
                </c:pt>
                <c:pt idx="19">
                  <c:v>1.115717756571049</c:v>
                </c:pt>
                <c:pt idx="20">
                  <c:v>1.1224873024812849</c:v>
                </c:pt>
                <c:pt idx="21">
                  <c:v>1.1293698149931799</c:v>
                </c:pt>
                <c:pt idx="22">
                  <c:v>1.136368539714816</c:v>
                </c:pt>
                <c:pt idx="23">
                  <c:v>1.143486857090668</c:v>
                </c:pt>
                <c:pt idx="24">
                  <c:v>1.1507282898071229</c:v>
                </c:pt>
                <c:pt idx="25">
                  <c:v>1.1580965107073911</c:v>
                </c:pt>
                <c:pt idx="26">
                  <c:v>1.1655953512581481</c:v>
                </c:pt>
                <c:pt idx="27">
                  <c:v>1.173228810614414</c:v>
                </c:pt>
                <c:pt idx="28">
                  <c:v>1.18100106533371</c:v>
                </c:pt>
                <c:pt idx="29">
                  <c:v>1.1889164797957741</c:v>
                </c:pt>
                <c:pt idx="30">
                  <c:v>1.1969796173897811</c:v>
                </c:pt>
                <c:pt idx="31">
                  <c:v>1.2051952525374521</c:v>
                </c:pt>
                <c:pt idx="32">
                  <c:v>1.2135683836276521</c:v>
                </c:pt>
                <c:pt idx="33">
                  <c:v>1.2221042469460759</c:v>
                </c:pt>
                <c:pt idx="34">
                  <c:v>1.230808331692727</c:v>
                </c:pt>
                <c:pt idx="35">
                  <c:v>1.2396863961900539</c:v>
                </c:pt>
                <c:pt idx="36">
                  <c:v>1.2487444853961041</c:v>
                </c:pt>
                <c:pt idx="37">
                  <c:v>1.257988949849999</c:v>
                </c:pt>
                <c:pt idx="38">
                  <c:v>1.267426466191744</c:v>
                </c:pt>
                <c:pt idx="39">
                  <c:v>1.277064059414976</c:v>
                </c:pt>
                <c:pt idx="40">
                  <c:v>1.2869091270301749</c:v>
                </c:pt>
                <c:pt idx="41">
                  <c:v>1.2969694653373141</c:v>
                </c:pt>
                <c:pt idx="42">
                  <c:v>1.307253298031491</c:v>
                </c:pt>
                <c:pt idx="43">
                  <c:v>1.3177693073930501</c:v>
                </c:pt>
                <c:pt idx="44">
                  <c:v>1.328526668345823</c:v>
                </c:pt>
                <c:pt idx="45">
                  <c:v>1.3395350857039501</c:v>
                </c:pt>
                <c:pt idx="46">
                  <c:v>1.350804834970148</c:v>
                </c:pt>
                <c:pt idx="47">
                  <c:v>1.3623468070972169</c:v>
                </c:pt>
                <c:pt idx="48">
                  <c:v>1.3741725576811541</c:v>
                </c:pt>
                <c:pt idx="49">
                  <c:v>1.386294361119891</c:v>
                </c:pt>
                <c:pt idx="50">
                  <c:v>1.39872527034797</c:v>
                </c:pt>
                <c:pt idx="51">
                  <c:v>1.4114791828465401</c:v>
                </c:pt>
                <c:pt idx="52">
                  <c:v>1.4245709137321381</c:v>
                </c:pt>
                <c:pt idx="53">
                  <c:v>1.438016276849994</c:v>
                </c:pt>
                <c:pt idx="54">
                  <c:v>1.4518321749414029</c:v>
                </c:pt>
                <c:pt idx="55">
                  <c:v>1.466036700124697</c:v>
                </c:pt>
                <c:pt idx="56">
                  <c:v>1.480649246130753</c:v>
                </c:pt>
                <c:pt idx="57">
                  <c:v>1.4956906339736611</c:v>
                </c:pt>
                <c:pt idx="58">
                  <c:v>1.511183253023362</c:v>
                </c:pt>
                <c:pt idx="59">
                  <c:v>1.527151219790259</c:v>
                </c:pt>
                <c:pt idx="60">
                  <c:v>1.5436205571449919</c:v>
                </c:pt>
                <c:pt idx="61">
                  <c:v>1.5606193971963001</c:v>
                </c:pt>
                <c:pt idx="62">
                  <c:v>1.5781782116569321</c:v>
                </c:pt>
                <c:pt idx="63">
                  <c:v>1.596330074268721</c:v>
                </c:pt>
                <c:pt idx="64">
                  <c:v>1.615110960767197</c:v>
                </c:pt>
                <c:pt idx="65">
                  <c:v>1.6345600929877731</c:v>
                </c:pt>
                <c:pt idx="66">
                  <c:v>1.6547203351068831</c:v>
                </c:pt>
                <c:pt idx="67">
                  <c:v>1.6756386517475961</c:v>
                </c:pt>
                <c:pt idx="68">
                  <c:v>1.6973666398593421</c:v>
                </c:pt>
                <c:pt idx="69">
                  <c:v>1.7199611490370521</c:v>
                </c:pt>
                <c:pt idx="70">
                  <c:v>1.7434850084529829</c:v>
                </c:pt>
                <c:pt idx="71">
                  <c:v>1.768007883073456</c:v>
                </c:pt>
                <c:pt idx="72">
                  <c:v>1.7936072876489899</c:v>
                </c:pt>
                <c:pt idx="73">
                  <c:v>1.820369794549473</c:v>
                </c:pt>
                <c:pt idx="74">
                  <c:v>1.8483924814931889</c:v>
                </c:pt>
                <c:pt idx="75">
                  <c:v>1.8777846784738781</c:v>
                </c:pt>
                <c:pt idx="76">
                  <c:v>1.90867009098564</c:v>
                </c:pt>
                <c:pt idx="77">
                  <c:v>1.941189400807406</c:v>
                </c:pt>
                <c:pt idx="78">
                  <c:v>1.9755034788160371</c:v>
                </c:pt>
                <c:pt idx="79">
                  <c:v>2.0117973905426281</c:v>
                </c:pt>
                <c:pt idx="80">
                  <c:v>2.0502854405205588</c:v>
                </c:pt>
                <c:pt idx="81">
                  <c:v>2.0912175952340588</c:v>
                </c:pt>
                <c:pt idx="82">
                  <c:v>2.1348877613637081</c:v>
                </c:pt>
                <c:pt idx="83">
                  <c:v>2.1816445997003719</c:v>
                </c:pt>
                <c:pt idx="84">
                  <c:v>2.2319058645716279</c:v>
                </c:pt>
                <c:pt idx="85">
                  <c:v>2.2861777399684131</c:v>
                </c:pt>
                <c:pt idx="86">
                  <c:v>2.3450814120994909</c:v>
                </c:pt>
                <c:pt idx="87">
                  <c:v>2.409390382045562</c:v>
                </c:pt>
                <c:pt idx="88">
                  <c:v>2.480084172123286</c:v>
                </c:pt>
                <c:pt idx="89">
                  <c:v>2.5584278811045</c:v>
                </c:pt>
                <c:pt idx="90">
                  <c:v>2.6460940754416229</c:v>
                </c:pt>
                <c:pt idx="91">
                  <c:v>2.7453572220741962</c:v>
                </c:pt>
                <c:pt idx="92">
                  <c:v>2.8594193945513822</c:v>
                </c:pt>
                <c:pt idx="93">
                  <c:v>2.9929901242128141</c:v>
                </c:pt>
                <c:pt idx="94">
                  <c:v>3.1534023932147379</c:v>
                </c:pt>
                <c:pt idx="95">
                  <c:v>3.3529956509043899</c:v>
                </c:pt>
                <c:pt idx="96">
                  <c:v>3.615008141567011</c:v>
                </c:pt>
                <c:pt idx="97">
                  <c:v>3.9918602096205871</c:v>
                </c:pt>
                <c:pt idx="98">
                  <c:v>4.6516870565536914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C1-7D41-BBE4-3955E931BA63}"/>
            </c:ext>
          </c:extLst>
        </c:ser>
        <c:ser>
          <c:idx val="1"/>
          <c:order val="1"/>
          <c:tx>
            <c:strRef>
              <c:f>'open addressing hash tables'!$G$2</c:f>
              <c:strCache>
                <c:ptCount val="1"/>
                <c:pt idx="0">
                  <c:v>uniform hashing not found</c:v>
                </c:pt>
              </c:strCache>
            </c:strRef>
          </c:tx>
          <c:marker>
            <c:symbol val="none"/>
          </c:marker>
          <c:val>
            <c:numRef>
              <c:f>'open addressing hash tables'!$G$3:$G$101</c:f>
              <c:numCache>
                <c:formatCode>0.00</c:formatCode>
                <c:ptCount val="99"/>
                <c:pt idx="0">
                  <c:v>1.0101010101010099</c:v>
                </c:pt>
                <c:pt idx="1">
                  <c:v>1.0204081632653059</c:v>
                </c:pt>
                <c:pt idx="2">
                  <c:v>1.0309278350515461</c:v>
                </c:pt>
                <c:pt idx="3">
                  <c:v>1.041666666666667</c:v>
                </c:pt>
                <c:pt idx="4">
                  <c:v>1.0526315789473679</c:v>
                </c:pt>
                <c:pt idx="5">
                  <c:v>1.063829787234043</c:v>
                </c:pt>
                <c:pt idx="6">
                  <c:v>1.075268817204301</c:v>
                </c:pt>
                <c:pt idx="7">
                  <c:v>1.0869565217391299</c:v>
                </c:pt>
                <c:pt idx="8">
                  <c:v>1.098901098901099</c:v>
                </c:pt>
                <c:pt idx="9">
                  <c:v>1.1111111111111109</c:v>
                </c:pt>
                <c:pt idx="10">
                  <c:v>1.1235955056179781</c:v>
                </c:pt>
                <c:pt idx="11">
                  <c:v>1.136363636363636</c:v>
                </c:pt>
                <c:pt idx="12">
                  <c:v>1.149425287356322</c:v>
                </c:pt>
                <c:pt idx="13">
                  <c:v>1.1627906976744189</c:v>
                </c:pt>
                <c:pt idx="14">
                  <c:v>1.1764705882352939</c:v>
                </c:pt>
                <c:pt idx="15">
                  <c:v>1.19047619047619</c:v>
                </c:pt>
                <c:pt idx="16">
                  <c:v>1.2048192771084341</c:v>
                </c:pt>
                <c:pt idx="17">
                  <c:v>1.219512195121951</c:v>
                </c:pt>
                <c:pt idx="18">
                  <c:v>1.2345679012345681</c:v>
                </c:pt>
                <c:pt idx="19">
                  <c:v>1.25</c:v>
                </c:pt>
                <c:pt idx="20">
                  <c:v>1.2658227848101271</c:v>
                </c:pt>
                <c:pt idx="21">
                  <c:v>1.2820512820512819</c:v>
                </c:pt>
                <c:pt idx="22">
                  <c:v>1.2987012987012989</c:v>
                </c:pt>
                <c:pt idx="23">
                  <c:v>1.3157894736842111</c:v>
                </c:pt>
                <c:pt idx="24">
                  <c:v>1.333333333333333</c:v>
                </c:pt>
                <c:pt idx="25">
                  <c:v>1.3513513513513511</c:v>
                </c:pt>
                <c:pt idx="26">
                  <c:v>1.3698630136986301</c:v>
                </c:pt>
                <c:pt idx="27">
                  <c:v>1.3888888888888891</c:v>
                </c:pt>
                <c:pt idx="28">
                  <c:v>1.408450704225352</c:v>
                </c:pt>
                <c:pt idx="29">
                  <c:v>1.428571428571429</c:v>
                </c:pt>
                <c:pt idx="30">
                  <c:v>1.449275362318841</c:v>
                </c:pt>
                <c:pt idx="31">
                  <c:v>1.470588235294118</c:v>
                </c:pt>
                <c:pt idx="32">
                  <c:v>1.4925373134328359</c:v>
                </c:pt>
                <c:pt idx="33">
                  <c:v>1.5151515151515149</c:v>
                </c:pt>
                <c:pt idx="34">
                  <c:v>1.538461538461539</c:v>
                </c:pt>
                <c:pt idx="35">
                  <c:v>1.5625</c:v>
                </c:pt>
                <c:pt idx="36">
                  <c:v>1.5873015873015881</c:v>
                </c:pt>
                <c:pt idx="37">
                  <c:v>1.612903225806452</c:v>
                </c:pt>
                <c:pt idx="38">
                  <c:v>1.639344262295082</c:v>
                </c:pt>
                <c:pt idx="39">
                  <c:v>1.666666666666667</c:v>
                </c:pt>
                <c:pt idx="40">
                  <c:v>1.6949152542372881</c:v>
                </c:pt>
                <c:pt idx="41">
                  <c:v>1.7241379310344831</c:v>
                </c:pt>
                <c:pt idx="42">
                  <c:v>1.754385964912281</c:v>
                </c:pt>
                <c:pt idx="43">
                  <c:v>1.785714285714286</c:v>
                </c:pt>
                <c:pt idx="44">
                  <c:v>1.818181818181819</c:v>
                </c:pt>
                <c:pt idx="45">
                  <c:v>1.8518518518518521</c:v>
                </c:pt>
                <c:pt idx="46">
                  <c:v>1.8867924528301889</c:v>
                </c:pt>
                <c:pt idx="47">
                  <c:v>1.923076923076924</c:v>
                </c:pt>
                <c:pt idx="48">
                  <c:v>1.960784313725491</c:v>
                </c:pt>
                <c:pt idx="49">
                  <c:v>2.0000000000000009</c:v>
                </c:pt>
                <c:pt idx="50">
                  <c:v>2.0408163265306132</c:v>
                </c:pt>
                <c:pt idx="51">
                  <c:v>2.0833333333333339</c:v>
                </c:pt>
                <c:pt idx="52">
                  <c:v>2.127659574468086</c:v>
                </c:pt>
                <c:pt idx="53">
                  <c:v>2.1739130434782621</c:v>
                </c:pt>
                <c:pt idx="54">
                  <c:v>2.2222222222222241</c:v>
                </c:pt>
                <c:pt idx="55">
                  <c:v>2.2727272727272738</c:v>
                </c:pt>
                <c:pt idx="56">
                  <c:v>2.3255813953488391</c:v>
                </c:pt>
                <c:pt idx="57">
                  <c:v>2.3809523809523832</c:v>
                </c:pt>
                <c:pt idx="58">
                  <c:v>2.4390243902439042</c:v>
                </c:pt>
                <c:pt idx="59">
                  <c:v>2.5000000000000022</c:v>
                </c:pt>
                <c:pt idx="60">
                  <c:v>2.5641025641025661</c:v>
                </c:pt>
                <c:pt idx="61">
                  <c:v>2.631578947368423</c:v>
                </c:pt>
                <c:pt idx="62">
                  <c:v>2.7027027027027049</c:v>
                </c:pt>
                <c:pt idx="63">
                  <c:v>2.7777777777777799</c:v>
                </c:pt>
                <c:pt idx="64">
                  <c:v>2.8571428571428599</c:v>
                </c:pt>
                <c:pt idx="65">
                  <c:v>2.9411764705882391</c:v>
                </c:pt>
                <c:pt idx="66">
                  <c:v>3.0303030303030338</c:v>
                </c:pt>
                <c:pt idx="67">
                  <c:v>3.125000000000004</c:v>
                </c:pt>
                <c:pt idx="68">
                  <c:v>3.225806451612907</c:v>
                </c:pt>
                <c:pt idx="69">
                  <c:v>3.3333333333333379</c:v>
                </c:pt>
                <c:pt idx="70">
                  <c:v>3.4482758620689702</c:v>
                </c:pt>
                <c:pt idx="71">
                  <c:v>3.5714285714285769</c:v>
                </c:pt>
                <c:pt idx="72">
                  <c:v>3.703703703703709</c:v>
                </c:pt>
                <c:pt idx="73">
                  <c:v>3.846153846153852</c:v>
                </c:pt>
                <c:pt idx="74">
                  <c:v>4.0000000000000071</c:v>
                </c:pt>
                <c:pt idx="75">
                  <c:v>4.166666666666675</c:v>
                </c:pt>
                <c:pt idx="76">
                  <c:v>4.3478260869565304</c:v>
                </c:pt>
                <c:pt idx="77">
                  <c:v>4.5454545454545547</c:v>
                </c:pt>
                <c:pt idx="78">
                  <c:v>4.7619047619047716</c:v>
                </c:pt>
                <c:pt idx="79">
                  <c:v>5.0000000000000124</c:v>
                </c:pt>
                <c:pt idx="80">
                  <c:v>5.2631578947368558</c:v>
                </c:pt>
                <c:pt idx="81">
                  <c:v>5.5555555555555713</c:v>
                </c:pt>
                <c:pt idx="82">
                  <c:v>5.8823529411764888</c:v>
                </c:pt>
                <c:pt idx="83">
                  <c:v>6.2500000000000204</c:v>
                </c:pt>
                <c:pt idx="84">
                  <c:v>6.6666666666666901</c:v>
                </c:pt>
                <c:pt idx="85">
                  <c:v>7.1428571428571708</c:v>
                </c:pt>
                <c:pt idx="86">
                  <c:v>7.6923076923077236</c:v>
                </c:pt>
                <c:pt idx="87">
                  <c:v>8.333333333333373</c:v>
                </c:pt>
                <c:pt idx="88">
                  <c:v>9.0909090909091361</c:v>
                </c:pt>
                <c:pt idx="89">
                  <c:v>10.00000000000006</c:v>
                </c:pt>
                <c:pt idx="90">
                  <c:v>11.11111111111118</c:v>
                </c:pt>
                <c:pt idx="91">
                  <c:v>12.500000000000091</c:v>
                </c:pt>
                <c:pt idx="92">
                  <c:v>14.285714285714411</c:v>
                </c:pt>
                <c:pt idx="93">
                  <c:v>16.666666666666838</c:v>
                </c:pt>
                <c:pt idx="94">
                  <c:v>20.000000000000249</c:v>
                </c:pt>
                <c:pt idx="95">
                  <c:v>25.000000000000391</c:v>
                </c:pt>
                <c:pt idx="96">
                  <c:v>33.333333333334039</c:v>
                </c:pt>
                <c:pt idx="97">
                  <c:v>50.00000000000162</c:v>
                </c:pt>
                <c:pt idx="98">
                  <c:v>100.00000000000659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C1-7D41-BBE4-3955E931B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810384"/>
        <c:axId val="95810928"/>
      </c:lineChart>
      <c:catAx>
        <c:axId val="95810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Load Factor</a:t>
                </a:r>
              </a:p>
            </c:rich>
          </c:tx>
          <c:overlay val="0"/>
        </c:title>
        <c:numFmt formatCode="0.00" sourceLinked="1"/>
        <c:majorTickMark val="none"/>
        <c:minorTickMark val="none"/>
        <c:tickLblPos val="nextTo"/>
        <c:crossAx val="95810928"/>
        <c:crosses val="autoZero"/>
        <c:auto val="1"/>
        <c:lblAlgn val="ctr"/>
        <c:lblOffset val="100"/>
        <c:noMultiLvlLbl val="0"/>
      </c:catAx>
      <c:valAx>
        <c:axId val="958109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400"/>
                  <a:t>Average # of Probes</a:t>
                </a:r>
              </a:p>
            </c:rich>
          </c:tx>
          <c:layout>
            <c:manualLayout>
              <c:xMode val="edge"/>
              <c:yMode val="edge"/>
              <c:x val="3.05555555555556E-2"/>
              <c:y val="0.16671697287838999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crossAx val="95810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351456067991499"/>
          <c:y val="0.42073673082531299"/>
          <c:w val="0.25897222222222199"/>
          <c:h val="0.27931321084864402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Uniform Hashing</a:t>
            </a:r>
          </a:p>
        </c:rich>
      </c:tx>
      <c:layout>
        <c:manualLayout>
          <c:xMode val="edge"/>
          <c:yMode val="edge"/>
          <c:x val="0.32518744531933502"/>
          <c:y val="2.3148148148148098E-2"/>
        </c:manualLayout>
      </c:layout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'open addressing hash tables'!$F$2</c:f>
              <c:strCache>
                <c:ptCount val="1"/>
                <c:pt idx="0">
                  <c:v>uniform hashing found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'open addressing hash tables'!$A$3:$A$101</c:f>
              <c:numCache>
                <c:formatCode>0.00</c:formatCode>
                <c:ptCount val="99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0.90000000000000102</c:v>
                </c:pt>
                <c:pt idx="90">
                  <c:v>0.91000000000000103</c:v>
                </c:pt>
                <c:pt idx="91">
                  <c:v>0.92000000000000104</c:v>
                </c:pt>
                <c:pt idx="92">
                  <c:v>0.93000000000000105</c:v>
                </c:pt>
                <c:pt idx="93">
                  <c:v>0.94000000000000095</c:v>
                </c:pt>
                <c:pt idx="94">
                  <c:v>0.95000000000000095</c:v>
                </c:pt>
                <c:pt idx="95">
                  <c:v>0.96000000000000096</c:v>
                </c:pt>
                <c:pt idx="96">
                  <c:v>0.97000000000000097</c:v>
                </c:pt>
                <c:pt idx="97">
                  <c:v>0.98000000000000098</c:v>
                </c:pt>
                <c:pt idx="98">
                  <c:v>0.99000000000000099</c:v>
                </c:pt>
              </c:numCache>
            </c:numRef>
          </c:cat>
          <c:val>
            <c:numRef>
              <c:f>'open addressing hash tables'!$F$3:$F$80</c:f>
              <c:numCache>
                <c:formatCode>0.00</c:formatCode>
                <c:ptCount val="78"/>
                <c:pt idx="0">
                  <c:v>1.0050335853501511</c:v>
                </c:pt>
                <c:pt idx="1">
                  <c:v>1.010135365875974</c:v>
                </c:pt>
                <c:pt idx="2">
                  <c:v>1.015306916156955</c:v>
                </c:pt>
                <c:pt idx="3">
                  <c:v>1.0205498630063801</c:v>
                </c:pt>
                <c:pt idx="4">
                  <c:v>1.0258658877510101</c:v>
                </c:pt>
                <c:pt idx="5">
                  <c:v>1.0312567286347909</c:v>
                </c:pt>
                <c:pt idx="6">
                  <c:v>1.036724183354794</c:v>
                </c:pt>
                <c:pt idx="7">
                  <c:v>1.042270111738137</c:v>
                </c:pt>
                <c:pt idx="8">
                  <c:v>1.047896438569347</c:v>
                </c:pt>
                <c:pt idx="9">
                  <c:v>1.053605156578264</c:v>
                </c:pt>
                <c:pt idx="10">
                  <c:v>1.0593983295995599</c:v>
                </c:pt>
                <c:pt idx="11">
                  <c:v>1.065278095915708</c:v>
                </c:pt>
                <c:pt idx="12">
                  <c:v>1.0712466717962119</c:v>
                </c:pt>
                <c:pt idx="13">
                  <c:v>1.0773063552470259</c:v>
                </c:pt>
                <c:pt idx="14">
                  <c:v>1.0834595299851659</c:v>
                </c:pt>
                <c:pt idx="15">
                  <c:v>1.089708669654861</c:v>
                </c:pt>
                <c:pt idx="16">
                  <c:v>1.0960563423029031</c:v>
                </c:pt>
                <c:pt idx="17">
                  <c:v>1.1025052151324339</c:v>
                </c:pt>
                <c:pt idx="18">
                  <c:v>1.1090580595560671</c:v>
                </c:pt>
                <c:pt idx="19">
                  <c:v>1.115717756571049</c:v>
                </c:pt>
                <c:pt idx="20">
                  <c:v>1.1224873024812849</c:v>
                </c:pt>
                <c:pt idx="21">
                  <c:v>1.1293698149931799</c:v>
                </c:pt>
                <c:pt idx="22">
                  <c:v>1.136368539714816</c:v>
                </c:pt>
                <c:pt idx="23">
                  <c:v>1.143486857090668</c:v>
                </c:pt>
                <c:pt idx="24">
                  <c:v>1.1507282898071229</c:v>
                </c:pt>
                <c:pt idx="25">
                  <c:v>1.1580965107073911</c:v>
                </c:pt>
                <c:pt idx="26">
                  <c:v>1.1655953512581481</c:v>
                </c:pt>
                <c:pt idx="27">
                  <c:v>1.173228810614414</c:v>
                </c:pt>
                <c:pt idx="28">
                  <c:v>1.18100106533371</c:v>
                </c:pt>
                <c:pt idx="29">
                  <c:v>1.1889164797957741</c:v>
                </c:pt>
                <c:pt idx="30">
                  <c:v>1.1969796173897811</c:v>
                </c:pt>
                <c:pt idx="31">
                  <c:v>1.2051952525374521</c:v>
                </c:pt>
                <c:pt idx="32">
                  <c:v>1.2135683836276521</c:v>
                </c:pt>
                <c:pt idx="33">
                  <c:v>1.2221042469460759</c:v>
                </c:pt>
                <c:pt idx="34">
                  <c:v>1.230808331692727</c:v>
                </c:pt>
                <c:pt idx="35">
                  <c:v>1.2396863961900539</c:v>
                </c:pt>
                <c:pt idx="36">
                  <c:v>1.2487444853961041</c:v>
                </c:pt>
                <c:pt idx="37">
                  <c:v>1.257988949849999</c:v>
                </c:pt>
                <c:pt idx="38">
                  <c:v>1.267426466191744</c:v>
                </c:pt>
                <c:pt idx="39">
                  <c:v>1.277064059414976</c:v>
                </c:pt>
                <c:pt idx="40">
                  <c:v>1.2869091270301749</c:v>
                </c:pt>
                <c:pt idx="41">
                  <c:v>1.2969694653373141</c:v>
                </c:pt>
                <c:pt idx="42">
                  <c:v>1.307253298031491</c:v>
                </c:pt>
                <c:pt idx="43">
                  <c:v>1.3177693073930501</c:v>
                </c:pt>
                <c:pt idx="44">
                  <c:v>1.328526668345823</c:v>
                </c:pt>
                <c:pt idx="45">
                  <c:v>1.3395350857039501</c:v>
                </c:pt>
                <c:pt idx="46">
                  <c:v>1.350804834970148</c:v>
                </c:pt>
                <c:pt idx="47">
                  <c:v>1.3623468070972169</c:v>
                </c:pt>
                <c:pt idx="48">
                  <c:v>1.3741725576811541</c:v>
                </c:pt>
                <c:pt idx="49">
                  <c:v>1.386294361119891</c:v>
                </c:pt>
                <c:pt idx="50">
                  <c:v>1.39872527034797</c:v>
                </c:pt>
                <c:pt idx="51">
                  <c:v>1.4114791828465401</c:v>
                </c:pt>
                <c:pt idx="52">
                  <c:v>1.4245709137321381</c:v>
                </c:pt>
                <c:pt idx="53">
                  <c:v>1.438016276849994</c:v>
                </c:pt>
                <c:pt idx="54">
                  <c:v>1.4518321749414029</c:v>
                </c:pt>
                <c:pt idx="55">
                  <c:v>1.466036700124697</c:v>
                </c:pt>
                <c:pt idx="56">
                  <c:v>1.480649246130753</c:v>
                </c:pt>
                <c:pt idx="57">
                  <c:v>1.4956906339736611</c:v>
                </c:pt>
                <c:pt idx="58">
                  <c:v>1.511183253023362</c:v>
                </c:pt>
                <c:pt idx="59">
                  <c:v>1.527151219790259</c:v>
                </c:pt>
                <c:pt idx="60">
                  <c:v>1.5436205571449919</c:v>
                </c:pt>
                <c:pt idx="61">
                  <c:v>1.5606193971963001</c:v>
                </c:pt>
                <c:pt idx="62">
                  <c:v>1.5781782116569321</c:v>
                </c:pt>
                <c:pt idx="63">
                  <c:v>1.596330074268721</c:v>
                </c:pt>
                <c:pt idx="64">
                  <c:v>1.615110960767197</c:v>
                </c:pt>
                <c:pt idx="65">
                  <c:v>1.6345600929877731</c:v>
                </c:pt>
                <c:pt idx="66">
                  <c:v>1.6547203351068831</c:v>
                </c:pt>
                <c:pt idx="67">
                  <c:v>1.6756386517475961</c:v>
                </c:pt>
                <c:pt idx="68">
                  <c:v>1.6973666398593421</c:v>
                </c:pt>
                <c:pt idx="69">
                  <c:v>1.7199611490370521</c:v>
                </c:pt>
                <c:pt idx="70">
                  <c:v>1.7434850084529829</c:v>
                </c:pt>
                <c:pt idx="71">
                  <c:v>1.768007883073456</c:v>
                </c:pt>
                <c:pt idx="72">
                  <c:v>1.7936072876489899</c:v>
                </c:pt>
                <c:pt idx="73">
                  <c:v>1.820369794549473</c:v>
                </c:pt>
                <c:pt idx="74">
                  <c:v>1.8483924814931889</c:v>
                </c:pt>
                <c:pt idx="75">
                  <c:v>1.8777846784738781</c:v>
                </c:pt>
                <c:pt idx="76">
                  <c:v>1.90867009098564</c:v>
                </c:pt>
                <c:pt idx="77">
                  <c:v>1.941189400807406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D5-194F-B95F-2393532983C6}"/>
            </c:ext>
          </c:extLst>
        </c:ser>
        <c:ser>
          <c:idx val="1"/>
          <c:order val="1"/>
          <c:tx>
            <c:strRef>
              <c:f>'open addressing hash tables'!$G$2</c:f>
              <c:strCache>
                <c:ptCount val="1"/>
                <c:pt idx="0">
                  <c:v>uniform hashing not found</c:v>
                </c:pt>
              </c:strCache>
            </c:strRef>
          </c:tx>
          <c:marker>
            <c:symbol val="none"/>
          </c:marker>
          <c:val>
            <c:numRef>
              <c:f>'open addressing hash tables'!$G$3:$G$80</c:f>
              <c:numCache>
                <c:formatCode>0.00</c:formatCode>
                <c:ptCount val="78"/>
                <c:pt idx="0">
                  <c:v>1.0101010101010099</c:v>
                </c:pt>
                <c:pt idx="1">
                  <c:v>1.0204081632653059</c:v>
                </c:pt>
                <c:pt idx="2">
                  <c:v>1.0309278350515461</c:v>
                </c:pt>
                <c:pt idx="3">
                  <c:v>1.041666666666667</c:v>
                </c:pt>
                <c:pt idx="4">
                  <c:v>1.0526315789473679</c:v>
                </c:pt>
                <c:pt idx="5">
                  <c:v>1.063829787234043</c:v>
                </c:pt>
                <c:pt idx="6">
                  <c:v>1.075268817204301</c:v>
                </c:pt>
                <c:pt idx="7">
                  <c:v>1.0869565217391299</c:v>
                </c:pt>
                <c:pt idx="8">
                  <c:v>1.098901098901099</c:v>
                </c:pt>
                <c:pt idx="9">
                  <c:v>1.1111111111111109</c:v>
                </c:pt>
                <c:pt idx="10">
                  <c:v>1.1235955056179781</c:v>
                </c:pt>
                <c:pt idx="11">
                  <c:v>1.136363636363636</c:v>
                </c:pt>
                <c:pt idx="12">
                  <c:v>1.149425287356322</c:v>
                </c:pt>
                <c:pt idx="13">
                  <c:v>1.1627906976744189</c:v>
                </c:pt>
                <c:pt idx="14">
                  <c:v>1.1764705882352939</c:v>
                </c:pt>
                <c:pt idx="15">
                  <c:v>1.19047619047619</c:v>
                </c:pt>
                <c:pt idx="16">
                  <c:v>1.2048192771084341</c:v>
                </c:pt>
                <c:pt idx="17">
                  <c:v>1.219512195121951</c:v>
                </c:pt>
                <c:pt idx="18">
                  <c:v>1.2345679012345681</c:v>
                </c:pt>
                <c:pt idx="19">
                  <c:v>1.25</c:v>
                </c:pt>
                <c:pt idx="20">
                  <c:v>1.2658227848101271</c:v>
                </c:pt>
                <c:pt idx="21">
                  <c:v>1.2820512820512819</c:v>
                </c:pt>
                <c:pt idx="22">
                  <c:v>1.2987012987012989</c:v>
                </c:pt>
                <c:pt idx="23">
                  <c:v>1.3157894736842111</c:v>
                </c:pt>
                <c:pt idx="24">
                  <c:v>1.333333333333333</c:v>
                </c:pt>
                <c:pt idx="25">
                  <c:v>1.3513513513513511</c:v>
                </c:pt>
                <c:pt idx="26">
                  <c:v>1.3698630136986301</c:v>
                </c:pt>
                <c:pt idx="27">
                  <c:v>1.3888888888888891</c:v>
                </c:pt>
                <c:pt idx="28">
                  <c:v>1.408450704225352</c:v>
                </c:pt>
                <c:pt idx="29">
                  <c:v>1.428571428571429</c:v>
                </c:pt>
                <c:pt idx="30">
                  <c:v>1.449275362318841</c:v>
                </c:pt>
                <c:pt idx="31">
                  <c:v>1.470588235294118</c:v>
                </c:pt>
                <c:pt idx="32">
                  <c:v>1.4925373134328359</c:v>
                </c:pt>
                <c:pt idx="33">
                  <c:v>1.5151515151515149</c:v>
                </c:pt>
                <c:pt idx="34">
                  <c:v>1.538461538461539</c:v>
                </c:pt>
                <c:pt idx="35">
                  <c:v>1.5625</c:v>
                </c:pt>
                <c:pt idx="36">
                  <c:v>1.5873015873015881</c:v>
                </c:pt>
                <c:pt idx="37">
                  <c:v>1.612903225806452</c:v>
                </c:pt>
                <c:pt idx="38">
                  <c:v>1.639344262295082</c:v>
                </c:pt>
                <c:pt idx="39">
                  <c:v>1.666666666666667</c:v>
                </c:pt>
                <c:pt idx="40">
                  <c:v>1.6949152542372881</c:v>
                </c:pt>
                <c:pt idx="41">
                  <c:v>1.7241379310344831</c:v>
                </c:pt>
                <c:pt idx="42">
                  <c:v>1.754385964912281</c:v>
                </c:pt>
                <c:pt idx="43">
                  <c:v>1.785714285714286</c:v>
                </c:pt>
                <c:pt idx="44">
                  <c:v>1.818181818181819</c:v>
                </c:pt>
                <c:pt idx="45">
                  <c:v>1.8518518518518521</c:v>
                </c:pt>
                <c:pt idx="46">
                  <c:v>1.8867924528301889</c:v>
                </c:pt>
                <c:pt idx="47">
                  <c:v>1.923076923076924</c:v>
                </c:pt>
                <c:pt idx="48">
                  <c:v>1.960784313725491</c:v>
                </c:pt>
                <c:pt idx="49">
                  <c:v>2.0000000000000009</c:v>
                </c:pt>
                <c:pt idx="50">
                  <c:v>2.0408163265306132</c:v>
                </c:pt>
                <c:pt idx="51">
                  <c:v>2.0833333333333339</c:v>
                </c:pt>
                <c:pt idx="52">
                  <c:v>2.127659574468086</c:v>
                </c:pt>
                <c:pt idx="53">
                  <c:v>2.1739130434782621</c:v>
                </c:pt>
                <c:pt idx="54">
                  <c:v>2.2222222222222241</c:v>
                </c:pt>
                <c:pt idx="55">
                  <c:v>2.2727272727272738</c:v>
                </c:pt>
                <c:pt idx="56">
                  <c:v>2.3255813953488391</c:v>
                </c:pt>
                <c:pt idx="57">
                  <c:v>2.3809523809523832</c:v>
                </c:pt>
                <c:pt idx="58">
                  <c:v>2.4390243902439042</c:v>
                </c:pt>
                <c:pt idx="59">
                  <c:v>2.5000000000000022</c:v>
                </c:pt>
                <c:pt idx="60">
                  <c:v>2.5641025641025661</c:v>
                </c:pt>
                <c:pt idx="61">
                  <c:v>2.631578947368423</c:v>
                </c:pt>
                <c:pt idx="62">
                  <c:v>2.7027027027027049</c:v>
                </c:pt>
                <c:pt idx="63">
                  <c:v>2.7777777777777799</c:v>
                </c:pt>
                <c:pt idx="64">
                  <c:v>2.8571428571428599</c:v>
                </c:pt>
                <c:pt idx="65">
                  <c:v>2.9411764705882391</c:v>
                </c:pt>
                <c:pt idx="66">
                  <c:v>3.0303030303030338</c:v>
                </c:pt>
                <c:pt idx="67">
                  <c:v>3.125000000000004</c:v>
                </c:pt>
                <c:pt idx="68">
                  <c:v>3.225806451612907</c:v>
                </c:pt>
                <c:pt idx="69">
                  <c:v>3.3333333333333379</c:v>
                </c:pt>
                <c:pt idx="70">
                  <c:v>3.4482758620689702</c:v>
                </c:pt>
                <c:pt idx="71">
                  <c:v>3.5714285714285769</c:v>
                </c:pt>
                <c:pt idx="72">
                  <c:v>3.703703703703709</c:v>
                </c:pt>
                <c:pt idx="73">
                  <c:v>3.846153846153852</c:v>
                </c:pt>
                <c:pt idx="74">
                  <c:v>4.0000000000000071</c:v>
                </c:pt>
                <c:pt idx="75">
                  <c:v>4.166666666666675</c:v>
                </c:pt>
                <c:pt idx="76">
                  <c:v>4.3478260869565304</c:v>
                </c:pt>
                <c:pt idx="77">
                  <c:v>4.5454545454545547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D5-194F-B95F-239353298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797328"/>
        <c:axId val="95798416"/>
      </c:lineChart>
      <c:catAx>
        <c:axId val="95797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Load Factor</a:t>
                </a:r>
              </a:p>
            </c:rich>
          </c:tx>
          <c:overlay val="0"/>
        </c:title>
        <c:numFmt formatCode="0.00" sourceLinked="1"/>
        <c:majorTickMark val="none"/>
        <c:minorTickMark val="none"/>
        <c:tickLblPos val="nextTo"/>
        <c:crossAx val="95798416"/>
        <c:crosses val="autoZero"/>
        <c:auto val="1"/>
        <c:lblAlgn val="ctr"/>
        <c:lblOffset val="100"/>
        <c:noMultiLvlLbl val="0"/>
      </c:catAx>
      <c:valAx>
        <c:axId val="957984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400"/>
                  <a:t>Average # of Probes</a:t>
                </a:r>
              </a:p>
            </c:rich>
          </c:tx>
          <c:layout>
            <c:manualLayout>
              <c:xMode val="edge"/>
              <c:yMode val="edge"/>
              <c:x val="3.05555555555556E-2"/>
              <c:y val="0.16671697287838999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crossAx val="95797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880555555555699"/>
          <c:y val="0.42073673082531299"/>
          <c:w val="0.29569531562791901"/>
          <c:h val="0.27931321084864402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52039197-9A5D-4426-8BE1-7E0DB9D2761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72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598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77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50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29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06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3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56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48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5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86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39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51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78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53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89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377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794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49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096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760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508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24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818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240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038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982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983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160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021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718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217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618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38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619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366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999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177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354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056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995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559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694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94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89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40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73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91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Winter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 201: Data Structures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Winter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 201: Data Structures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CS 201: Data Structures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Winter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 201: Data Structures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 201: Data Structures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Winter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 201: Data Structures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Winter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 201: Data Structures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Winter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 201: Data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Winter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 201: Data Structures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Winter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 201: Data Structures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dirty="0"/>
              <a:t>CS 201: Data Structures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3" Type="http://schemas.openxmlformats.org/officeDocument/2006/relationships/tags" Target="../tags/tag40.xml"/><Relationship Id="rId21" Type="http://schemas.openxmlformats.org/officeDocument/2006/relationships/tags" Target="../tags/tag58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notesSlide" Target="../notesSlides/notesSlide10.xml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26" Type="http://schemas.openxmlformats.org/officeDocument/2006/relationships/tags" Target="../tags/tag84.xml"/><Relationship Id="rId3" Type="http://schemas.openxmlformats.org/officeDocument/2006/relationships/tags" Target="../tags/tag61.xml"/><Relationship Id="rId21" Type="http://schemas.openxmlformats.org/officeDocument/2006/relationships/tags" Target="../tags/tag79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tags" Target="../tags/tag83.xm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tags" Target="../tags/tag78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tags" Target="../tags/tag82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tags" Target="../tags/tag81.xml"/><Relationship Id="rId28" Type="http://schemas.openxmlformats.org/officeDocument/2006/relationships/notesSlide" Target="../notesSlides/notesSlide11.xml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tags" Target="../tags/tag80.xml"/><Relationship Id="rId27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26" Type="http://schemas.openxmlformats.org/officeDocument/2006/relationships/tags" Target="../tags/tag110.xml"/><Relationship Id="rId39" Type="http://schemas.openxmlformats.org/officeDocument/2006/relationships/notesSlide" Target="../notesSlides/notesSlide13.xml"/><Relationship Id="rId21" Type="http://schemas.openxmlformats.org/officeDocument/2006/relationships/tags" Target="../tags/tag105.xml"/><Relationship Id="rId34" Type="http://schemas.openxmlformats.org/officeDocument/2006/relationships/tags" Target="../tags/tag118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tags" Target="../tags/tag109.xml"/><Relationship Id="rId33" Type="http://schemas.openxmlformats.org/officeDocument/2006/relationships/tags" Target="../tags/tag117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tags" Target="../tags/tag104.xml"/><Relationship Id="rId29" Type="http://schemas.openxmlformats.org/officeDocument/2006/relationships/tags" Target="../tags/tag113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tags" Target="../tags/tag108.xml"/><Relationship Id="rId32" Type="http://schemas.openxmlformats.org/officeDocument/2006/relationships/tags" Target="../tags/tag116.xml"/><Relationship Id="rId37" Type="http://schemas.openxmlformats.org/officeDocument/2006/relationships/tags" Target="../tags/tag121.xml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tags" Target="../tags/tag107.xml"/><Relationship Id="rId28" Type="http://schemas.openxmlformats.org/officeDocument/2006/relationships/tags" Target="../tags/tag112.xml"/><Relationship Id="rId36" Type="http://schemas.openxmlformats.org/officeDocument/2006/relationships/tags" Target="../tags/tag120.xml"/><Relationship Id="rId10" Type="http://schemas.openxmlformats.org/officeDocument/2006/relationships/tags" Target="../tags/tag94.xml"/><Relationship Id="rId19" Type="http://schemas.openxmlformats.org/officeDocument/2006/relationships/tags" Target="../tags/tag103.xml"/><Relationship Id="rId31" Type="http://schemas.openxmlformats.org/officeDocument/2006/relationships/tags" Target="../tags/tag115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tags" Target="../tags/tag106.xml"/><Relationship Id="rId27" Type="http://schemas.openxmlformats.org/officeDocument/2006/relationships/tags" Target="../tags/tag111.xml"/><Relationship Id="rId30" Type="http://schemas.openxmlformats.org/officeDocument/2006/relationships/tags" Target="../tags/tag114.xml"/><Relationship Id="rId35" Type="http://schemas.openxmlformats.org/officeDocument/2006/relationships/tags" Target="../tags/tag119.xml"/><Relationship Id="rId8" Type="http://schemas.openxmlformats.org/officeDocument/2006/relationships/tags" Target="../tags/tag92.xml"/><Relationship Id="rId3" Type="http://schemas.openxmlformats.org/officeDocument/2006/relationships/tags" Target="../tags/tag8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6.bin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4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8.bin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notesSlide" Target="../notesSlides/notesSlide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notesSlide" Target="../notesSlides/notesSlide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pPr algn="ctr"/>
            <a:r>
              <a:rPr lang="en-US" sz="3200" i="0" dirty="0"/>
              <a:t>CS 201: Data Structures</a:t>
            </a:r>
            <a:br>
              <a:rPr lang="en-US" sz="1400" i="0" dirty="0"/>
            </a:br>
            <a:r>
              <a:rPr lang="en-US" sz="3200" i="0" dirty="0"/>
              <a:t>Hashing II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/>
              <a:t>Aaron Bauer</a:t>
            </a:r>
          </a:p>
          <a:p>
            <a:r>
              <a:rPr lang="en-US" sz="2400" dirty="0"/>
              <a:t>Winter 2021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Collisions: Separate Chaining</a:t>
            </a:r>
          </a:p>
        </p:txBody>
      </p:sp>
      <p:sp>
        <p:nvSpPr>
          <p:cNvPr id="1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74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11	</a:t>
            </a:r>
          </a:p>
        </p:txBody>
      </p:sp>
      <p:sp>
        <p:nvSpPr>
          <p:cNvPr id="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9800" y="152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AutoShape 9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1524000" y="1676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9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33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13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0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384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2" name="AutoShape 9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16002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3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384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098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106	</a:t>
            </a:r>
          </a:p>
        </p:txBody>
      </p:sp>
      <p:sp>
        <p:nvSpPr>
          <p:cNvPr id="19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146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62200" y="426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AutoShape 9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>
            <a:off x="1676400" y="44196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" name="Rectangle 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146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3" name="Rectangle 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242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24	</a:t>
            </a:r>
          </a:p>
        </p:txBody>
      </p:sp>
      <p:sp>
        <p:nvSpPr>
          <p:cNvPr id="24" name="Rectangle 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4290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766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" name="AutoShape 9"/>
          <p:cNvCxnSpPr>
            <a:cxnSpLocks noChangeShapeType="1"/>
          </p:cNvCxnSpPr>
          <p:nvPr>
            <p:custDataLst>
              <p:tags r:id="rId19"/>
            </p:custDataLst>
          </p:nvPr>
        </p:nvCxnSpPr>
        <p:spPr bwMode="auto">
          <a:xfrm>
            <a:off x="25908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" name="Rectangle 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4290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4114800" y="1371600"/>
            <a:ext cx="4800600" cy="4495800"/>
          </a:xfrm>
        </p:spPr>
        <p:txBody>
          <a:bodyPr/>
          <a:lstStyle/>
          <a:p>
            <a:pPr>
              <a:buNone/>
            </a:pPr>
            <a:r>
              <a:rPr lang="en-US" dirty="0"/>
              <a:t>Chaining: </a:t>
            </a:r>
          </a:p>
          <a:p>
            <a:pPr>
              <a:buNone/>
            </a:pPr>
            <a:r>
              <a:rPr lang="en-US" dirty="0"/>
              <a:t>	All keys that map to the same </a:t>
            </a:r>
          </a:p>
          <a:p>
            <a:pPr>
              <a:buNone/>
            </a:pPr>
            <a:r>
              <a:rPr lang="en-US" dirty="0"/>
              <a:t>     table location are kept in a linked list    (a.k.a. a “chain” or “bucket”)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As easy as it sounds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en-US" dirty="0"/>
              <a:t>Example: </a:t>
            </a:r>
          </a:p>
          <a:p>
            <a:pPr>
              <a:buNone/>
            </a:pPr>
            <a:r>
              <a:rPr lang="en-US" dirty="0"/>
              <a:t>	insert 11, 24, 106, 13, 46</a:t>
            </a:r>
            <a:br>
              <a:rPr lang="en-US" dirty="0"/>
            </a:br>
            <a:r>
              <a:rPr lang="en-US" dirty="0"/>
              <a:t>with mod hashing</a:t>
            </a:r>
            <a:br>
              <a:rPr lang="en-US" dirty="0"/>
            </a:b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/>
              <a:t> = 11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28" name="Group 64"/>
          <p:cNvGraphicFramePr>
            <a:graphicFrameLocks noGrp="1"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329073727"/>
              </p:ext>
            </p:extLst>
          </p:nvPr>
        </p:nvGraphicFramePr>
        <p:xfrm>
          <a:off x="609600" y="1447800"/>
          <a:ext cx="1219200" cy="4358640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3745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Collisions: Separate Chaining</a:t>
            </a:r>
          </a:p>
        </p:txBody>
      </p:sp>
      <p:sp>
        <p:nvSpPr>
          <p:cNvPr id="1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74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11	</a:t>
            </a:r>
          </a:p>
        </p:txBody>
      </p:sp>
      <p:sp>
        <p:nvSpPr>
          <p:cNvPr id="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9800" y="152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AutoShape 9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1524000" y="1676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9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33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46</a:t>
            </a:r>
            <a:r>
              <a:rPr lang="en-US" sz="18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40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384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2" name="AutoShape 9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16002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3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384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098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106	</a:t>
            </a:r>
          </a:p>
        </p:txBody>
      </p:sp>
      <p:sp>
        <p:nvSpPr>
          <p:cNvPr id="19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146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62200" y="426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AutoShape 9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>
            <a:off x="1676400" y="44196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" name="Rectangle 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146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3" name="Rectangle 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242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13</a:t>
            </a:r>
            <a:r>
              <a:rPr lang="en-US" sz="18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24" name="Rectangle 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4290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766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" name="AutoShape 9"/>
          <p:cNvCxnSpPr>
            <a:cxnSpLocks noChangeShapeType="1"/>
          </p:cNvCxnSpPr>
          <p:nvPr>
            <p:custDataLst>
              <p:tags r:id="rId19"/>
            </p:custDataLst>
          </p:nvPr>
        </p:nvCxnSpPr>
        <p:spPr bwMode="auto">
          <a:xfrm>
            <a:off x="25908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" name="Rectangle 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4290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148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24	</a:t>
            </a:r>
          </a:p>
        </p:txBody>
      </p:sp>
      <p:sp>
        <p:nvSpPr>
          <p:cNvPr id="29" name="Rectangle 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419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672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1" name="AutoShape 9"/>
          <p:cNvCxnSpPr>
            <a:cxnSpLocks noChangeShapeType="1"/>
          </p:cNvCxnSpPr>
          <p:nvPr>
            <p:custDataLst>
              <p:tags r:id="rId24"/>
            </p:custDataLst>
          </p:nvPr>
        </p:nvCxnSpPr>
        <p:spPr bwMode="auto">
          <a:xfrm>
            <a:off x="35814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" name="Rectangle 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419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495800" y="1371600"/>
            <a:ext cx="4267200" cy="4495800"/>
          </a:xfrm>
        </p:spPr>
        <p:txBody>
          <a:bodyPr/>
          <a:lstStyle/>
          <a:p>
            <a:pPr>
              <a:buNone/>
            </a:pPr>
            <a:r>
              <a:rPr lang="en-US" dirty="0"/>
              <a:t>Chaining: </a:t>
            </a:r>
          </a:p>
          <a:p>
            <a:pPr>
              <a:buNone/>
            </a:pPr>
            <a:r>
              <a:rPr lang="en-US" dirty="0"/>
              <a:t>	All keys that map to the same </a:t>
            </a:r>
          </a:p>
          <a:p>
            <a:pPr>
              <a:buNone/>
            </a:pPr>
            <a:r>
              <a:rPr lang="en-US" dirty="0"/>
              <a:t>     table location are kept in a linked list    (a.k.a. a “chain” or “bucket”)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As easy as it sounds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en-US" dirty="0"/>
              <a:t>Example: </a:t>
            </a:r>
          </a:p>
          <a:p>
            <a:pPr>
              <a:buNone/>
            </a:pPr>
            <a:r>
              <a:rPr lang="en-US" dirty="0"/>
              <a:t>	insert 11, 24, 106, 13, 46</a:t>
            </a:r>
            <a:br>
              <a:rPr lang="en-US" dirty="0"/>
            </a:br>
            <a:r>
              <a:rPr lang="en-US" dirty="0"/>
              <a:t>with mod hashing</a:t>
            </a:r>
            <a:br>
              <a:rPr lang="en-US" dirty="0"/>
            </a:b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/>
              <a:t> = 11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33" name="Group 64"/>
          <p:cNvGraphicFramePr>
            <a:graphicFrameLocks noGrp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185026345"/>
              </p:ext>
            </p:extLst>
          </p:nvPr>
        </p:nvGraphicFramePr>
        <p:xfrm>
          <a:off x="609600" y="1447800"/>
          <a:ext cx="1219200" cy="4358640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9053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 on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Worst-case time for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contains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Linear</a:t>
            </a:r>
          </a:p>
          <a:p>
            <a:pPr lvl="1"/>
            <a:r>
              <a:rPr lang="en-US" dirty="0"/>
              <a:t>But only with really bad luck or bad hash function</a:t>
            </a:r>
          </a:p>
          <a:p>
            <a:pPr lvl="1"/>
            <a:r>
              <a:rPr lang="en-US" dirty="0"/>
              <a:t>So not worth doing extra work to avoid this worst case</a:t>
            </a:r>
          </a:p>
          <a:p>
            <a:pPr lvl="1"/>
            <a:endParaRPr lang="en-US" dirty="0"/>
          </a:p>
          <a:p>
            <a:r>
              <a:rPr lang="en-US" dirty="0"/>
              <a:t>Beyond asymptotic complexity, some “data-structure engineering” may be warranted</a:t>
            </a:r>
          </a:p>
          <a:p>
            <a:pPr lvl="1"/>
            <a:r>
              <a:rPr lang="en-US" dirty="0"/>
              <a:t>Linked list vs. array vs. chunked list (lists should be short!)</a:t>
            </a:r>
          </a:p>
          <a:p>
            <a:pPr lvl="1"/>
            <a:r>
              <a:rPr lang="en-US" dirty="0"/>
              <a:t>Move-to-front</a:t>
            </a:r>
          </a:p>
          <a:p>
            <a:pPr lvl="1"/>
            <a:r>
              <a:rPr lang="en-US" dirty="0"/>
              <a:t>Maybe leave room for 1 element (or 2?) in the table itself, to optimize constant factors for the common case</a:t>
            </a:r>
          </a:p>
          <a:p>
            <a:pPr lvl="2"/>
            <a:r>
              <a:rPr lang="en-US" dirty="0"/>
              <a:t>A time-space trade-off…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36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77200" cy="1143000"/>
          </a:xfrm>
        </p:spPr>
        <p:txBody>
          <a:bodyPr/>
          <a:lstStyle/>
          <a:p>
            <a:r>
              <a:rPr lang="en-US" dirty="0"/>
              <a:t>Time vs. space (constant factors only here)</a:t>
            </a:r>
          </a:p>
        </p:txBody>
      </p:sp>
      <p:graphicFrame>
        <p:nvGraphicFramePr>
          <p:cNvPr id="33" name="Group 6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2278182"/>
              </p:ext>
            </p:extLst>
          </p:nvPr>
        </p:nvGraphicFramePr>
        <p:xfrm>
          <a:off x="5029200" y="1371600"/>
          <a:ext cx="1676400" cy="4358640"/>
        </p:xfrm>
        <a:graphic>
          <a:graphicData uri="http://schemas.openxmlformats.org/drawingml/2006/table">
            <a:tbl>
              <a:tblPr/>
              <a:tblGrid>
                <a:gridCol w="594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104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13</a:t>
            </a:r>
            <a:r>
              <a:rPr lang="en-US" sz="18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5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3152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2800" y="220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2" name="AutoShape 9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6477000" y="23622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3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3152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4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010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24	</a:t>
            </a:r>
          </a:p>
        </p:txBody>
      </p:sp>
      <p:sp>
        <p:nvSpPr>
          <p:cNvPr id="55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3058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153400" y="220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7" name="AutoShape 9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7467600" y="23622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8" name="Rectangle 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058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3" name="Rectangle 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0574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11	</a:t>
            </a:r>
          </a:p>
        </p:txBody>
      </p:sp>
      <p:sp>
        <p:nvSpPr>
          <p:cNvPr id="44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09800" y="152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6" name="AutoShape 9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>
            <a:off x="1524000" y="1676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7" name="Rectangle 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8" name="Rectangle 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33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46</a:t>
            </a:r>
            <a:r>
              <a:rPr lang="en-US" sz="18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59" name="Rectangle 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84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2860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" name="AutoShape 9"/>
          <p:cNvCxnSpPr>
            <a:cxnSpLocks noChangeShapeType="1"/>
          </p:cNvCxnSpPr>
          <p:nvPr>
            <p:custDataLst>
              <p:tags r:id="rId20"/>
            </p:custDataLst>
          </p:nvPr>
        </p:nvCxnSpPr>
        <p:spPr bwMode="auto">
          <a:xfrm>
            <a:off x="16002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2" name="Rectangle 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4384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3" name="Rectangle 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2098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106	</a:t>
            </a:r>
          </a:p>
        </p:txBody>
      </p:sp>
      <p:sp>
        <p:nvSpPr>
          <p:cNvPr id="64" name="Rectangle 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5146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362200" y="426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6" name="AutoShape 9"/>
          <p:cNvCxnSpPr>
            <a:cxnSpLocks noChangeShapeType="1"/>
          </p:cNvCxnSpPr>
          <p:nvPr>
            <p:custDataLst>
              <p:tags r:id="rId25"/>
            </p:custDataLst>
          </p:nvPr>
        </p:nvCxnSpPr>
        <p:spPr bwMode="auto">
          <a:xfrm>
            <a:off x="1676400" y="44196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7" name="Rectangle 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5146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70" name="AutoShape 9"/>
          <p:cNvCxnSpPr>
            <a:cxnSpLocks noChangeShapeType="1"/>
          </p:cNvCxnSpPr>
          <p:nvPr>
            <p:custDataLst>
              <p:tags r:id="rId27"/>
            </p:custDataLst>
          </p:nvPr>
        </p:nvCxnSpPr>
        <p:spPr bwMode="auto">
          <a:xfrm>
            <a:off x="25908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aphicFrame>
        <p:nvGraphicFramePr>
          <p:cNvPr id="75" name="Group 64"/>
          <p:cNvGraphicFramePr>
            <a:graphicFrameLocks noGrp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1130711158"/>
              </p:ext>
            </p:extLst>
          </p:nvPr>
        </p:nvGraphicFramePr>
        <p:xfrm>
          <a:off x="609600" y="1447800"/>
          <a:ext cx="1219200" cy="4358640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6" name="Rectangle 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1242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13</a:t>
            </a:r>
            <a:r>
              <a:rPr lang="en-US" sz="18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77" name="Rectangle 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4290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Rectangle 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2766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Rectangle 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4290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0" name="Rectangle 3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1148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24	</a:t>
            </a:r>
          </a:p>
        </p:txBody>
      </p:sp>
      <p:sp>
        <p:nvSpPr>
          <p:cNvPr id="81" name="Rectangle 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419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Rectangle 5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2672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3" name="AutoShape 9"/>
          <p:cNvCxnSpPr>
            <a:cxnSpLocks noChangeShapeType="1"/>
          </p:cNvCxnSpPr>
          <p:nvPr>
            <p:custDataLst>
              <p:tags r:id="rId36"/>
            </p:custDataLst>
          </p:nvPr>
        </p:nvCxnSpPr>
        <p:spPr bwMode="auto">
          <a:xfrm>
            <a:off x="35814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4" name="Rectangle 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419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4728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rigorous chaining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33400"/>
          </a:xfrm>
        </p:spPr>
        <p:txBody>
          <a:bodyPr/>
          <a:lstStyle/>
          <a:p>
            <a:pPr>
              <a:buNone/>
            </a:pPr>
            <a:r>
              <a:rPr lang="en-US" dirty="0"/>
              <a:t>Definition: The </a:t>
            </a:r>
            <a:r>
              <a:rPr lang="en-US" dirty="0">
                <a:solidFill>
                  <a:schemeClr val="accent2"/>
                </a:solidFill>
              </a:rPr>
              <a:t>load factor</a:t>
            </a:r>
            <a:r>
              <a:rPr lang="en-US" dirty="0"/>
              <a:t>, </a:t>
            </a:r>
            <a:r>
              <a:rPr lang="en-US" b="1" i="1" dirty="0">
                <a:sym typeface="Symbol" pitchFamily="18" charset="2"/>
              </a:rPr>
              <a:t></a:t>
            </a:r>
            <a:r>
              <a:rPr lang="en-US" i="1" dirty="0">
                <a:sym typeface="Symbol" pitchFamily="18" charset="2"/>
              </a:rPr>
              <a:t>, </a:t>
            </a:r>
            <a:r>
              <a:rPr lang="en-US" dirty="0"/>
              <a:t>of a hash table is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743200" y="2171700"/>
          <a:ext cx="18827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27000" imgH="393480" progId="">
                  <p:embed/>
                </p:oleObj>
              </mc:Choice>
              <mc:Fallback>
                <p:oleObj name="Equation" r:id="rId5" imgW="927000" imgH="393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71700"/>
                        <a:ext cx="18827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10125" y="2171700"/>
            <a:ext cx="315907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 </a:t>
            </a:r>
            <a:r>
              <a:rPr lang="en-US" dirty="0"/>
              <a:t>number of elements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3200400"/>
            <a:ext cx="777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chaining, the average number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elements per bucket is </a:t>
            </a:r>
            <a:r>
              <a:rPr lang="en-US" sz="2000" noProof="0" dirty="0">
                <a:sym typeface="Symbol" pitchFamily="18" charset="2"/>
              </a:rPr>
              <a:t>___</a:t>
            </a:r>
            <a:endParaRPr kumimoji="0" lang="en-US" sz="200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lvl="0" indent="-342900">
              <a:spcBef>
                <a:spcPct val="20000"/>
              </a:spcBef>
            </a:pPr>
            <a:endParaRPr lang="en-US" sz="2000" i="1" dirty="0">
              <a:sym typeface="Symbol" pitchFamily="18" charset="2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65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rigorous chaining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33400"/>
          </a:xfrm>
        </p:spPr>
        <p:txBody>
          <a:bodyPr/>
          <a:lstStyle/>
          <a:p>
            <a:pPr>
              <a:buNone/>
            </a:pPr>
            <a:r>
              <a:rPr lang="en-US" dirty="0"/>
              <a:t>Definition: The </a:t>
            </a:r>
            <a:r>
              <a:rPr lang="en-US" dirty="0">
                <a:solidFill>
                  <a:schemeClr val="accent2"/>
                </a:solidFill>
              </a:rPr>
              <a:t>load factor</a:t>
            </a:r>
            <a:r>
              <a:rPr lang="en-US" dirty="0"/>
              <a:t>, </a:t>
            </a:r>
            <a:r>
              <a:rPr lang="en-US" b="1" i="1" dirty="0">
                <a:sym typeface="Symbol" pitchFamily="18" charset="2"/>
              </a:rPr>
              <a:t></a:t>
            </a:r>
            <a:r>
              <a:rPr lang="en-US" i="1" dirty="0">
                <a:sym typeface="Symbol" pitchFamily="18" charset="2"/>
              </a:rPr>
              <a:t>, </a:t>
            </a:r>
            <a:r>
              <a:rPr lang="en-US" dirty="0"/>
              <a:t>of a hash table is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743200" y="2171700"/>
          <a:ext cx="18827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27000" imgH="393480" progId="">
                  <p:embed/>
                </p:oleObj>
              </mc:Choice>
              <mc:Fallback>
                <p:oleObj name="Equation" r:id="rId5" imgW="927000" imgH="393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71700"/>
                        <a:ext cx="18827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10125" y="2171700"/>
            <a:ext cx="315907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 </a:t>
            </a:r>
            <a:r>
              <a:rPr lang="en-US" dirty="0"/>
              <a:t>number of elements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3200400"/>
            <a:ext cx="777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chaining, the average number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elements per </a:t>
            </a:r>
            <a:r>
              <a:rPr lang="en-US" sz="2000" b="0" kern="0" dirty="0">
                <a:latin typeface="+mn-lt"/>
              </a:rPr>
              <a:t>bucket is </a:t>
            </a:r>
            <a:r>
              <a:rPr lang="en-US" sz="2000" b="0" kern="0" dirty="0">
                <a:latin typeface="+mn-lt"/>
                <a:sym typeface="Symbol" pitchFamily="18" charset="2"/>
              </a:rPr>
              <a:t></a:t>
            </a:r>
            <a:endParaRPr lang="en-US" sz="2000" b="0" kern="0" dirty="0">
              <a:latin typeface="+mn-lt"/>
            </a:endParaRPr>
          </a:p>
          <a:p>
            <a:pPr marL="342900" lvl="0" indent="-342900">
              <a:spcBef>
                <a:spcPct val="20000"/>
              </a:spcBef>
            </a:pPr>
            <a:endParaRPr lang="en-US" sz="2000" i="1" dirty="0">
              <a:sym typeface="Symbol" pitchFamily="18" charset="2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000" b="0" dirty="0">
                <a:latin typeface="+mj-lt"/>
                <a:sym typeface="Symbol" pitchFamily="18" charset="2"/>
              </a:rPr>
              <a:t>So if some puts are followed by </a:t>
            </a:r>
            <a:r>
              <a:rPr lang="en-US" sz="2000" b="0" i="1" dirty="0">
                <a:latin typeface="+mj-lt"/>
                <a:sym typeface="Symbol" pitchFamily="18" charset="2"/>
              </a:rPr>
              <a:t>random</a:t>
            </a:r>
            <a:r>
              <a:rPr lang="en-US" sz="2000" b="0" dirty="0">
                <a:latin typeface="+mj-lt"/>
                <a:sym typeface="Symbol" pitchFamily="18" charset="2"/>
              </a:rPr>
              <a:t> contains, then on average: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dirty="0">
                <a:latin typeface="+mj-lt"/>
                <a:sym typeface="Symbol" pitchFamily="18" charset="2"/>
              </a:rPr>
              <a:t>Each unsuccessful </a:t>
            </a:r>
            <a:r>
              <a:rPr lang="en-US" sz="20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contains</a:t>
            </a:r>
            <a:r>
              <a:rPr lang="en-US" sz="2000" b="0" dirty="0">
                <a:latin typeface="+mj-lt"/>
                <a:sym typeface="Symbol" pitchFamily="18" charset="2"/>
              </a:rPr>
              <a:t> compares against ____ items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94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rigorous chaining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33400"/>
          </a:xfrm>
        </p:spPr>
        <p:txBody>
          <a:bodyPr/>
          <a:lstStyle/>
          <a:p>
            <a:pPr>
              <a:buNone/>
            </a:pPr>
            <a:r>
              <a:rPr lang="en-US" dirty="0"/>
              <a:t>Definition: The </a:t>
            </a:r>
            <a:r>
              <a:rPr lang="en-US" dirty="0">
                <a:solidFill>
                  <a:schemeClr val="accent2"/>
                </a:solidFill>
              </a:rPr>
              <a:t>load factor</a:t>
            </a:r>
            <a:r>
              <a:rPr lang="en-US" dirty="0"/>
              <a:t>, </a:t>
            </a:r>
            <a:r>
              <a:rPr lang="en-US" b="1" i="1" dirty="0">
                <a:sym typeface="Symbol" pitchFamily="18" charset="2"/>
              </a:rPr>
              <a:t></a:t>
            </a:r>
            <a:r>
              <a:rPr lang="en-US" i="1" dirty="0">
                <a:sym typeface="Symbol" pitchFamily="18" charset="2"/>
              </a:rPr>
              <a:t>, </a:t>
            </a:r>
            <a:r>
              <a:rPr lang="en-US" dirty="0"/>
              <a:t>of a hash table is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743200" y="2171700"/>
          <a:ext cx="18827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27000" imgH="393480" progId="">
                  <p:embed/>
                </p:oleObj>
              </mc:Choice>
              <mc:Fallback>
                <p:oleObj name="Equation" r:id="rId5" imgW="927000" imgH="393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71700"/>
                        <a:ext cx="18827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10125" y="2171700"/>
            <a:ext cx="315907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 </a:t>
            </a:r>
            <a:r>
              <a:rPr lang="en-US" dirty="0"/>
              <a:t>number of elements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3200400"/>
            <a:ext cx="777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chaining, the average number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elements per bucket </a:t>
            </a:r>
            <a:r>
              <a:rPr lang="en-US" sz="2000" b="0" kern="0" dirty="0">
                <a:latin typeface="+mn-lt"/>
              </a:rPr>
              <a:t>is </a:t>
            </a:r>
            <a:r>
              <a:rPr lang="en-US" sz="2000" b="0" kern="0" dirty="0">
                <a:latin typeface="+mn-lt"/>
                <a:sym typeface="Symbol" pitchFamily="18" charset="2"/>
              </a:rPr>
              <a:t></a:t>
            </a:r>
            <a:endParaRPr lang="en-US" sz="2000" b="0" kern="0" dirty="0">
              <a:latin typeface="+mn-lt"/>
            </a:endParaRPr>
          </a:p>
          <a:p>
            <a:pPr marL="342900" lvl="0" indent="-342900">
              <a:spcBef>
                <a:spcPct val="20000"/>
              </a:spcBef>
            </a:pPr>
            <a:endParaRPr lang="en-US" sz="2000" i="1" dirty="0">
              <a:sym typeface="Symbol" pitchFamily="18" charset="2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000" b="0" dirty="0">
                <a:latin typeface="+mj-lt"/>
                <a:sym typeface="Symbol" pitchFamily="18" charset="2"/>
              </a:rPr>
              <a:t>So if some puts are followed by </a:t>
            </a:r>
            <a:r>
              <a:rPr lang="en-US" sz="2000" b="0" i="1" dirty="0">
                <a:latin typeface="+mj-lt"/>
                <a:sym typeface="Symbol" pitchFamily="18" charset="2"/>
              </a:rPr>
              <a:t>random</a:t>
            </a:r>
            <a:r>
              <a:rPr lang="en-US" sz="2000" b="0" dirty="0">
                <a:latin typeface="+mj-lt"/>
                <a:sym typeface="Symbol" pitchFamily="18" charset="2"/>
              </a:rPr>
              <a:t> contains, then on average: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dirty="0">
                <a:latin typeface="+mj-lt"/>
                <a:sym typeface="Symbol" pitchFamily="18" charset="2"/>
              </a:rPr>
              <a:t>Each unsuccessful </a:t>
            </a:r>
            <a:r>
              <a:rPr lang="en-US" sz="20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contains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dirty="0">
                <a:latin typeface="+mj-lt"/>
                <a:sym typeface="Symbol" pitchFamily="18" charset="2"/>
              </a:rPr>
              <a:t>compares </a:t>
            </a:r>
            <a:r>
              <a:rPr lang="en-US" sz="2000" b="0" dirty="0">
                <a:solidFill>
                  <a:srgbClr val="000000"/>
                </a:solidFill>
                <a:latin typeface="Arial"/>
                <a:sym typeface="Symbol" pitchFamily="18" charset="2"/>
              </a:rPr>
              <a:t>against </a:t>
            </a:r>
            <a:r>
              <a:rPr lang="en-US" sz="2000" i="1" dirty="0">
                <a:solidFill>
                  <a:srgbClr val="3333CC"/>
                </a:solidFill>
                <a:sym typeface="Symbol" pitchFamily="18" charset="2"/>
              </a:rPr>
              <a:t></a:t>
            </a:r>
            <a:r>
              <a:rPr lang="en-US" sz="2000" b="0" dirty="0">
                <a:solidFill>
                  <a:srgbClr val="000000"/>
                </a:solidFill>
                <a:latin typeface="Arial"/>
                <a:sym typeface="Symbol" pitchFamily="18" charset="2"/>
              </a:rPr>
              <a:t> items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dirty="0">
                <a:latin typeface="+mj-lt"/>
                <a:sym typeface="Symbol" pitchFamily="18" charset="2"/>
              </a:rPr>
              <a:t>Each successful </a:t>
            </a:r>
            <a:r>
              <a:rPr lang="en-US" sz="20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contains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dirty="0">
                <a:latin typeface="+mj-lt"/>
                <a:sym typeface="Symbol" pitchFamily="18" charset="2"/>
              </a:rPr>
              <a:t>compares against _____ items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65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rigorous chaining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33400"/>
          </a:xfrm>
        </p:spPr>
        <p:txBody>
          <a:bodyPr/>
          <a:lstStyle/>
          <a:p>
            <a:pPr>
              <a:buNone/>
            </a:pPr>
            <a:r>
              <a:rPr lang="en-US" dirty="0"/>
              <a:t>Definition: The </a:t>
            </a:r>
            <a:r>
              <a:rPr lang="en-US" dirty="0">
                <a:solidFill>
                  <a:schemeClr val="accent2"/>
                </a:solidFill>
              </a:rPr>
              <a:t>load factor</a:t>
            </a:r>
            <a:r>
              <a:rPr lang="en-US" dirty="0"/>
              <a:t>, </a:t>
            </a:r>
            <a:r>
              <a:rPr lang="en-US" b="1" i="1" dirty="0">
                <a:sym typeface="Symbol" pitchFamily="18" charset="2"/>
              </a:rPr>
              <a:t></a:t>
            </a:r>
            <a:r>
              <a:rPr lang="en-US" i="1" dirty="0">
                <a:sym typeface="Symbol" pitchFamily="18" charset="2"/>
              </a:rPr>
              <a:t>, </a:t>
            </a:r>
            <a:r>
              <a:rPr lang="en-US" dirty="0"/>
              <a:t>of a hash table is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743200" y="2171700"/>
          <a:ext cx="18827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27000" imgH="393480" progId="">
                  <p:embed/>
                </p:oleObj>
              </mc:Choice>
              <mc:Fallback>
                <p:oleObj name="Equation" r:id="rId5" imgW="927000" imgH="393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71700"/>
                        <a:ext cx="18827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10125" y="2171700"/>
            <a:ext cx="315907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 </a:t>
            </a:r>
            <a:r>
              <a:rPr lang="en-US" dirty="0"/>
              <a:t>number of elements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3200400"/>
            <a:ext cx="777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chaining, the average number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elements per bucket is </a:t>
            </a:r>
            <a:r>
              <a:rPr lang="en-US" sz="2000" i="1" dirty="0">
                <a:sym typeface="Symbol" pitchFamily="18" charset="2"/>
              </a:rPr>
              <a:t></a:t>
            </a:r>
          </a:p>
          <a:p>
            <a:pPr marL="342900" lvl="0" indent="-342900">
              <a:spcBef>
                <a:spcPct val="20000"/>
              </a:spcBef>
            </a:pPr>
            <a:endParaRPr lang="en-US" sz="2000" i="1" dirty="0">
              <a:sym typeface="Symbol" pitchFamily="18" charset="2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000" b="0" dirty="0">
                <a:latin typeface="+mj-lt"/>
                <a:sym typeface="Symbol" pitchFamily="18" charset="2"/>
              </a:rPr>
              <a:t>So if some puts are followed by </a:t>
            </a:r>
            <a:r>
              <a:rPr lang="en-US" sz="2000" b="0" i="1" dirty="0">
                <a:latin typeface="+mj-lt"/>
                <a:sym typeface="Symbol" pitchFamily="18" charset="2"/>
              </a:rPr>
              <a:t>random</a:t>
            </a:r>
            <a:r>
              <a:rPr lang="en-US" sz="2000" b="0" dirty="0">
                <a:latin typeface="+mj-lt"/>
                <a:sym typeface="Symbol" pitchFamily="18" charset="2"/>
              </a:rPr>
              <a:t> contains, then on average: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dirty="0">
                <a:latin typeface="+mj-lt"/>
                <a:sym typeface="Symbol" pitchFamily="18" charset="2"/>
              </a:rPr>
              <a:t>Each unsuccessful </a:t>
            </a:r>
            <a:r>
              <a:rPr lang="en-US" sz="20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contains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dirty="0">
                <a:latin typeface="+mj-lt"/>
                <a:sym typeface="Symbol" pitchFamily="18" charset="2"/>
              </a:rPr>
              <a:t>compares against </a:t>
            </a:r>
            <a:r>
              <a:rPr lang="en-US" sz="2000" i="1" dirty="0">
                <a:solidFill>
                  <a:schemeClr val="accent2"/>
                </a:solidFill>
                <a:sym typeface="Symbol" pitchFamily="18" charset="2"/>
              </a:rPr>
              <a:t></a:t>
            </a:r>
            <a:r>
              <a:rPr lang="en-US" sz="2000" b="0" dirty="0">
                <a:latin typeface="+mj-lt"/>
                <a:sym typeface="Symbol" pitchFamily="18" charset="2"/>
              </a:rPr>
              <a:t> items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dirty="0">
                <a:latin typeface="+mj-lt"/>
                <a:sym typeface="Symbol" pitchFamily="18" charset="2"/>
              </a:rPr>
              <a:t>Each successful </a:t>
            </a:r>
            <a:r>
              <a:rPr lang="en-US" sz="20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contains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dirty="0">
                <a:latin typeface="+mj-lt"/>
                <a:sym typeface="Symbol" pitchFamily="18" charset="2"/>
              </a:rPr>
              <a:t>compares against </a:t>
            </a:r>
            <a:r>
              <a:rPr lang="en-US" sz="2000" i="1" dirty="0">
                <a:solidFill>
                  <a:schemeClr val="accent2"/>
                </a:solidFill>
                <a:sym typeface="Symbol" pitchFamily="18" charset="2"/>
              </a:rPr>
              <a:t> / 2</a:t>
            </a:r>
            <a:r>
              <a:rPr lang="en-US" sz="2000" b="0" dirty="0">
                <a:latin typeface="+mj-lt"/>
                <a:sym typeface="Symbol" pitchFamily="18" charset="2"/>
              </a:rPr>
              <a:t> items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b="0" dirty="0">
              <a:latin typeface="+mj-lt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sz="2000" b="0" dirty="0">
                <a:latin typeface="+mj-lt"/>
                <a:sym typeface="Symbol" pitchFamily="18" charset="2"/>
              </a:rPr>
              <a:t>So we like to keep </a:t>
            </a:r>
            <a:r>
              <a:rPr lang="en-US" sz="2000" i="1" dirty="0">
                <a:sym typeface="Symbol" pitchFamily="18" charset="2"/>
              </a:rPr>
              <a:t>  </a:t>
            </a:r>
            <a:r>
              <a:rPr lang="en-US" sz="2000" b="0" dirty="0">
                <a:latin typeface="+mj-lt"/>
                <a:sym typeface="Symbol" pitchFamily="18" charset="2"/>
              </a:rPr>
              <a:t>fairly low (e.g., 1 or 1.5 or 2) for chaining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8396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Alternative: Use empty space in the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simple idea: If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h(key)</a:t>
            </a:r>
            <a:r>
              <a:rPr lang="en-US" dirty="0"/>
              <a:t> is already full, </a:t>
            </a:r>
          </a:p>
          <a:p>
            <a:pPr lvl="1"/>
            <a:r>
              <a:rPr lang="en-US" dirty="0"/>
              <a:t>try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(h(key) + 1) %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/>
              <a:t>.  If full,</a:t>
            </a:r>
          </a:p>
          <a:p>
            <a:pPr lvl="1"/>
            <a:r>
              <a:rPr lang="en-US" dirty="0"/>
              <a:t>try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(h(key) + 2) %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/>
              <a:t>.  If full,</a:t>
            </a:r>
          </a:p>
          <a:p>
            <a:pPr lvl="1"/>
            <a:r>
              <a:rPr lang="en-US" dirty="0"/>
              <a:t>try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(h(key) + 3) %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/>
              <a:t>.  If full…</a:t>
            </a:r>
          </a:p>
          <a:p>
            <a:pPr lvl="1"/>
            <a:endParaRPr lang="en-US" dirty="0"/>
          </a:p>
          <a:p>
            <a:r>
              <a:rPr lang="en-US" dirty="0"/>
              <a:t>Example: insert 38, 19, 8, 109, 10</a:t>
            </a:r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705600" y="1600200"/>
          <a:ext cx="1600200" cy="39624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3413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Alternative: Use empty space in the table</a:t>
            </a:r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705600" y="1600200"/>
          <a:ext cx="1600200" cy="39624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Another simple idea: If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h(key)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already full,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try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(h(key) + 1) %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TableSize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  If full,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try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(h(key) + 2) %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TableSize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  If full,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try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(h(key) + 3) %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TableSize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  If full…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insert 38, 19, 8, 109, 10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7550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Tables: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467600" cy="1828800"/>
          </a:xfrm>
        </p:spPr>
        <p:txBody>
          <a:bodyPr/>
          <a:lstStyle/>
          <a:p>
            <a:r>
              <a:rPr lang="en-US" dirty="0"/>
              <a:t>Aim for constant-time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put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contains</a:t>
            </a:r>
            <a:r>
              <a:rPr lang="en-US" dirty="0"/>
              <a:t>, and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remove</a:t>
            </a:r>
            <a:endParaRPr lang="en-US" dirty="0"/>
          </a:p>
          <a:p>
            <a:pPr lvl="1"/>
            <a:r>
              <a:rPr lang="en-US" dirty="0"/>
              <a:t>“On average” under some reasonable </a:t>
            </a:r>
            <a:r>
              <a:rPr lang="en-US" dirty="0">
                <a:solidFill>
                  <a:schemeClr val="accent2"/>
                </a:solidFill>
              </a:rPr>
              <a:t>assumptions</a:t>
            </a:r>
          </a:p>
          <a:p>
            <a:pPr lvl="1"/>
            <a:endParaRPr lang="en-US" sz="1000" dirty="0"/>
          </a:p>
          <a:p>
            <a:r>
              <a:rPr lang="en-US" dirty="0"/>
              <a:t>A hash table is an array of some fixed size</a:t>
            </a:r>
          </a:p>
          <a:p>
            <a:pPr lvl="1"/>
            <a:r>
              <a:rPr lang="en-US" dirty="0"/>
              <a:t>But </a:t>
            </a:r>
            <a:r>
              <a:rPr lang="en-US" i="1" dirty="0"/>
              <a:t>extensible</a:t>
            </a:r>
            <a:r>
              <a:rPr lang="en-US" dirty="0"/>
              <a:t> as we’ll see</a:t>
            </a:r>
          </a:p>
          <a:p>
            <a:endParaRPr lang="en-US" sz="1000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04800" y="3886200"/>
            <a:ext cx="7162800" cy="1295400"/>
            <a:chOff x="1143000" y="3962400"/>
            <a:chExt cx="7162800" cy="12954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143000" y="4038600"/>
              <a:ext cx="2057400" cy="1219200"/>
            </a:xfrm>
            <a:prstGeom prst="rect">
              <a:avLst/>
            </a:prstGeom>
            <a:solidFill>
              <a:srgbClr val="FFC000">
                <a:alpha val="3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43000" y="46290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cs typeface="Times New Roman" pitchFamily="18" charset="0"/>
                </a:rPr>
                <a:t>E</a:t>
              </a:r>
            </a:p>
          </p:txBody>
        </p:sp>
        <p:sp>
          <p:nvSpPr>
            <p:cNvPr id="17" name="Right Arrow 16"/>
            <p:cNvSpPr/>
            <p:nvPr/>
          </p:nvSpPr>
          <p:spPr bwMode="auto">
            <a:xfrm>
              <a:off x="1600200" y="4705290"/>
              <a:ext cx="978408" cy="2286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43200" y="4609980"/>
              <a:ext cx="4539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err="1">
                  <a:cs typeface="Times New Roman" pitchFamily="18" charset="0"/>
                </a:rPr>
                <a:t>int</a:t>
              </a:r>
              <a:endParaRPr lang="en-US" sz="2000" b="0" dirty="0"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79378" y="4609980"/>
              <a:ext cx="13356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cs typeface="Times New Roman" pitchFamily="18" charset="0"/>
                </a:rPr>
                <a:t>table-index</a:t>
              </a:r>
            </a:p>
          </p:txBody>
        </p:sp>
        <p:sp>
          <p:nvSpPr>
            <p:cNvPr id="20" name="Right Arrow 19"/>
            <p:cNvSpPr/>
            <p:nvPr/>
          </p:nvSpPr>
          <p:spPr bwMode="auto">
            <a:xfrm>
              <a:off x="3288792" y="4705290"/>
              <a:ext cx="978408" cy="2286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Right Arrow 20"/>
            <p:cNvSpPr/>
            <p:nvPr/>
          </p:nvSpPr>
          <p:spPr bwMode="auto">
            <a:xfrm>
              <a:off x="5727192" y="4705290"/>
              <a:ext cx="1130808" cy="2286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15000" y="4400490"/>
              <a:ext cx="11785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cs typeface="Times New Roman" pitchFamily="18" charset="0"/>
                </a:rPr>
                <a:t>collision?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22218" y="4473714"/>
              <a:ext cx="12073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cs typeface="Times New Roman" pitchFamily="18" charset="0"/>
                </a:rPr>
                <a:t>collision</a:t>
              </a:r>
            </a:p>
            <a:p>
              <a:r>
                <a:rPr lang="en-US" sz="2000" b="0" dirty="0">
                  <a:cs typeface="Times New Roman" pitchFamily="18" charset="0"/>
                </a:rPr>
                <a:t>resolution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4019490"/>
              <a:ext cx="7521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cs typeface="Times New Roman" pitchFamily="18" charset="0"/>
                </a:rPr>
                <a:t>client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819400" y="4038600"/>
              <a:ext cx="5486400" cy="1219200"/>
            </a:xfrm>
            <a:prstGeom prst="rect">
              <a:avLst/>
            </a:prstGeom>
            <a:solidFill>
              <a:srgbClr val="00B0F0">
                <a:alpha val="3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05400" y="3962400"/>
              <a:ext cx="19607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cs typeface="Times New Roman" pitchFamily="18" charset="0"/>
                </a:rPr>
                <a:t>hash table library</a:t>
              </a:r>
            </a:p>
          </p:txBody>
        </p:sp>
      </p:grpSp>
      <p:graphicFrame>
        <p:nvGraphicFramePr>
          <p:cNvPr id="27" name="Group 8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315200" y="2941935"/>
          <a:ext cx="1524000" cy="316992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8" name="Text Box 8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48400" y="5786735"/>
            <a:ext cx="1857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/>
              <a:t>TableSize</a:t>
            </a:r>
            <a:r>
              <a:rPr lang="en-US" dirty="0"/>
              <a:t> –1 </a:t>
            </a:r>
          </a:p>
        </p:txBody>
      </p:sp>
      <p:sp>
        <p:nvSpPr>
          <p:cNvPr id="29" name="Text Box 8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05700" y="2433935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hash table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83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Alternative: Use empty space in the table</a:t>
            </a:r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705600" y="1600200"/>
          <a:ext cx="1600200" cy="39624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dirty="0"/>
              <a:t>Another simple idea: If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h(key)</a:t>
            </a:r>
            <a:r>
              <a:rPr lang="en-US" dirty="0"/>
              <a:t> is already full, </a:t>
            </a:r>
          </a:p>
          <a:p>
            <a:pPr lvl="1"/>
            <a:r>
              <a:rPr lang="en-US" dirty="0"/>
              <a:t>try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(h(key) + 1) %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/>
              <a:t>.  If full,</a:t>
            </a:r>
          </a:p>
          <a:p>
            <a:pPr lvl="1"/>
            <a:r>
              <a:rPr lang="en-US" dirty="0"/>
              <a:t>try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(h(key) + 2) %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/>
              <a:t>.  If full,</a:t>
            </a:r>
          </a:p>
          <a:p>
            <a:pPr lvl="1"/>
            <a:r>
              <a:rPr lang="en-US" dirty="0"/>
              <a:t>try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(h(key) + 3) %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/>
              <a:t>.  If full…</a:t>
            </a:r>
          </a:p>
          <a:p>
            <a:pPr lvl="1"/>
            <a:endParaRPr lang="en-US" dirty="0"/>
          </a:p>
          <a:p>
            <a:r>
              <a:rPr lang="en-US" dirty="0"/>
              <a:t>Example: insert 38, 19, 8, 109, 10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4218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Alternative: Use empty space in the table</a:t>
            </a:r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705600" y="1600200"/>
          <a:ext cx="1600200" cy="39624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dirty="0"/>
              <a:t>Another simple idea: If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h(key)</a:t>
            </a:r>
            <a:r>
              <a:rPr lang="en-US" dirty="0"/>
              <a:t> is already full, </a:t>
            </a:r>
          </a:p>
          <a:p>
            <a:pPr lvl="1"/>
            <a:r>
              <a:rPr lang="en-US" dirty="0"/>
              <a:t>try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(h(key) + 1) %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/>
              <a:t>.  If full,</a:t>
            </a:r>
          </a:p>
          <a:p>
            <a:pPr lvl="1"/>
            <a:r>
              <a:rPr lang="en-US" dirty="0"/>
              <a:t>try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(h(key) + 2) %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/>
              <a:t>.  If full,</a:t>
            </a:r>
          </a:p>
          <a:p>
            <a:pPr lvl="1"/>
            <a:r>
              <a:rPr lang="en-US" dirty="0"/>
              <a:t>try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(h(key) + 3) %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/>
              <a:t>.  If full…</a:t>
            </a:r>
          </a:p>
          <a:p>
            <a:pPr lvl="1"/>
            <a:endParaRPr lang="en-US" dirty="0"/>
          </a:p>
          <a:p>
            <a:r>
              <a:rPr lang="en-US" dirty="0"/>
              <a:t>Example: insert 38, 19, 8, 109, 10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3885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Alternative: Use empty space in the table</a:t>
            </a:r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705600" y="1600200"/>
          <a:ext cx="1600200" cy="39624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dirty="0"/>
              <a:t>Another simple idea: If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h(key)</a:t>
            </a:r>
            <a:r>
              <a:rPr lang="en-US" dirty="0"/>
              <a:t> is already full, </a:t>
            </a:r>
          </a:p>
          <a:p>
            <a:pPr lvl="1"/>
            <a:r>
              <a:rPr lang="en-US" dirty="0"/>
              <a:t>try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(h(key) + 1) %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/>
              <a:t>.  If full,</a:t>
            </a:r>
          </a:p>
          <a:p>
            <a:pPr lvl="1"/>
            <a:r>
              <a:rPr lang="en-US" dirty="0"/>
              <a:t>try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(h(key) + 2) %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/>
              <a:t>.  If full,</a:t>
            </a:r>
          </a:p>
          <a:p>
            <a:pPr lvl="1"/>
            <a:r>
              <a:rPr lang="en-US" dirty="0"/>
              <a:t>try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(h(key) + 3) %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/>
              <a:t>.  If full…</a:t>
            </a:r>
          </a:p>
          <a:p>
            <a:pPr lvl="1"/>
            <a:endParaRPr lang="en-US" dirty="0"/>
          </a:p>
          <a:p>
            <a:r>
              <a:rPr lang="en-US" dirty="0"/>
              <a:t>Example: insert 38, 19, 8, 109, 10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7867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Probing hash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>
              <a:buNone/>
            </a:pPr>
            <a:r>
              <a:rPr lang="en-US" dirty="0"/>
              <a:t>Trying the next spot is called </a:t>
            </a:r>
            <a:r>
              <a:rPr lang="en-US" dirty="0">
                <a:solidFill>
                  <a:schemeClr val="accent2"/>
                </a:solidFill>
              </a:rPr>
              <a:t>probing </a:t>
            </a:r>
            <a:r>
              <a:rPr lang="en-US" dirty="0"/>
              <a:t>(also called </a:t>
            </a:r>
            <a:r>
              <a:rPr lang="en-US" dirty="0">
                <a:solidFill>
                  <a:schemeClr val="accent2"/>
                </a:solidFill>
              </a:rPr>
              <a:t>open addressing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 just did </a:t>
            </a:r>
            <a:r>
              <a:rPr lang="en-US" dirty="0">
                <a:solidFill>
                  <a:schemeClr val="accent2"/>
                </a:solidFill>
              </a:rPr>
              <a:t>linear probing</a:t>
            </a:r>
          </a:p>
          <a:p>
            <a:pPr lvl="2"/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aseline="30000" dirty="0" err="1"/>
              <a:t>th</a:t>
            </a:r>
            <a:r>
              <a:rPr lang="en-US" dirty="0"/>
              <a:t> probe was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(h(key) +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 %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>
                <a:latin typeface="+mj-lt"/>
                <a:cs typeface="Courier New" pitchFamily="49" charset="0"/>
              </a:rPr>
              <a:t>Open addressing does poorly with high load factor </a:t>
            </a:r>
            <a:r>
              <a:rPr lang="en-US" b="1" i="1" dirty="0">
                <a:sym typeface="Symbol" pitchFamily="18" charset="2"/>
              </a:rPr>
              <a:t></a:t>
            </a:r>
            <a:endParaRPr lang="en-US" dirty="0">
              <a:latin typeface="+mj-lt"/>
              <a:cs typeface="Courier New" pitchFamily="49" charset="0"/>
            </a:endParaRPr>
          </a:p>
          <a:p>
            <a:pPr lvl="1"/>
            <a:r>
              <a:rPr lang="en-US" dirty="0">
                <a:latin typeface="+mj-lt"/>
                <a:cs typeface="Courier New" pitchFamily="49" charset="0"/>
              </a:rPr>
              <a:t>So want larger tables</a:t>
            </a:r>
          </a:p>
          <a:p>
            <a:pPr lvl="1"/>
            <a:r>
              <a:rPr lang="en-US" dirty="0">
                <a:latin typeface="+mj-lt"/>
                <a:cs typeface="Courier New" pitchFamily="49" charset="0"/>
              </a:rPr>
              <a:t>Too many probes means no more </a:t>
            </a:r>
            <a:r>
              <a:rPr lang="en-US" i="1" dirty="0">
                <a:latin typeface="+mj-lt"/>
                <a:cs typeface="Courier New" pitchFamily="49" charset="0"/>
              </a:rPr>
              <a:t>O</a:t>
            </a:r>
            <a:r>
              <a:rPr lang="en-US" dirty="0">
                <a:latin typeface="+mj-lt"/>
                <a:cs typeface="Courier New" pitchFamily="49" charset="0"/>
              </a:rPr>
              <a:t>(1)</a:t>
            </a: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79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/>
          <a:lstStyle/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put</a:t>
            </a:r>
            <a:r>
              <a:rPr lang="en-US" dirty="0"/>
              <a:t> finds an open table position using a probe function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What about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contains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Must use same probe function to “retrace the trail” for the data</a:t>
            </a:r>
          </a:p>
          <a:p>
            <a:pPr lvl="1"/>
            <a:r>
              <a:rPr lang="en-US" dirty="0"/>
              <a:t>Unsuccessful search when reach empty position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en-US" dirty="0"/>
              <a:t>What about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remove</a:t>
            </a:r>
            <a:r>
              <a:rPr lang="en-US" dirty="0"/>
              <a:t>?</a:t>
            </a:r>
          </a:p>
          <a:p>
            <a:pPr lvl="1"/>
            <a:r>
              <a:rPr lang="en-US" b="1" i="1" dirty="0"/>
              <a:t>Must</a:t>
            </a:r>
            <a:r>
              <a:rPr lang="en-US" dirty="0"/>
              <a:t> use “lazy” deletion.  Why?</a:t>
            </a:r>
          </a:p>
          <a:p>
            <a:pPr lvl="2"/>
            <a:r>
              <a:rPr lang="en-US" dirty="0"/>
              <a:t>Marker indicates “no data here, but don’t stop probing”</a:t>
            </a:r>
          </a:p>
          <a:p>
            <a:pPr lvl="1"/>
            <a:r>
              <a:rPr lang="en-US" dirty="0"/>
              <a:t>Note: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remove</a:t>
            </a:r>
            <a:r>
              <a:rPr lang="en-US" dirty="0"/>
              <a:t> with chaining is plain-old list-remove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67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(Primary)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838200"/>
          </a:xfrm>
        </p:spPr>
        <p:txBody>
          <a:bodyPr/>
          <a:lstStyle/>
          <a:p>
            <a:pPr>
              <a:buNone/>
            </a:pPr>
            <a:r>
              <a:rPr lang="en-US" dirty="0"/>
              <a:t>It turns out linear probing is a </a:t>
            </a:r>
            <a:r>
              <a:rPr lang="en-US" i="1" dirty="0"/>
              <a:t>bad idea</a:t>
            </a:r>
            <a:r>
              <a:rPr lang="en-US" dirty="0"/>
              <a:t>, even though the probe function is quick to compute (which is a good thing)</a:t>
            </a:r>
          </a:p>
        </p:txBody>
      </p:sp>
      <p:pic>
        <p:nvPicPr>
          <p:cNvPr id="7" name="Picture 3" descr="lpclust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8189" y="2438400"/>
            <a:ext cx="4619011" cy="3890904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10400" y="5943600"/>
            <a:ext cx="1422400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45717" rIns="0" bIns="45717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[R. </a:t>
            </a:r>
            <a:r>
              <a:rPr lang="en-US" sz="1800" dirty="0" err="1"/>
              <a:t>Sedgewick</a:t>
            </a:r>
            <a:r>
              <a:rPr lang="en-US" sz="1800" dirty="0"/>
              <a:t>]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199" y="2667000"/>
            <a:ext cx="300098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Tends to produce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clusters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which lead to</a:t>
            </a:r>
            <a:endParaRPr lang="en-US" sz="2000" b="0" kern="0" dirty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 probing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sequences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kern="0" noProof="0" dirty="0">
                <a:latin typeface="+mn-lt"/>
              </a:rPr>
              <a:t>Called </a:t>
            </a:r>
            <a:r>
              <a:rPr lang="en-US" sz="2000" b="0" kern="0" noProof="0" dirty="0">
                <a:solidFill>
                  <a:schemeClr val="accent2"/>
                </a:solidFill>
                <a:latin typeface="+mn-lt"/>
              </a:rPr>
              <a:t>primary clustering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Saw</a:t>
            </a:r>
            <a:r>
              <a:rPr kumimoji="0" lang="en-US" sz="2000" b="0" i="0" u="none" strike="noStrike" kern="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this starting in our example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37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Linear Probing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/>
          <a:lstStyle/>
          <a:p>
            <a:r>
              <a:rPr lang="en-US" dirty="0"/>
              <a:t>Trivial fact: For any </a:t>
            </a:r>
            <a:r>
              <a:rPr lang="en-US" b="1" i="1" dirty="0">
                <a:sym typeface="Symbol" pitchFamily="18" charset="2"/>
              </a:rPr>
              <a:t> </a:t>
            </a:r>
            <a:r>
              <a:rPr lang="en-US" i="1" dirty="0">
                <a:sym typeface="Symbol" pitchFamily="18" charset="2"/>
              </a:rPr>
              <a:t>&lt; 1, </a:t>
            </a:r>
            <a:r>
              <a:rPr lang="en-US" dirty="0">
                <a:sym typeface="Symbol" pitchFamily="18" charset="2"/>
              </a:rPr>
              <a:t>linear probing will find an empty slot</a:t>
            </a:r>
          </a:p>
          <a:p>
            <a:pPr lvl="1"/>
            <a:r>
              <a:rPr lang="en-US" dirty="0">
                <a:sym typeface="Symbol" pitchFamily="18" charset="2"/>
              </a:rPr>
              <a:t>It is “safe” in this sense: no infinite loop unless table is full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Non-trivial facts we won’t prove:</a:t>
            </a:r>
          </a:p>
          <a:p>
            <a:pPr>
              <a:buNone/>
            </a:pPr>
            <a:r>
              <a:rPr lang="en-US" dirty="0">
                <a:sym typeface="Symbol" pitchFamily="18" charset="2"/>
              </a:rPr>
              <a:t>	Average # of probes given </a:t>
            </a:r>
            <a:r>
              <a:rPr lang="en-US" b="1" i="1" dirty="0">
                <a:sym typeface="Symbol" pitchFamily="18" charset="2"/>
              </a:rPr>
              <a:t> </a:t>
            </a:r>
            <a:r>
              <a:rPr lang="en-US" dirty="0">
                <a:sym typeface="Symbol" pitchFamily="18" charset="2"/>
              </a:rPr>
              <a:t>(in the limit as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TableSize</a:t>
            </a:r>
            <a:r>
              <a:rPr lang="en-US" b="1" i="1" dirty="0">
                <a:sym typeface="Symbol" pitchFamily="18" charset="2"/>
              </a:rPr>
              <a:t> →</a:t>
            </a:r>
            <a:r>
              <a:rPr lang="en-US" b="1" i="1" dirty="0">
                <a:sym typeface="Symbol"/>
              </a:rPr>
              <a:t></a:t>
            </a:r>
            <a:r>
              <a:rPr lang="en-US" dirty="0">
                <a:sym typeface="Symbol" pitchFamily="18" charset="2"/>
              </a:rPr>
              <a:t> )</a:t>
            </a:r>
            <a:endParaRPr lang="en-US" b="1" dirty="0">
              <a:sym typeface="Symbol" pitchFamily="18" charset="2"/>
            </a:endParaRPr>
          </a:p>
          <a:p>
            <a:pPr lvl="1"/>
            <a:r>
              <a:rPr lang="en-US" dirty="0">
                <a:sym typeface="Symbol" pitchFamily="18" charset="2"/>
              </a:rPr>
              <a:t>Unsuccessful search: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r>
              <a:rPr lang="en-US" dirty="0">
                <a:sym typeface="Symbol" pitchFamily="18" charset="2"/>
              </a:rPr>
              <a:t>Successful search:  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This is pretty bad: need to leave sufficient empty space in the table to get decent performance (see chart)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4038600" y="3505200"/>
          <a:ext cx="17526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65160" imgH="482400" progId="Equation.3">
                  <p:embed/>
                </p:oleObj>
              </mc:Choice>
              <mc:Fallback>
                <p:oleObj name="Equation" r:id="rId5" imgW="965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505200"/>
                        <a:ext cx="1752600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038600" y="4521200"/>
          <a:ext cx="1752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01440" imgH="457200" progId="Equation.3">
                  <p:embed/>
                </p:oleObj>
              </mc:Choice>
              <mc:Fallback>
                <p:oleObj name="Equation" r:id="rId7" imgW="901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521200"/>
                        <a:ext cx="17526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12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Linear Probing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r>
              <a:rPr lang="en-US" sz="1800" dirty="0"/>
              <a:t>For any </a:t>
            </a:r>
            <a:r>
              <a:rPr lang="en-US" sz="1800" b="1" i="1" dirty="0">
                <a:sym typeface="Symbol" pitchFamily="18" charset="2"/>
              </a:rPr>
              <a:t> </a:t>
            </a:r>
            <a:r>
              <a:rPr lang="en-US" sz="1800" i="1" dirty="0">
                <a:sym typeface="Symbol" pitchFamily="18" charset="2"/>
              </a:rPr>
              <a:t>&lt; 1, </a:t>
            </a:r>
            <a:r>
              <a:rPr lang="en-US" sz="1800" dirty="0">
                <a:sym typeface="Symbol" pitchFamily="18" charset="2"/>
              </a:rPr>
              <a:t>linear probing will find an empty slot</a:t>
            </a:r>
          </a:p>
          <a:p>
            <a:pPr lvl="1"/>
            <a:r>
              <a:rPr lang="en-US" sz="1800" dirty="0">
                <a:sym typeface="Symbol" pitchFamily="18" charset="2"/>
              </a:rPr>
              <a:t>It is “safe” in this sense: no infinite loop unless table is full</a:t>
            </a:r>
            <a:endParaRPr lang="en-US" sz="1800" dirty="0"/>
          </a:p>
          <a:p>
            <a:r>
              <a:rPr lang="en-US" sz="1800" dirty="0"/>
              <a:t>Linear-probing performance degrades rapidly as table gets full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By comparison, chaining performance is linear in </a:t>
            </a:r>
            <a:r>
              <a:rPr lang="en-US" sz="1800" b="1" i="1" dirty="0">
                <a:sym typeface="Symbol" pitchFamily="18" charset="2"/>
              </a:rPr>
              <a:t> </a:t>
            </a:r>
            <a:r>
              <a:rPr lang="en-US" sz="1800" dirty="0">
                <a:sym typeface="Symbol" pitchFamily="18" charset="2"/>
              </a:rPr>
              <a:t>and has no trouble with </a:t>
            </a:r>
            <a:r>
              <a:rPr lang="en-US" sz="1800" b="1" i="1" dirty="0">
                <a:sym typeface="Symbol" pitchFamily="18" charset="2"/>
              </a:rPr>
              <a:t>&gt;1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768317"/>
              </p:ext>
            </p:extLst>
          </p:nvPr>
        </p:nvGraphicFramePr>
        <p:xfrm>
          <a:off x="4546272" y="2463800"/>
          <a:ext cx="4597728" cy="29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330320"/>
              </p:ext>
            </p:extLst>
          </p:nvPr>
        </p:nvGraphicFramePr>
        <p:xfrm>
          <a:off x="76200" y="2476500"/>
          <a:ext cx="4876800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24279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9" grpId="0">
        <p:bldAsOne/>
      </p:bldGraphic>
      <p:bldGraphic spid="10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probing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r>
              <a:rPr lang="en-US" dirty="0"/>
              <a:t>We can avoid primary clustering by changing the probe function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(h(key) + f(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)) %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A common technique is quadratic probing:</a:t>
            </a: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f(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) = i</a:t>
            </a:r>
            <a:r>
              <a:rPr lang="en-US" b="1" baseline="300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  <a:p>
            <a:pPr lvl="1"/>
            <a:r>
              <a:rPr lang="en-US" dirty="0"/>
              <a:t>So probe sequence is:</a:t>
            </a:r>
          </a:p>
          <a:p>
            <a:pPr lvl="2"/>
            <a:r>
              <a:rPr lang="en-US" dirty="0"/>
              <a:t>0</a:t>
            </a:r>
            <a:r>
              <a:rPr lang="en-US" baseline="30000" dirty="0"/>
              <a:t>th</a:t>
            </a:r>
            <a:r>
              <a:rPr lang="en-US" dirty="0"/>
              <a:t> probe: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h(key) %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probe: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(h(key) + 1) %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probe: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(h(key) + 4) %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probe: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(h(key) + 9) %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/>
              <a:t>…</a:t>
            </a:r>
          </a:p>
          <a:p>
            <a:pPr lvl="2"/>
            <a:r>
              <a:rPr lang="en-US" dirty="0" err="1">
                <a:solidFill>
                  <a:schemeClr val="accent2"/>
                </a:solidFill>
              </a:rPr>
              <a:t>i</a:t>
            </a:r>
            <a:r>
              <a:rPr lang="en-US" baseline="30000" dirty="0" err="1">
                <a:solidFill>
                  <a:schemeClr val="accent2"/>
                </a:solidFill>
              </a:rPr>
              <a:t>th</a:t>
            </a:r>
            <a:r>
              <a:rPr lang="en-US" dirty="0">
                <a:solidFill>
                  <a:schemeClr val="accent2"/>
                </a:solidFill>
              </a:rPr>
              <a:t> probe: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(h(key) + i</a:t>
            </a:r>
            <a:r>
              <a:rPr lang="en-US" b="1" baseline="300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b="1" baseline="300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% 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lvl="2"/>
            <a:endParaRPr lang="en-US" sz="1000" dirty="0"/>
          </a:p>
          <a:p>
            <a:r>
              <a:rPr lang="en-US" dirty="0"/>
              <a:t>Intuition: Probes quickly “leave the neighborhood”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565582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Probing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20800" y="1371600"/>
          <a:ext cx="2133600" cy="3962400"/>
        </p:xfrm>
        <a:graphic>
          <a:graphicData uri="http://schemas.openxmlformats.org/drawingml/2006/table">
            <a:tbl>
              <a:tblPr/>
              <a:tblGrid>
                <a:gridCol w="6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62600" y="1447800"/>
            <a:ext cx="2209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/>
              <a:t>TableSize</a:t>
            </a:r>
            <a:r>
              <a:rPr lang="en-US" dirty="0"/>
              <a:t>=10</a:t>
            </a:r>
          </a:p>
          <a:p>
            <a:r>
              <a:rPr lang="en-US" dirty="0"/>
              <a:t>Insert: </a:t>
            </a:r>
          </a:p>
          <a:p>
            <a:r>
              <a:rPr lang="en-US" dirty="0"/>
              <a:t>89</a:t>
            </a:r>
          </a:p>
          <a:p>
            <a:r>
              <a:rPr lang="en-US" dirty="0"/>
              <a:t>18</a:t>
            </a:r>
          </a:p>
          <a:p>
            <a:r>
              <a:rPr lang="en-US" dirty="0"/>
              <a:t>49</a:t>
            </a:r>
          </a:p>
          <a:p>
            <a:r>
              <a:rPr lang="en-US" dirty="0"/>
              <a:t>58</a:t>
            </a:r>
          </a:p>
          <a:p>
            <a:r>
              <a:rPr lang="en-US" dirty="0"/>
              <a:t>79</a:t>
            </a:r>
          </a:p>
        </p:txBody>
      </p:sp>
    </p:spTree>
    <p:extLst>
      <p:ext uri="{BB962C8B-B14F-4D97-AF65-F5344CB8AC3E}">
        <p14:creationId xmlns:p14="http://schemas.microsoft.com/office/powerpoint/2010/main" val="382804105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chemeClr val="accent2"/>
                </a:solidFill>
              </a:rPr>
              <a:t>Collision</a:t>
            </a:r>
            <a:r>
              <a:rPr lang="en-US" dirty="0"/>
              <a:t>: </a:t>
            </a:r>
          </a:p>
          <a:p>
            <a:pPr>
              <a:buNone/>
            </a:pPr>
            <a:r>
              <a:rPr lang="en-US" dirty="0"/>
              <a:t>	When two keys map to the same location in the hash table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We try to avoid it, but number-of-keys exceeds table size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So hash tables should support </a:t>
            </a:r>
            <a:r>
              <a:rPr lang="en-US" dirty="0">
                <a:solidFill>
                  <a:schemeClr val="accent2"/>
                </a:solidFill>
              </a:rPr>
              <a:t>collision resolution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48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Probing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20800" y="1371600"/>
          <a:ext cx="2133600" cy="3962400"/>
        </p:xfrm>
        <a:graphic>
          <a:graphicData uri="http://schemas.openxmlformats.org/drawingml/2006/table">
            <a:tbl>
              <a:tblPr/>
              <a:tblGrid>
                <a:gridCol w="6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62600" y="1447800"/>
            <a:ext cx="2209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/>
              <a:t>TableSize</a:t>
            </a:r>
            <a:r>
              <a:rPr lang="en-US" dirty="0"/>
              <a:t>=10</a:t>
            </a:r>
          </a:p>
          <a:p>
            <a:r>
              <a:rPr lang="en-US" dirty="0"/>
              <a:t>Insert: </a:t>
            </a:r>
          </a:p>
          <a:p>
            <a:r>
              <a:rPr lang="en-US" dirty="0"/>
              <a:t>89</a:t>
            </a:r>
          </a:p>
          <a:p>
            <a:r>
              <a:rPr lang="en-US" dirty="0"/>
              <a:t>18</a:t>
            </a:r>
          </a:p>
          <a:p>
            <a:r>
              <a:rPr lang="en-US" dirty="0"/>
              <a:t>49</a:t>
            </a:r>
          </a:p>
          <a:p>
            <a:r>
              <a:rPr lang="en-US" dirty="0"/>
              <a:t>58</a:t>
            </a:r>
          </a:p>
          <a:p>
            <a:r>
              <a:rPr lang="en-US" dirty="0"/>
              <a:t>79</a:t>
            </a:r>
          </a:p>
        </p:txBody>
      </p:sp>
    </p:spTree>
    <p:extLst>
      <p:ext uri="{BB962C8B-B14F-4D97-AF65-F5344CB8AC3E}">
        <p14:creationId xmlns:p14="http://schemas.microsoft.com/office/powerpoint/2010/main" val="214266800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Probing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20800" y="1371600"/>
          <a:ext cx="2133600" cy="3962400"/>
        </p:xfrm>
        <a:graphic>
          <a:graphicData uri="http://schemas.openxmlformats.org/drawingml/2006/table">
            <a:tbl>
              <a:tblPr/>
              <a:tblGrid>
                <a:gridCol w="6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62600" y="1447800"/>
            <a:ext cx="2209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/>
              <a:t>TableSize</a:t>
            </a:r>
            <a:r>
              <a:rPr lang="en-US" dirty="0"/>
              <a:t>=10</a:t>
            </a:r>
          </a:p>
          <a:p>
            <a:r>
              <a:rPr lang="en-US" dirty="0"/>
              <a:t>Insert: </a:t>
            </a:r>
          </a:p>
          <a:p>
            <a:r>
              <a:rPr lang="en-US" dirty="0"/>
              <a:t>89</a:t>
            </a:r>
          </a:p>
          <a:p>
            <a:r>
              <a:rPr lang="en-US" dirty="0"/>
              <a:t>18</a:t>
            </a:r>
          </a:p>
          <a:p>
            <a:r>
              <a:rPr lang="en-US" dirty="0"/>
              <a:t>49</a:t>
            </a:r>
          </a:p>
          <a:p>
            <a:r>
              <a:rPr lang="en-US" dirty="0"/>
              <a:t>58</a:t>
            </a:r>
          </a:p>
          <a:p>
            <a:r>
              <a:rPr lang="en-US" dirty="0"/>
              <a:t>79</a:t>
            </a:r>
          </a:p>
        </p:txBody>
      </p:sp>
    </p:spTree>
    <p:extLst>
      <p:ext uri="{BB962C8B-B14F-4D97-AF65-F5344CB8AC3E}">
        <p14:creationId xmlns:p14="http://schemas.microsoft.com/office/powerpoint/2010/main" val="353769367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Probing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20800" y="1371600"/>
          <a:ext cx="2133600" cy="3962400"/>
        </p:xfrm>
        <a:graphic>
          <a:graphicData uri="http://schemas.openxmlformats.org/drawingml/2006/table">
            <a:tbl>
              <a:tblPr/>
              <a:tblGrid>
                <a:gridCol w="6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62600" y="1447800"/>
            <a:ext cx="2209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/>
              <a:t>TableSize</a:t>
            </a:r>
            <a:r>
              <a:rPr lang="en-US" dirty="0"/>
              <a:t>=10</a:t>
            </a:r>
          </a:p>
          <a:p>
            <a:r>
              <a:rPr lang="en-US" dirty="0"/>
              <a:t>Insert: </a:t>
            </a:r>
          </a:p>
          <a:p>
            <a:r>
              <a:rPr lang="en-US" dirty="0"/>
              <a:t>89</a:t>
            </a:r>
          </a:p>
          <a:p>
            <a:r>
              <a:rPr lang="en-US" dirty="0"/>
              <a:t>18</a:t>
            </a:r>
          </a:p>
          <a:p>
            <a:r>
              <a:rPr lang="en-US" dirty="0"/>
              <a:t>49</a:t>
            </a:r>
          </a:p>
          <a:p>
            <a:r>
              <a:rPr lang="en-US" dirty="0"/>
              <a:t>58</a:t>
            </a:r>
          </a:p>
          <a:p>
            <a:r>
              <a:rPr lang="en-US" dirty="0"/>
              <a:t>79</a:t>
            </a:r>
          </a:p>
        </p:txBody>
      </p:sp>
    </p:spTree>
    <p:extLst>
      <p:ext uri="{BB962C8B-B14F-4D97-AF65-F5344CB8AC3E}">
        <p14:creationId xmlns:p14="http://schemas.microsoft.com/office/powerpoint/2010/main" val="280553743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Probing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20800" y="1371600"/>
          <a:ext cx="2133600" cy="3962400"/>
        </p:xfrm>
        <a:graphic>
          <a:graphicData uri="http://schemas.openxmlformats.org/drawingml/2006/table">
            <a:tbl>
              <a:tblPr/>
              <a:tblGrid>
                <a:gridCol w="6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62600" y="1447800"/>
            <a:ext cx="2209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/>
              <a:t>TableSize</a:t>
            </a:r>
            <a:r>
              <a:rPr lang="en-US" dirty="0"/>
              <a:t>=10</a:t>
            </a:r>
          </a:p>
          <a:p>
            <a:r>
              <a:rPr lang="en-US" dirty="0"/>
              <a:t>Insert: </a:t>
            </a:r>
          </a:p>
          <a:p>
            <a:r>
              <a:rPr lang="en-US" dirty="0"/>
              <a:t>89</a:t>
            </a:r>
          </a:p>
          <a:p>
            <a:r>
              <a:rPr lang="en-US" dirty="0"/>
              <a:t>18</a:t>
            </a:r>
          </a:p>
          <a:p>
            <a:r>
              <a:rPr lang="en-US" dirty="0"/>
              <a:t>49</a:t>
            </a:r>
          </a:p>
          <a:p>
            <a:r>
              <a:rPr lang="en-US" dirty="0"/>
              <a:t>58</a:t>
            </a:r>
          </a:p>
          <a:p>
            <a:r>
              <a:rPr lang="en-US" dirty="0"/>
              <a:t>79</a:t>
            </a:r>
          </a:p>
        </p:txBody>
      </p:sp>
    </p:spTree>
    <p:extLst>
      <p:ext uri="{BB962C8B-B14F-4D97-AF65-F5344CB8AC3E}">
        <p14:creationId xmlns:p14="http://schemas.microsoft.com/office/powerpoint/2010/main" val="337136738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Probing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20800" y="1371600"/>
          <a:ext cx="2133600" cy="3962400"/>
        </p:xfrm>
        <a:graphic>
          <a:graphicData uri="http://schemas.openxmlformats.org/drawingml/2006/table">
            <a:tbl>
              <a:tblPr/>
              <a:tblGrid>
                <a:gridCol w="6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62600" y="1447800"/>
            <a:ext cx="2209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/>
              <a:t>TableSize</a:t>
            </a:r>
            <a:r>
              <a:rPr lang="en-US" dirty="0"/>
              <a:t>=10</a:t>
            </a:r>
          </a:p>
          <a:p>
            <a:r>
              <a:rPr lang="en-US" dirty="0"/>
              <a:t>Insert: </a:t>
            </a:r>
          </a:p>
          <a:p>
            <a:r>
              <a:rPr lang="en-US" dirty="0"/>
              <a:t>89</a:t>
            </a:r>
          </a:p>
          <a:p>
            <a:r>
              <a:rPr lang="en-US" dirty="0"/>
              <a:t>18</a:t>
            </a:r>
          </a:p>
          <a:p>
            <a:r>
              <a:rPr lang="en-US" dirty="0"/>
              <a:t>49</a:t>
            </a:r>
          </a:p>
          <a:p>
            <a:r>
              <a:rPr lang="en-US" dirty="0"/>
              <a:t>58</a:t>
            </a:r>
          </a:p>
          <a:p>
            <a:r>
              <a:rPr lang="en-US" dirty="0"/>
              <a:t>79</a:t>
            </a:r>
          </a:p>
        </p:txBody>
      </p:sp>
    </p:spTree>
    <p:extLst>
      <p:ext uri="{BB962C8B-B14F-4D97-AF65-F5344CB8AC3E}">
        <p14:creationId xmlns:p14="http://schemas.microsoft.com/office/powerpoint/2010/main" val="36316664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Quadratic Probing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</a:p>
        </p:txBody>
      </p:sp>
      <p:sp>
        <p:nvSpPr>
          <p:cNvPr id="10" name="Text Box 1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53000" y="1752600"/>
            <a:ext cx="3124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/>
            <a:endParaRPr lang="en-US" sz="2000" dirty="0"/>
          </a:p>
          <a:p>
            <a:pPr eaLnBrk="0" hangingPunct="0"/>
            <a:r>
              <a:rPr lang="en-US" sz="2000" dirty="0"/>
              <a:t>Insert:</a:t>
            </a:r>
          </a:p>
          <a:p>
            <a:pPr marL="457200" indent="-457200" eaLnBrk="0" hangingPunct="0">
              <a:buAutoNum type="arabicPlain" startAt="76"/>
            </a:pPr>
            <a:r>
              <a:rPr lang="en-US" sz="2000" dirty="0"/>
              <a:t>                (76 % 7 = 6)</a:t>
            </a:r>
          </a:p>
          <a:p>
            <a:pPr marL="457200" indent="-457200">
              <a:buAutoNum type="arabicPlain" startAt="40"/>
            </a:pPr>
            <a:r>
              <a:rPr lang="en-US" sz="2000" dirty="0"/>
              <a:t>                (40 % 7 = 5)</a:t>
            </a:r>
          </a:p>
          <a:p>
            <a:pPr marL="457200" indent="-457200"/>
            <a:r>
              <a:rPr lang="en-US" sz="2000" dirty="0"/>
              <a:t>48                   (48 % 7 = 6)</a:t>
            </a:r>
          </a:p>
          <a:p>
            <a:r>
              <a:rPr lang="en-US" sz="2000" dirty="0"/>
              <a:t>5                     (  5 % 7 = 5)</a:t>
            </a:r>
          </a:p>
          <a:p>
            <a:r>
              <a:rPr lang="en-US" sz="2000" dirty="0"/>
              <a:t>55                   (55 % 7 = 6)</a:t>
            </a:r>
          </a:p>
          <a:p>
            <a:r>
              <a:rPr lang="en-US" sz="2000" dirty="0"/>
              <a:t>47                   (47 % 7 = 5)</a:t>
            </a:r>
          </a:p>
          <a:p>
            <a:endParaRPr lang="en-US" sz="2000" dirty="0"/>
          </a:p>
          <a:p>
            <a:pPr eaLnBrk="0" hangingPunct="0"/>
            <a:endParaRPr lang="en-US" sz="2000" dirty="0"/>
          </a:p>
        </p:txBody>
      </p:sp>
      <p:graphicFrame>
        <p:nvGraphicFramePr>
          <p:cNvPr id="11" name="Group 6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219200" y="1981200"/>
          <a:ext cx="1600200" cy="277368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01245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Quadratic Probing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</a:p>
        </p:txBody>
      </p:sp>
      <p:sp>
        <p:nvSpPr>
          <p:cNvPr id="10" name="Text Box 1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53000" y="1752600"/>
            <a:ext cx="3124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/>
            <a:endParaRPr lang="en-US" sz="2000" dirty="0"/>
          </a:p>
          <a:p>
            <a:pPr eaLnBrk="0" hangingPunct="0"/>
            <a:r>
              <a:rPr lang="en-US" sz="2000" dirty="0"/>
              <a:t>Insert:</a:t>
            </a:r>
          </a:p>
          <a:p>
            <a:pPr marL="457200" indent="-457200" eaLnBrk="0" hangingPunct="0">
              <a:buAutoNum type="arabicPlain" startAt="76"/>
            </a:pPr>
            <a:r>
              <a:rPr lang="en-US" sz="2000" dirty="0"/>
              <a:t>                (76 % 7 = 6)</a:t>
            </a:r>
          </a:p>
          <a:p>
            <a:pPr marL="457200" indent="-457200">
              <a:buAutoNum type="arabicPlain" startAt="40"/>
            </a:pPr>
            <a:r>
              <a:rPr lang="en-US" sz="2000" dirty="0"/>
              <a:t>                (40 % 7 = 5)</a:t>
            </a:r>
          </a:p>
          <a:p>
            <a:pPr marL="457200" indent="-457200"/>
            <a:r>
              <a:rPr lang="en-US" sz="2000" dirty="0"/>
              <a:t>48                   (48 % 7 = 6)</a:t>
            </a:r>
          </a:p>
          <a:p>
            <a:r>
              <a:rPr lang="en-US" sz="2000" dirty="0"/>
              <a:t>5                     (  5 % 7 = 5)</a:t>
            </a:r>
          </a:p>
          <a:p>
            <a:r>
              <a:rPr lang="en-US" sz="2000" dirty="0"/>
              <a:t>55                   (55 % 7 = 6)</a:t>
            </a:r>
          </a:p>
          <a:p>
            <a:r>
              <a:rPr lang="en-US" sz="2000" dirty="0"/>
              <a:t>47                   (47 % 7 = 5)</a:t>
            </a:r>
          </a:p>
          <a:p>
            <a:endParaRPr lang="en-US" sz="2000" dirty="0"/>
          </a:p>
          <a:p>
            <a:pPr eaLnBrk="0" hangingPunct="0"/>
            <a:endParaRPr lang="en-US" sz="2000" dirty="0"/>
          </a:p>
        </p:txBody>
      </p:sp>
      <p:graphicFrame>
        <p:nvGraphicFramePr>
          <p:cNvPr id="11" name="Group 6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219200" y="1981200"/>
          <a:ext cx="1600200" cy="277368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17864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Quadratic Probing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</a:p>
        </p:txBody>
      </p:sp>
      <p:sp>
        <p:nvSpPr>
          <p:cNvPr id="10" name="Text Box 1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53000" y="1752600"/>
            <a:ext cx="3124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/>
            <a:endParaRPr lang="en-US" sz="2000" dirty="0"/>
          </a:p>
          <a:p>
            <a:pPr eaLnBrk="0" hangingPunct="0"/>
            <a:r>
              <a:rPr lang="en-US" sz="2000" dirty="0"/>
              <a:t>Insert:</a:t>
            </a:r>
          </a:p>
          <a:p>
            <a:pPr marL="457200" indent="-457200" eaLnBrk="0" hangingPunct="0">
              <a:buAutoNum type="arabicPlain" startAt="76"/>
            </a:pPr>
            <a:r>
              <a:rPr lang="en-US" sz="2000" dirty="0"/>
              <a:t>                (76 % 7 = 6)</a:t>
            </a:r>
          </a:p>
          <a:p>
            <a:pPr marL="457200" indent="-457200">
              <a:buAutoNum type="arabicPlain" startAt="40"/>
            </a:pPr>
            <a:r>
              <a:rPr lang="en-US" sz="2000" dirty="0"/>
              <a:t>                (40 % 7 = 5)</a:t>
            </a:r>
          </a:p>
          <a:p>
            <a:pPr marL="457200" indent="-457200"/>
            <a:r>
              <a:rPr lang="en-US" sz="2000" dirty="0"/>
              <a:t>48                   (48 % 7 = 6)</a:t>
            </a:r>
          </a:p>
          <a:p>
            <a:r>
              <a:rPr lang="en-US" sz="2000" dirty="0"/>
              <a:t>5                     (  5 % 7 = 5)</a:t>
            </a:r>
          </a:p>
          <a:p>
            <a:r>
              <a:rPr lang="en-US" sz="2000" dirty="0"/>
              <a:t>55                   (55 % 7 = 6)</a:t>
            </a:r>
          </a:p>
          <a:p>
            <a:r>
              <a:rPr lang="en-US" sz="2000" dirty="0"/>
              <a:t>47                   (47 % 7 = 5)</a:t>
            </a:r>
          </a:p>
          <a:p>
            <a:endParaRPr lang="en-US" sz="2000" dirty="0"/>
          </a:p>
          <a:p>
            <a:pPr eaLnBrk="0" hangingPunct="0"/>
            <a:endParaRPr lang="en-US" sz="2000" dirty="0"/>
          </a:p>
        </p:txBody>
      </p:sp>
      <p:graphicFrame>
        <p:nvGraphicFramePr>
          <p:cNvPr id="11" name="Group 6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219200" y="1981200"/>
          <a:ext cx="1600200" cy="277368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91498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Quadratic Probing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</a:p>
        </p:txBody>
      </p:sp>
      <p:sp>
        <p:nvSpPr>
          <p:cNvPr id="10" name="Text Box 1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53000" y="1752600"/>
            <a:ext cx="3124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/>
            <a:endParaRPr lang="en-US" sz="2000" dirty="0"/>
          </a:p>
          <a:p>
            <a:pPr eaLnBrk="0" hangingPunct="0"/>
            <a:r>
              <a:rPr lang="en-US" sz="2000" dirty="0"/>
              <a:t>Insert:</a:t>
            </a:r>
          </a:p>
          <a:p>
            <a:pPr marL="457200" indent="-457200" eaLnBrk="0" hangingPunct="0">
              <a:buAutoNum type="arabicPlain" startAt="76"/>
            </a:pPr>
            <a:r>
              <a:rPr lang="en-US" sz="2000" dirty="0"/>
              <a:t>                (76 % 7 = 6)</a:t>
            </a:r>
          </a:p>
          <a:p>
            <a:pPr marL="457200" indent="-457200">
              <a:buAutoNum type="arabicPlain" startAt="40"/>
            </a:pPr>
            <a:r>
              <a:rPr lang="en-US" sz="2000" dirty="0"/>
              <a:t>                (40 % 7 = 5)</a:t>
            </a:r>
          </a:p>
          <a:p>
            <a:pPr marL="457200" indent="-457200"/>
            <a:r>
              <a:rPr lang="en-US" sz="2000" dirty="0"/>
              <a:t>48                   (48 % 7 = 6)</a:t>
            </a:r>
          </a:p>
          <a:p>
            <a:r>
              <a:rPr lang="en-US" sz="2000" dirty="0"/>
              <a:t>5                     (  5 % 7 = 5)</a:t>
            </a:r>
          </a:p>
          <a:p>
            <a:r>
              <a:rPr lang="en-US" sz="2000" dirty="0"/>
              <a:t>55                   (55 % 7 = 6)</a:t>
            </a:r>
          </a:p>
          <a:p>
            <a:r>
              <a:rPr lang="en-US" sz="2000" dirty="0"/>
              <a:t>47                   (47 % 7 = 5)</a:t>
            </a:r>
          </a:p>
          <a:p>
            <a:endParaRPr lang="en-US" sz="2000" dirty="0"/>
          </a:p>
          <a:p>
            <a:pPr eaLnBrk="0" hangingPunct="0"/>
            <a:endParaRPr lang="en-US" sz="2000" dirty="0"/>
          </a:p>
        </p:txBody>
      </p:sp>
      <p:graphicFrame>
        <p:nvGraphicFramePr>
          <p:cNvPr id="11" name="Group 6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219200" y="1981200"/>
          <a:ext cx="1600200" cy="277368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9447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Quadratic Probing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</a:p>
        </p:txBody>
      </p:sp>
      <p:sp>
        <p:nvSpPr>
          <p:cNvPr id="10" name="Text Box 1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53000" y="1752600"/>
            <a:ext cx="3124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/>
            <a:endParaRPr lang="en-US" sz="2000" dirty="0"/>
          </a:p>
          <a:p>
            <a:pPr eaLnBrk="0" hangingPunct="0"/>
            <a:r>
              <a:rPr lang="en-US" sz="2000" dirty="0"/>
              <a:t>Insert:</a:t>
            </a:r>
          </a:p>
          <a:p>
            <a:pPr marL="457200" indent="-457200" eaLnBrk="0" hangingPunct="0">
              <a:buAutoNum type="arabicPlain" startAt="76"/>
            </a:pPr>
            <a:r>
              <a:rPr lang="en-US" sz="2000" dirty="0"/>
              <a:t>                (76 % 7 = 6)</a:t>
            </a:r>
          </a:p>
          <a:p>
            <a:pPr marL="457200" indent="-457200">
              <a:buAutoNum type="arabicPlain" startAt="40"/>
            </a:pPr>
            <a:r>
              <a:rPr lang="en-US" sz="2000" dirty="0"/>
              <a:t>                (40 % 7 = 5)</a:t>
            </a:r>
          </a:p>
          <a:p>
            <a:pPr marL="457200" indent="-457200"/>
            <a:r>
              <a:rPr lang="en-US" sz="2000" dirty="0"/>
              <a:t>48                   (48 % 7 = 6)</a:t>
            </a:r>
          </a:p>
          <a:p>
            <a:r>
              <a:rPr lang="en-US" sz="2000" dirty="0"/>
              <a:t>5                     (  5 % 7 = 5)</a:t>
            </a:r>
          </a:p>
          <a:p>
            <a:r>
              <a:rPr lang="en-US" sz="2000" dirty="0"/>
              <a:t>55                   (55 % 7 = 6)</a:t>
            </a:r>
          </a:p>
          <a:p>
            <a:r>
              <a:rPr lang="en-US" sz="2000" dirty="0"/>
              <a:t>47                   (47 % 7 = 5)</a:t>
            </a:r>
          </a:p>
          <a:p>
            <a:endParaRPr lang="en-US" sz="2000" dirty="0"/>
          </a:p>
          <a:p>
            <a:pPr eaLnBrk="0" hangingPunct="0"/>
            <a:endParaRPr lang="en-US" sz="2000" dirty="0"/>
          </a:p>
        </p:txBody>
      </p:sp>
      <p:graphicFrame>
        <p:nvGraphicFramePr>
          <p:cNvPr id="11" name="Group 6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219200" y="1981200"/>
          <a:ext cx="1600200" cy="277368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23893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Collision-avoidance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724400"/>
          </a:xfrm>
        </p:spPr>
        <p:txBody>
          <a:bodyPr/>
          <a:lstStyle/>
          <a:p>
            <a:r>
              <a:rPr lang="en-US" dirty="0"/>
              <a:t>With “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 %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/>
              <a:t>” the number of collisions depends on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ints</a:t>
            </a:r>
            <a:r>
              <a:rPr lang="en-US" dirty="0"/>
              <a:t> inserted (obviously)</a:t>
            </a:r>
          </a:p>
          <a:p>
            <a:pPr lvl="1"/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dirty="0"/>
          </a:p>
          <a:p>
            <a:r>
              <a:rPr lang="en-US" dirty="0"/>
              <a:t>Larger table-size tends to help, but not always</a:t>
            </a:r>
          </a:p>
          <a:p>
            <a:pPr lvl="1"/>
            <a:r>
              <a:rPr lang="en-US" dirty="0"/>
              <a:t>Example: 70, 24, 56, 43, 10 </a:t>
            </a:r>
          </a:p>
          <a:p>
            <a:pPr marL="457200" lvl="1" indent="0">
              <a:buNone/>
            </a:pPr>
            <a:r>
              <a:rPr lang="en-US" dirty="0"/>
              <a:t>    with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/>
              <a:t> = 10 and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/>
              <a:t> = 60</a:t>
            </a:r>
          </a:p>
          <a:p>
            <a:pPr lvl="1"/>
            <a:endParaRPr lang="en-US" dirty="0"/>
          </a:p>
          <a:p>
            <a:r>
              <a:rPr lang="en-US" dirty="0"/>
              <a:t>Technique: Pick table size to be prime. Why?</a:t>
            </a:r>
          </a:p>
          <a:p>
            <a:pPr lvl="1"/>
            <a:r>
              <a:rPr lang="en-US" dirty="0"/>
              <a:t>Real-life data tends to have a pattern</a:t>
            </a:r>
          </a:p>
          <a:p>
            <a:pPr lvl="1"/>
            <a:r>
              <a:rPr lang="en-US" dirty="0"/>
              <a:t>“Multiples of 61” are probably less likely than “multiples of 60”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93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Quadratic Probing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</a:p>
        </p:txBody>
      </p:sp>
      <p:sp>
        <p:nvSpPr>
          <p:cNvPr id="10" name="Text Box 1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53000" y="1752600"/>
            <a:ext cx="3124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/>
            <a:endParaRPr lang="en-US" sz="2000" dirty="0"/>
          </a:p>
          <a:p>
            <a:pPr eaLnBrk="0" hangingPunct="0"/>
            <a:r>
              <a:rPr lang="en-US" sz="2000" dirty="0"/>
              <a:t>Insert:</a:t>
            </a:r>
          </a:p>
          <a:p>
            <a:pPr marL="457200" indent="-457200" eaLnBrk="0" hangingPunct="0">
              <a:buAutoNum type="arabicPlain" startAt="76"/>
            </a:pPr>
            <a:r>
              <a:rPr lang="en-US" sz="2000" dirty="0"/>
              <a:t>                (76 % 7 = 6)</a:t>
            </a:r>
          </a:p>
          <a:p>
            <a:pPr marL="457200" indent="-457200">
              <a:buAutoNum type="arabicPlain" startAt="40"/>
            </a:pPr>
            <a:r>
              <a:rPr lang="en-US" sz="2000" dirty="0"/>
              <a:t>                (40 % 7 = 5)</a:t>
            </a:r>
          </a:p>
          <a:p>
            <a:pPr marL="457200" indent="-457200"/>
            <a:r>
              <a:rPr lang="en-US" sz="2000" dirty="0"/>
              <a:t>48                   (48 % 7 = 6)</a:t>
            </a:r>
          </a:p>
          <a:p>
            <a:r>
              <a:rPr lang="en-US" sz="2000" dirty="0"/>
              <a:t>5                     (  5 % 7 = 5)</a:t>
            </a:r>
          </a:p>
          <a:p>
            <a:r>
              <a:rPr lang="en-US" sz="2000" dirty="0"/>
              <a:t>55                   (55 % 7 = 6)</a:t>
            </a:r>
          </a:p>
          <a:p>
            <a:r>
              <a:rPr lang="en-US" sz="2000" dirty="0"/>
              <a:t>47                   (47 % 7 = 5)</a:t>
            </a:r>
          </a:p>
          <a:p>
            <a:endParaRPr lang="en-US" sz="2000" dirty="0"/>
          </a:p>
          <a:p>
            <a:pPr eaLnBrk="0" hangingPunct="0"/>
            <a:endParaRPr lang="en-US" sz="2000" dirty="0"/>
          </a:p>
        </p:txBody>
      </p:sp>
      <p:graphicFrame>
        <p:nvGraphicFramePr>
          <p:cNvPr id="11" name="Group 6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219200" y="1981200"/>
          <a:ext cx="1600200" cy="277368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5368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Quadratic Probing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</a:p>
        </p:txBody>
      </p:sp>
      <p:sp>
        <p:nvSpPr>
          <p:cNvPr id="10" name="Text Box 1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53000" y="1752601"/>
            <a:ext cx="3124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/>
            <a:endParaRPr lang="en-US" sz="2000" dirty="0"/>
          </a:p>
          <a:p>
            <a:pPr eaLnBrk="0" hangingPunct="0"/>
            <a:r>
              <a:rPr lang="en-US" sz="2000" dirty="0"/>
              <a:t>Insert:</a:t>
            </a:r>
          </a:p>
          <a:p>
            <a:pPr marL="457200" indent="-457200" eaLnBrk="0" hangingPunct="0">
              <a:buAutoNum type="arabicPlain" startAt="76"/>
            </a:pPr>
            <a:r>
              <a:rPr lang="en-US" sz="2000" dirty="0"/>
              <a:t>                (76 % 7 = 6)</a:t>
            </a:r>
          </a:p>
          <a:p>
            <a:pPr marL="457200" indent="-457200">
              <a:buAutoNum type="arabicPlain" startAt="40"/>
            </a:pPr>
            <a:r>
              <a:rPr lang="en-US" sz="2000" dirty="0"/>
              <a:t>                (40 % 7 = 5)</a:t>
            </a:r>
          </a:p>
          <a:p>
            <a:pPr marL="457200" indent="-457200"/>
            <a:r>
              <a:rPr lang="en-US" sz="2000" dirty="0"/>
              <a:t>48                   (48 % 7 = 6)</a:t>
            </a:r>
          </a:p>
          <a:p>
            <a:r>
              <a:rPr lang="en-US" sz="2000" dirty="0"/>
              <a:t>5                     (  5 % 7 = 5)</a:t>
            </a:r>
          </a:p>
          <a:p>
            <a:r>
              <a:rPr lang="en-US" sz="2000" dirty="0"/>
              <a:t>55                   (55 % 7 = 6)</a:t>
            </a:r>
          </a:p>
          <a:p>
            <a:r>
              <a:rPr lang="en-US" sz="2000" dirty="0"/>
              <a:t>47                   (47 % 7 = 5)</a:t>
            </a:r>
          </a:p>
          <a:p>
            <a:endParaRPr lang="en-US" sz="2000" dirty="0"/>
          </a:p>
          <a:p>
            <a:pPr eaLnBrk="0" hangingPunct="0"/>
            <a:endParaRPr lang="en-US" sz="2000" dirty="0"/>
          </a:p>
        </p:txBody>
      </p:sp>
      <p:graphicFrame>
        <p:nvGraphicFramePr>
          <p:cNvPr id="11" name="Group 6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219200" y="1981200"/>
          <a:ext cx="1600200" cy="277368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0100" y="5030421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C00000"/>
                </a:solidFill>
                <a:latin typeface="+mn-lt"/>
              </a:rPr>
              <a:t>Oh </a:t>
            </a:r>
            <a:r>
              <a:rPr lang="en-US" sz="2000" b="0" dirty="0" err="1">
                <a:solidFill>
                  <a:srgbClr val="C00000"/>
                </a:solidFill>
                <a:latin typeface="+mn-lt"/>
              </a:rPr>
              <a:t>nooooo</a:t>
            </a:r>
            <a:r>
              <a:rPr lang="en-US" sz="2000" b="0" dirty="0">
                <a:solidFill>
                  <a:srgbClr val="C00000"/>
                </a:solidFill>
                <a:latin typeface="+mn-lt"/>
              </a:rPr>
              <a:t>!: For all </a:t>
            </a:r>
            <a:r>
              <a:rPr lang="en-US" sz="2000" b="0" i="1" dirty="0">
                <a:solidFill>
                  <a:srgbClr val="C00000"/>
                </a:solidFill>
                <a:latin typeface="+mn-lt"/>
              </a:rPr>
              <a:t>n</a:t>
            </a:r>
            <a:r>
              <a:rPr lang="en-US" sz="2000" b="0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20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((n*n) +5) % 7 is 0, 2, 5, or 6</a:t>
            </a:r>
          </a:p>
        </p:txBody>
      </p:sp>
    </p:spTree>
    <p:extLst>
      <p:ext uri="{BB962C8B-B14F-4D97-AF65-F5344CB8AC3E}">
        <p14:creationId xmlns:p14="http://schemas.microsoft.com/office/powerpoint/2010/main" val="38406129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Bad News to Good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01000" cy="4724400"/>
          </a:xfrm>
        </p:spPr>
        <p:txBody>
          <a:bodyPr/>
          <a:lstStyle/>
          <a:p>
            <a:r>
              <a:rPr lang="en-US" dirty="0"/>
              <a:t>Bad news: </a:t>
            </a:r>
          </a:p>
          <a:p>
            <a:pPr lvl="1"/>
            <a:r>
              <a:rPr lang="en-US" dirty="0"/>
              <a:t>Quadratic probing can cycle through the same full indices, never terminating despite table not being full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Good news: 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If 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>
                <a:solidFill>
                  <a:schemeClr val="accent2"/>
                </a:solidFill>
              </a:rPr>
              <a:t> is </a:t>
            </a:r>
            <a:r>
              <a:rPr lang="en-US" i="1" dirty="0">
                <a:solidFill>
                  <a:schemeClr val="accent2"/>
                </a:solidFill>
              </a:rPr>
              <a:t>prime</a:t>
            </a:r>
            <a:r>
              <a:rPr lang="en-US" dirty="0">
                <a:solidFill>
                  <a:schemeClr val="accent2"/>
                </a:solidFill>
              </a:rPr>
              <a:t> and 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 </a:t>
            </a:r>
            <a:r>
              <a:rPr lang="en-US" dirty="0">
                <a:solidFill>
                  <a:schemeClr val="accent2"/>
                </a:solidFill>
              </a:rPr>
              <a:t>&lt; ½</a:t>
            </a:r>
            <a:r>
              <a:rPr lang="en-US" dirty="0"/>
              <a:t>, then quadratic probing will find an empty slot in at most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/2 </a:t>
            </a:r>
            <a:r>
              <a:rPr lang="en-US" dirty="0"/>
              <a:t>probes</a:t>
            </a:r>
          </a:p>
          <a:p>
            <a:pPr lvl="1"/>
            <a:r>
              <a:rPr lang="en-US" dirty="0">
                <a:sym typeface="Symbol" pitchFamily="18" charset="2"/>
              </a:rPr>
              <a:t>So: If you keep  </a:t>
            </a:r>
            <a:r>
              <a:rPr lang="en-US" dirty="0"/>
              <a:t>&lt; ½ and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/>
              <a:t> is </a:t>
            </a:r>
            <a:r>
              <a:rPr lang="en-US" i="1" dirty="0"/>
              <a:t>prime</a:t>
            </a:r>
            <a:r>
              <a:rPr lang="en-US" dirty="0"/>
              <a:t>, no need to detect cycles</a:t>
            </a:r>
            <a:endParaRPr lang="en-US" sz="1000" dirty="0">
              <a:latin typeface="+mj-lt"/>
              <a:sym typeface="Symbol" pitchFamily="18" charset="2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3612962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reconsidered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Quadratic probing does not suffer from primary clustering:       no problem with keys initially hashing to the same neighborhood</a:t>
            </a:r>
          </a:p>
          <a:p>
            <a:endParaRPr lang="en-US" dirty="0"/>
          </a:p>
          <a:p>
            <a:r>
              <a:rPr lang="en-US" dirty="0"/>
              <a:t>But it’s no help if keys initially hash to the same index</a:t>
            </a:r>
          </a:p>
          <a:p>
            <a:pPr lvl="1"/>
            <a:r>
              <a:rPr lang="en-US" dirty="0"/>
              <a:t>Called </a:t>
            </a:r>
            <a:r>
              <a:rPr lang="en-US" dirty="0">
                <a:solidFill>
                  <a:schemeClr val="accent2"/>
                </a:solidFill>
              </a:rPr>
              <a:t>secondary clustering</a:t>
            </a:r>
          </a:p>
          <a:p>
            <a:pPr lvl="1"/>
            <a:endParaRPr lang="en-US" dirty="0"/>
          </a:p>
          <a:p>
            <a:r>
              <a:rPr lang="en-US" dirty="0"/>
              <a:t>Can avoid secondary clustering with a probe function that depends on the key: </a:t>
            </a:r>
            <a:r>
              <a:rPr lang="en-US" dirty="0">
                <a:solidFill>
                  <a:schemeClr val="accent2"/>
                </a:solidFill>
              </a:rPr>
              <a:t>double hashing</a:t>
            </a:r>
            <a:r>
              <a:rPr lang="en-US" dirty="0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1632225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hashing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>
              <a:buNone/>
            </a:pPr>
            <a:r>
              <a:rPr lang="en-US" dirty="0"/>
              <a:t>Idea: </a:t>
            </a:r>
          </a:p>
          <a:p>
            <a:pPr lvl="1"/>
            <a:r>
              <a:rPr lang="en-US" dirty="0"/>
              <a:t>Given two good hash functions </a:t>
            </a:r>
            <a:r>
              <a:rPr lang="en-US" i="1" dirty="0"/>
              <a:t>h</a:t>
            </a:r>
            <a:r>
              <a:rPr lang="en-US" dirty="0"/>
              <a:t> and </a:t>
            </a:r>
            <a:r>
              <a:rPr lang="en-US" i="1" dirty="0"/>
              <a:t>g</a:t>
            </a:r>
            <a:r>
              <a:rPr lang="en-US" dirty="0"/>
              <a:t>, it is very unlikely that for some </a:t>
            </a:r>
            <a:r>
              <a:rPr lang="en-US" i="1" dirty="0"/>
              <a:t>key</a:t>
            </a:r>
            <a:r>
              <a:rPr lang="en-US" dirty="0"/>
              <a:t>,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h(key) == g(key)</a:t>
            </a:r>
          </a:p>
          <a:p>
            <a:pPr lvl="1"/>
            <a:r>
              <a:rPr lang="en-US" dirty="0"/>
              <a:t>So make the probe function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f(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*g(key)</a:t>
            </a:r>
          </a:p>
          <a:p>
            <a:pPr lvl="1"/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>
                <a:latin typeface="+mj-lt"/>
                <a:cs typeface="Courier New" pitchFamily="49" charset="0"/>
              </a:rPr>
              <a:t>Probe sequence:</a:t>
            </a:r>
          </a:p>
          <a:p>
            <a:pPr lvl="2"/>
            <a:r>
              <a:rPr lang="en-US" dirty="0"/>
              <a:t>0</a:t>
            </a:r>
            <a:r>
              <a:rPr lang="en-US" baseline="30000" dirty="0"/>
              <a:t>th</a:t>
            </a:r>
            <a:r>
              <a:rPr lang="en-US" dirty="0"/>
              <a:t> probe: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h(key) %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probe: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(h(key) + g(key))   %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probe: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(h(key) + 2*g(key)) %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probe: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(h(key) + 3*g(key)) %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/>
              <a:t>…</a:t>
            </a:r>
          </a:p>
          <a:p>
            <a:pPr lvl="2"/>
            <a:r>
              <a:rPr lang="en-US" dirty="0" err="1">
                <a:solidFill>
                  <a:schemeClr val="accent2"/>
                </a:solidFill>
              </a:rPr>
              <a:t>i</a:t>
            </a:r>
            <a:r>
              <a:rPr lang="en-US" baseline="30000" dirty="0" err="1">
                <a:solidFill>
                  <a:schemeClr val="accent2"/>
                </a:solidFill>
              </a:rPr>
              <a:t>th</a:t>
            </a:r>
            <a:r>
              <a:rPr lang="en-US" dirty="0">
                <a:solidFill>
                  <a:schemeClr val="accent2"/>
                </a:solidFill>
              </a:rPr>
              <a:t> probe: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(h(key) + 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*g(key))</a:t>
            </a:r>
            <a:r>
              <a:rPr lang="en-US" b="1" baseline="300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% 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000" dirty="0">
              <a:latin typeface="+mj-lt"/>
              <a:cs typeface="Courier New" pitchFamily="49" charset="0"/>
            </a:endParaRPr>
          </a:p>
          <a:p>
            <a:pPr>
              <a:buNone/>
            </a:pPr>
            <a:r>
              <a:rPr lang="en-US" dirty="0">
                <a:latin typeface="+mj-lt"/>
                <a:cs typeface="Courier New" pitchFamily="49" charset="0"/>
              </a:rPr>
              <a:t>Detail: Make sure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g(key)</a:t>
            </a:r>
            <a:r>
              <a:rPr lang="en-US" dirty="0">
                <a:latin typeface="+mj-lt"/>
                <a:cs typeface="Courier New" pitchFamily="49" charset="0"/>
              </a:rPr>
              <a:t> cannot be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0</a:t>
            </a:r>
          </a:p>
          <a:p>
            <a:pPr>
              <a:buNone/>
            </a:pPr>
            <a:endParaRPr lang="en-US" dirty="0">
              <a:latin typeface="+mj-lt"/>
              <a:cs typeface="Courier New" pitchFamily="49" charset="0"/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2756075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Double-hashing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Intuition: Because each probe is “jumping” by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g(key)</a:t>
            </a:r>
            <a:r>
              <a:rPr lang="en-US" dirty="0"/>
              <a:t> each time, we “leave the neighborhood” </a:t>
            </a:r>
            <a:r>
              <a:rPr lang="en-US" i="1" dirty="0"/>
              <a:t>and</a:t>
            </a:r>
            <a:r>
              <a:rPr lang="en-US" dirty="0"/>
              <a:t> “go different places from other initial collisions”</a:t>
            </a:r>
          </a:p>
          <a:p>
            <a:endParaRPr lang="en-US" dirty="0"/>
          </a:p>
          <a:p>
            <a:r>
              <a:rPr lang="en-US" dirty="0"/>
              <a:t>But we could still have a problem like in quadratic probing where we are not “safe” (infinite loop despite room in table)</a:t>
            </a:r>
          </a:p>
          <a:p>
            <a:pPr lvl="1"/>
            <a:r>
              <a:rPr lang="en-US" dirty="0"/>
              <a:t>It is known that this cannot happen in at least one case:</a:t>
            </a:r>
          </a:p>
          <a:p>
            <a:pPr lvl="2"/>
            <a:r>
              <a:rPr lang="en-US" b="1" dirty="0">
                <a:latin typeface="Courier New" pitchFamily="49" charset="0"/>
                <a:cs typeface="Courier New" pitchFamily="49" charset="0"/>
              </a:rPr>
              <a:t>h(key) = key % p</a:t>
            </a:r>
          </a:p>
          <a:p>
            <a:pPr lvl="2"/>
            <a:r>
              <a:rPr lang="en-US" b="1" dirty="0">
                <a:latin typeface="Courier New" pitchFamily="49" charset="0"/>
                <a:cs typeface="Courier New" pitchFamily="49" charset="0"/>
              </a:rPr>
              <a:t>g(key) = q – (key % q)</a:t>
            </a:r>
          </a:p>
          <a:p>
            <a:pPr lvl="2"/>
            <a:r>
              <a:rPr lang="en-US" b="1" dirty="0">
                <a:latin typeface="Courier New" pitchFamily="49" charset="0"/>
                <a:cs typeface="Courier New" pitchFamily="49" charset="0"/>
              </a:rPr>
              <a:t>2 &lt; q &lt; p</a:t>
            </a:r>
          </a:p>
          <a:p>
            <a:pPr lvl="2"/>
            <a:r>
              <a:rPr lang="en-US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/>
              <a:t> and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dirty="0"/>
              <a:t> are prime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1659387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double-hashing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724400"/>
          </a:xfrm>
        </p:spPr>
        <p:txBody>
          <a:bodyPr/>
          <a:lstStyle/>
          <a:p>
            <a:r>
              <a:rPr lang="en-US" dirty="0"/>
              <a:t>Assume “uniform hashing” </a:t>
            </a:r>
          </a:p>
          <a:p>
            <a:pPr lvl="1"/>
            <a:r>
              <a:rPr lang="en-US" dirty="0"/>
              <a:t>Means probability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g(key1) % p == g(key2) % p </a:t>
            </a:r>
            <a:r>
              <a:rPr lang="en-US" dirty="0"/>
              <a:t>is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1/p</a:t>
            </a:r>
          </a:p>
          <a:p>
            <a:pPr lvl="1"/>
            <a:endParaRPr lang="en-US" sz="1000" dirty="0"/>
          </a:p>
          <a:p>
            <a:r>
              <a:rPr lang="en-US" dirty="0">
                <a:sym typeface="Symbol" pitchFamily="18" charset="2"/>
              </a:rPr>
              <a:t>Non-trivial facts we won’t prove:</a:t>
            </a:r>
          </a:p>
          <a:p>
            <a:pPr>
              <a:buNone/>
            </a:pPr>
            <a:r>
              <a:rPr lang="en-US" dirty="0">
                <a:sym typeface="Symbol" pitchFamily="18" charset="2"/>
              </a:rPr>
              <a:t>	Average # of probes given </a:t>
            </a:r>
            <a:r>
              <a:rPr lang="en-US" b="1" i="1" dirty="0">
                <a:sym typeface="Symbol" pitchFamily="18" charset="2"/>
              </a:rPr>
              <a:t> </a:t>
            </a:r>
            <a:r>
              <a:rPr lang="en-US" dirty="0">
                <a:sym typeface="Symbol" pitchFamily="18" charset="2"/>
              </a:rPr>
              <a:t>(in the limit as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TableSize</a:t>
            </a:r>
            <a:r>
              <a:rPr lang="en-US" b="1" i="1" dirty="0">
                <a:sym typeface="Symbol" pitchFamily="18" charset="2"/>
              </a:rPr>
              <a:t> →</a:t>
            </a:r>
            <a:r>
              <a:rPr lang="en-US" b="1" i="1" dirty="0">
                <a:sym typeface="Symbol"/>
              </a:rPr>
              <a:t></a:t>
            </a:r>
            <a:r>
              <a:rPr lang="en-US" dirty="0">
                <a:sym typeface="Symbol" pitchFamily="18" charset="2"/>
              </a:rPr>
              <a:t> )</a:t>
            </a:r>
            <a:endParaRPr lang="en-US" b="1" dirty="0">
              <a:sym typeface="Symbol" pitchFamily="18" charset="2"/>
            </a:endParaRPr>
          </a:p>
          <a:p>
            <a:pPr lvl="1"/>
            <a:r>
              <a:rPr lang="en-US" dirty="0">
                <a:sym typeface="Symbol" pitchFamily="18" charset="2"/>
              </a:rPr>
              <a:t>Unsuccessful search (intuitive):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r>
              <a:rPr lang="en-US" dirty="0">
                <a:sym typeface="Symbol" pitchFamily="18" charset="2"/>
              </a:rPr>
              <a:t>Successful search (less intuitive):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endParaRPr lang="en-US" sz="1000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Bottom line: unsuccessful bad (but not as bad as </a:t>
            </a:r>
            <a:r>
              <a:rPr lang="en-US" dirty="0"/>
              <a:t>linear probing), but successful is not nearly as bad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5486400" y="3429000"/>
          <a:ext cx="7985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2720" imgH="393480" progId="">
                  <p:embed/>
                </p:oleObj>
              </mc:Choice>
              <mc:Fallback>
                <p:oleObj name="Equation" r:id="rId5" imgW="342720" imgH="393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29000"/>
                        <a:ext cx="7985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5486400" y="4572000"/>
          <a:ext cx="1865313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01440" imgH="431640" progId="">
                  <p:embed/>
                </p:oleObj>
              </mc:Choice>
              <mc:Fallback>
                <p:oleObj name="Equation" r:id="rId7" imgW="901440" imgH="431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572000"/>
                        <a:ext cx="1865313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5291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108126"/>
              </p:ext>
            </p:extLst>
          </p:nvPr>
        </p:nvGraphicFramePr>
        <p:xfrm>
          <a:off x="4546272" y="3683000"/>
          <a:ext cx="4597728" cy="29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565728"/>
              </p:ext>
            </p:extLst>
          </p:nvPr>
        </p:nvGraphicFramePr>
        <p:xfrm>
          <a:off x="76200" y="3683000"/>
          <a:ext cx="4876800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238738"/>
              </p:ext>
            </p:extLst>
          </p:nvPr>
        </p:nvGraphicFramePr>
        <p:xfrm>
          <a:off x="4495800" y="1143000"/>
          <a:ext cx="4800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438674"/>
              </p:ext>
            </p:extLst>
          </p:nvPr>
        </p:nvGraphicFramePr>
        <p:xfrm>
          <a:off x="76200" y="1143000"/>
          <a:ext cx="4495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9711631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Rehashing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924800" cy="4953000"/>
          </a:xfrm>
        </p:spPr>
        <p:txBody>
          <a:bodyPr/>
          <a:lstStyle/>
          <a:p>
            <a:r>
              <a:rPr lang="en-US" dirty="0"/>
              <a:t>As with array-based stacks/queues/lists, if table gets too full, create a bigger table and copy everything</a:t>
            </a:r>
          </a:p>
          <a:p>
            <a:pPr lvl="1"/>
            <a:r>
              <a:rPr lang="en-US" dirty="0"/>
              <a:t>Re-apply the hash function to find the next index for each key</a:t>
            </a:r>
          </a:p>
          <a:p>
            <a:endParaRPr lang="en-US" sz="1000" dirty="0"/>
          </a:p>
          <a:p>
            <a:r>
              <a:rPr lang="en-US" dirty="0"/>
              <a:t>With chaining, we get to decide what “too full” means</a:t>
            </a:r>
          </a:p>
          <a:p>
            <a:pPr lvl="1"/>
            <a:r>
              <a:rPr lang="en-US" dirty="0"/>
              <a:t>Keep load factor reasonable (e.g., &lt; 1)?</a:t>
            </a:r>
          </a:p>
          <a:p>
            <a:pPr lvl="1"/>
            <a:r>
              <a:rPr lang="en-US" dirty="0"/>
              <a:t>Consider average or max size of non-empty chains?</a:t>
            </a:r>
          </a:p>
          <a:p>
            <a:endParaRPr lang="en-US" dirty="0"/>
          </a:p>
          <a:p>
            <a:r>
              <a:rPr lang="en-US" dirty="0"/>
              <a:t>For probing, half-full is a good rule of thumb</a:t>
            </a:r>
            <a:endParaRPr lang="en-US" sz="1000" dirty="0"/>
          </a:p>
          <a:p>
            <a:pPr marL="457200" lvl="1" indent="0">
              <a:buNone/>
            </a:pPr>
            <a:endParaRPr lang="en-US" sz="1000" dirty="0"/>
          </a:p>
          <a:p>
            <a:r>
              <a:rPr lang="en-US" dirty="0"/>
              <a:t>New table size</a:t>
            </a:r>
          </a:p>
          <a:p>
            <a:pPr lvl="1"/>
            <a:r>
              <a:rPr lang="en-US" dirty="0"/>
              <a:t>Twice-as-big is a good idea, except that won’t be prime!</a:t>
            </a:r>
          </a:p>
          <a:p>
            <a:pPr lvl="1"/>
            <a:r>
              <a:rPr lang="en-US" dirty="0"/>
              <a:t>So go </a:t>
            </a:r>
            <a:r>
              <a:rPr lang="en-US" i="1" dirty="0"/>
              <a:t>about</a:t>
            </a:r>
            <a:r>
              <a:rPr lang="en-US" dirty="0"/>
              <a:t> twice-as-big </a:t>
            </a:r>
          </a:p>
          <a:p>
            <a:pPr lvl="1"/>
            <a:r>
              <a:rPr lang="en-US" dirty="0"/>
              <a:t>Can have a list of prime numbers in your code since you won’t grow more than 20-30 times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509493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prime table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77200" cy="4876800"/>
          </a:xfrm>
        </p:spPr>
        <p:txBody>
          <a:bodyPr/>
          <a:lstStyle/>
          <a:p>
            <a:pPr>
              <a:buNone/>
            </a:pPr>
            <a:r>
              <a:rPr lang="en-US" dirty="0"/>
              <a:t>If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/>
              <a:t> is 60 and…</a:t>
            </a:r>
          </a:p>
          <a:p>
            <a:pPr lvl="1"/>
            <a:r>
              <a:rPr lang="en-US" dirty="0"/>
              <a:t>Lots of keys hash to multiples of 5, wasting 80% of table</a:t>
            </a:r>
          </a:p>
          <a:p>
            <a:pPr lvl="1"/>
            <a:r>
              <a:rPr lang="en-US" dirty="0"/>
              <a:t>Lots of keys hash to multiples of 10, wasting 90% of table</a:t>
            </a:r>
          </a:p>
          <a:p>
            <a:pPr lvl="1"/>
            <a:r>
              <a:rPr lang="en-US" dirty="0"/>
              <a:t>Lots of keys hash to multiples of 2, wasting 50% of table</a:t>
            </a:r>
          </a:p>
          <a:p>
            <a:pPr lvl="1"/>
            <a:endParaRPr lang="en-US" sz="1000" dirty="0"/>
          </a:p>
          <a:p>
            <a:pPr>
              <a:buNone/>
            </a:pPr>
            <a:r>
              <a:rPr lang="en-US" dirty="0"/>
              <a:t>If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/>
              <a:t> is 61…</a:t>
            </a:r>
          </a:p>
          <a:p>
            <a:pPr lvl="1"/>
            <a:r>
              <a:rPr lang="en-US" dirty="0"/>
              <a:t>Collisions can still happen, but 5, 10, 15, 20, … will fill table</a:t>
            </a:r>
          </a:p>
          <a:p>
            <a:pPr lvl="1"/>
            <a:r>
              <a:rPr lang="en-US" dirty="0"/>
              <a:t>Collisions can still happen but 10, 20, 30, 40, … will fill table</a:t>
            </a:r>
          </a:p>
          <a:p>
            <a:pPr lvl="1"/>
            <a:r>
              <a:rPr lang="en-US" dirty="0"/>
              <a:t>Collisions can still happen but 2, 4, 6, 8, … will fill table</a:t>
            </a:r>
          </a:p>
          <a:p>
            <a:pPr lvl="1"/>
            <a:endParaRPr lang="en-US" sz="1000" dirty="0"/>
          </a:p>
          <a:p>
            <a:pPr>
              <a:buNone/>
            </a:pPr>
            <a:r>
              <a:rPr lang="en-US" dirty="0"/>
              <a:t>This “table-filling” property happens whenever the multiple and the table-size have a </a:t>
            </a:r>
            <a:r>
              <a:rPr lang="en-US" i="1" dirty="0"/>
              <a:t>greatest-common-divisor</a:t>
            </a:r>
            <a:r>
              <a:rPr lang="en-US" dirty="0"/>
              <a:t> of 1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7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Collisions: Separate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371600"/>
            <a:ext cx="4800600" cy="4495800"/>
          </a:xfrm>
        </p:spPr>
        <p:txBody>
          <a:bodyPr/>
          <a:lstStyle/>
          <a:p>
            <a:pPr>
              <a:buNone/>
            </a:pPr>
            <a:r>
              <a:rPr lang="en-US" dirty="0"/>
              <a:t>Chaining:</a:t>
            </a:r>
            <a:br>
              <a:rPr lang="en-US" dirty="0"/>
            </a:br>
            <a:r>
              <a:rPr lang="en-US" dirty="0"/>
              <a:t>All keys that map to the same</a:t>
            </a:r>
            <a:br>
              <a:rPr lang="en-US" dirty="0"/>
            </a:br>
            <a:r>
              <a:rPr lang="en-US" dirty="0"/>
              <a:t>table location are kept in a linked list</a:t>
            </a:r>
            <a:br>
              <a:rPr lang="en-US" dirty="0"/>
            </a:br>
            <a:r>
              <a:rPr lang="en-US" dirty="0"/>
              <a:t>(a.k.a. a “chain” or “bucket”)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As easy as it sounds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insert 11, 24, 106, 13, 46</a:t>
            </a:r>
            <a:br>
              <a:rPr lang="en-US" dirty="0"/>
            </a:br>
            <a:r>
              <a:rPr lang="en-US" dirty="0"/>
              <a:t>with mod hashing</a:t>
            </a:r>
            <a:br>
              <a:rPr lang="en-US" dirty="0"/>
            </a:b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/>
              <a:t> = 11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3874422"/>
              </p:ext>
            </p:extLst>
          </p:nvPr>
        </p:nvGraphicFramePr>
        <p:xfrm>
          <a:off x="609600" y="1447800"/>
          <a:ext cx="1219200" cy="4358640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13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Collisions: Separate Chaining</a:t>
            </a:r>
          </a:p>
        </p:txBody>
      </p:sp>
      <p:sp>
        <p:nvSpPr>
          <p:cNvPr id="1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74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11	</a:t>
            </a:r>
          </a:p>
        </p:txBody>
      </p:sp>
      <p:sp>
        <p:nvSpPr>
          <p:cNvPr id="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9800" y="152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AutoShape 9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1524000" y="1676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114800" y="1371600"/>
            <a:ext cx="4800600" cy="4495800"/>
          </a:xfrm>
        </p:spPr>
        <p:txBody>
          <a:bodyPr/>
          <a:lstStyle/>
          <a:p>
            <a:pPr>
              <a:buNone/>
            </a:pPr>
            <a:r>
              <a:rPr lang="en-US" dirty="0"/>
              <a:t>Chaining: </a:t>
            </a:r>
          </a:p>
          <a:p>
            <a:pPr>
              <a:buNone/>
            </a:pPr>
            <a:r>
              <a:rPr lang="en-US" dirty="0"/>
              <a:t>	All keys that map to the same </a:t>
            </a:r>
          </a:p>
          <a:p>
            <a:pPr>
              <a:buNone/>
            </a:pPr>
            <a:r>
              <a:rPr lang="en-US" dirty="0"/>
              <a:t>     table location are kept in a linked list    (a.k.a. a “chain” or “bucket”)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As easy as it sounds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en-US" dirty="0"/>
              <a:t>Example: </a:t>
            </a:r>
          </a:p>
          <a:p>
            <a:pPr>
              <a:buNone/>
            </a:pPr>
            <a:r>
              <a:rPr lang="en-US" dirty="0"/>
              <a:t>	insert 11, 24, 106, 13, 46</a:t>
            </a:r>
            <a:br>
              <a:rPr lang="en-US" dirty="0"/>
            </a:br>
            <a:r>
              <a:rPr lang="en-US" dirty="0"/>
              <a:t>with mod hashing</a:t>
            </a:r>
            <a:br>
              <a:rPr lang="en-US" dirty="0"/>
            </a:b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/>
              <a:t> = 11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13" name="Group 64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811137236"/>
              </p:ext>
            </p:extLst>
          </p:nvPr>
        </p:nvGraphicFramePr>
        <p:xfrm>
          <a:off x="609600" y="1447800"/>
          <a:ext cx="1219200" cy="4358640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0493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Collisions: Separate Chaining</a:t>
            </a:r>
          </a:p>
        </p:txBody>
      </p:sp>
      <p:sp>
        <p:nvSpPr>
          <p:cNvPr id="1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74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11	</a:t>
            </a:r>
          </a:p>
        </p:txBody>
      </p:sp>
      <p:sp>
        <p:nvSpPr>
          <p:cNvPr id="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9800" y="152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AutoShape 9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1524000" y="1676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9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33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24	</a:t>
            </a:r>
          </a:p>
        </p:txBody>
      </p:sp>
      <p:sp>
        <p:nvSpPr>
          <p:cNvPr id="40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384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2" name="AutoShape 9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16002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3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384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114800" y="1371600"/>
            <a:ext cx="4800600" cy="4495800"/>
          </a:xfrm>
        </p:spPr>
        <p:txBody>
          <a:bodyPr/>
          <a:lstStyle/>
          <a:p>
            <a:pPr>
              <a:buNone/>
            </a:pPr>
            <a:r>
              <a:rPr lang="en-US" dirty="0"/>
              <a:t>Chaining: </a:t>
            </a:r>
          </a:p>
          <a:p>
            <a:pPr>
              <a:buNone/>
            </a:pPr>
            <a:r>
              <a:rPr lang="en-US" dirty="0"/>
              <a:t>	All keys that map to the same </a:t>
            </a:r>
          </a:p>
          <a:p>
            <a:pPr>
              <a:buNone/>
            </a:pPr>
            <a:r>
              <a:rPr lang="en-US" dirty="0"/>
              <a:t>     table location are kept in a linked list    (a.k.a. a “chain” or “bucket”)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As easy as it sounds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en-US" dirty="0"/>
              <a:t>Example: </a:t>
            </a:r>
          </a:p>
          <a:p>
            <a:pPr>
              <a:buNone/>
            </a:pPr>
            <a:r>
              <a:rPr lang="en-US" dirty="0"/>
              <a:t>	insert 11, 24, 106, 13, 46</a:t>
            </a:r>
            <a:br>
              <a:rPr lang="en-US" dirty="0"/>
            </a:br>
            <a:r>
              <a:rPr lang="en-US" dirty="0"/>
              <a:t>with mod hashing</a:t>
            </a:r>
            <a:br>
              <a:rPr lang="en-US" dirty="0"/>
            </a:b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/>
              <a:t> = 11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20" name="Group 64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970951108"/>
              </p:ext>
            </p:extLst>
          </p:nvPr>
        </p:nvGraphicFramePr>
        <p:xfrm>
          <a:off x="609600" y="1447800"/>
          <a:ext cx="1219200" cy="4358640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7194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Collisions: Separate Chaining</a:t>
            </a:r>
          </a:p>
        </p:txBody>
      </p:sp>
      <p:sp>
        <p:nvSpPr>
          <p:cNvPr id="1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74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11	</a:t>
            </a:r>
          </a:p>
        </p:txBody>
      </p:sp>
      <p:sp>
        <p:nvSpPr>
          <p:cNvPr id="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9800" y="152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AutoShape 9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1524000" y="1676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9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33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24	</a:t>
            </a:r>
          </a:p>
        </p:txBody>
      </p:sp>
      <p:sp>
        <p:nvSpPr>
          <p:cNvPr id="40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384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2" name="AutoShape 9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16002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3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384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098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106	</a:t>
            </a:r>
          </a:p>
        </p:txBody>
      </p:sp>
      <p:sp>
        <p:nvSpPr>
          <p:cNvPr id="19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146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62200" y="426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AutoShape 9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>
            <a:off x="1676400" y="44196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" name="Rectangle 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146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114800" y="1371600"/>
            <a:ext cx="4800600" cy="4495800"/>
          </a:xfrm>
        </p:spPr>
        <p:txBody>
          <a:bodyPr/>
          <a:lstStyle/>
          <a:p>
            <a:pPr>
              <a:buNone/>
            </a:pPr>
            <a:r>
              <a:rPr lang="en-US" dirty="0"/>
              <a:t>Chaining: </a:t>
            </a:r>
          </a:p>
          <a:p>
            <a:pPr>
              <a:buNone/>
            </a:pPr>
            <a:r>
              <a:rPr lang="en-US" dirty="0"/>
              <a:t>	All keys that map to the same </a:t>
            </a:r>
          </a:p>
          <a:p>
            <a:pPr>
              <a:buNone/>
            </a:pPr>
            <a:r>
              <a:rPr lang="en-US" dirty="0"/>
              <a:t>     table location are kept in a linked list    (a.k.a. a “chain” or “bucket”)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As easy as it sounds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en-US" dirty="0"/>
              <a:t>Example: </a:t>
            </a:r>
          </a:p>
          <a:p>
            <a:pPr>
              <a:buNone/>
            </a:pPr>
            <a:r>
              <a:rPr lang="en-US" dirty="0"/>
              <a:t>	insert 11, 24, 106, 13, 46</a:t>
            </a:r>
            <a:br>
              <a:rPr lang="en-US" dirty="0"/>
            </a:br>
            <a:r>
              <a:rPr lang="en-US" dirty="0"/>
              <a:t>with mod hashing</a:t>
            </a:r>
            <a:br>
              <a:rPr lang="en-US" dirty="0"/>
            </a:b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/>
              <a:t> = 11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23" name="Group 64"/>
          <p:cNvGraphicFramePr>
            <a:graphicFrameLocks noGrp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64264164"/>
              </p:ext>
            </p:extLst>
          </p:nvPr>
        </p:nvGraphicFramePr>
        <p:xfrm>
          <a:off x="609600" y="1447800"/>
          <a:ext cx="1219200" cy="4358640"/>
        </p:xfrm>
        <a:graphic>
          <a:graphicData uri="http://schemas.openxmlformats.org/drawingml/2006/table">
            <a:tbl>
              <a:tblPr/>
              <a:tblGrid>
                <a:gridCol w="63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201: Data Structures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3138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33932</TotalTime>
  <Words>3878</Words>
  <Application>Microsoft Office PowerPoint</Application>
  <PresentationFormat>On-screen Show (4:3)</PresentationFormat>
  <Paragraphs>1097</Paragraphs>
  <Slides>48</Slides>
  <Notes>48</Notes>
  <HiddenSlides>6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Courier New</vt:lpstr>
      <vt:lpstr>Times New Roman</vt:lpstr>
      <vt:lpstr>dan_design_template</vt:lpstr>
      <vt:lpstr>Equation</vt:lpstr>
      <vt:lpstr>CS 201: Data Structures Hashing II</vt:lpstr>
      <vt:lpstr>Hash Tables: Review</vt:lpstr>
      <vt:lpstr>Collision resolution</vt:lpstr>
      <vt:lpstr>Collision-avoidance</vt:lpstr>
      <vt:lpstr>More on prime table size</vt:lpstr>
      <vt:lpstr>Handling Collisions: Separate Chaining</vt:lpstr>
      <vt:lpstr>Handling Collisions: Separate Chaining</vt:lpstr>
      <vt:lpstr>Handling Collisions: Separate Chaining</vt:lpstr>
      <vt:lpstr>Handling Collisions: Separate Chaining</vt:lpstr>
      <vt:lpstr>Handling Collisions: Separate Chaining</vt:lpstr>
      <vt:lpstr>Handling Collisions: Separate Chaining</vt:lpstr>
      <vt:lpstr>Thoughts on chaining</vt:lpstr>
      <vt:lpstr>Time vs. space (constant factors only here)</vt:lpstr>
      <vt:lpstr>More rigorous chaining analysis</vt:lpstr>
      <vt:lpstr>More rigorous chaining analysis</vt:lpstr>
      <vt:lpstr>More rigorous chaining analysis</vt:lpstr>
      <vt:lpstr>More rigorous chaining analysis</vt:lpstr>
      <vt:lpstr>Alternative: Use empty space in the table</vt:lpstr>
      <vt:lpstr>Alternative: Use empty space in the table</vt:lpstr>
      <vt:lpstr>Alternative: Use empty space in the table</vt:lpstr>
      <vt:lpstr>Alternative: Use empty space in the table</vt:lpstr>
      <vt:lpstr>Alternative: Use empty space in the table</vt:lpstr>
      <vt:lpstr>Probing hash tables</vt:lpstr>
      <vt:lpstr>Other operations</vt:lpstr>
      <vt:lpstr>(Primary) Clustering</vt:lpstr>
      <vt:lpstr>Analysis of Linear Probing</vt:lpstr>
      <vt:lpstr>Analysis of Linear Probing</vt:lpstr>
      <vt:lpstr>Quadratic probing</vt:lpstr>
      <vt:lpstr>Quadratic Probing Example</vt:lpstr>
      <vt:lpstr>Quadratic Probing Example</vt:lpstr>
      <vt:lpstr>Quadratic Probing Example</vt:lpstr>
      <vt:lpstr>Quadratic Probing Example</vt:lpstr>
      <vt:lpstr>Quadratic Probing Example</vt:lpstr>
      <vt:lpstr>Quadratic Probing Example</vt:lpstr>
      <vt:lpstr>Another Quadratic Probing Example</vt:lpstr>
      <vt:lpstr>Another Quadratic Probing Example</vt:lpstr>
      <vt:lpstr>Another Quadratic Probing Example</vt:lpstr>
      <vt:lpstr>Another Quadratic Probing Example</vt:lpstr>
      <vt:lpstr>Another Quadratic Probing Example</vt:lpstr>
      <vt:lpstr>Another Quadratic Probing Example</vt:lpstr>
      <vt:lpstr>Another Quadratic Probing Example</vt:lpstr>
      <vt:lpstr>From Bad News to Good News</vt:lpstr>
      <vt:lpstr>Clustering reconsidered</vt:lpstr>
      <vt:lpstr>Double hashing</vt:lpstr>
      <vt:lpstr>Double-hashing analysis</vt:lpstr>
      <vt:lpstr>More double-hashing facts</vt:lpstr>
      <vt:lpstr>Charts</vt:lpstr>
      <vt:lpstr>Rehashing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Aaron Bauer</cp:lastModifiedBy>
  <cp:revision>1414</cp:revision>
  <dcterms:created xsi:type="dcterms:W3CDTF">2009-03-13T20:43:19Z</dcterms:created>
  <dcterms:modified xsi:type="dcterms:W3CDTF">2021-02-04T01:34:51Z</dcterms:modified>
</cp:coreProperties>
</file>