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7"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72172" autoAdjust="0"/>
  </p:normalViewPr>
  <p:slideViewPr>
    <p:cSldViewPr snapToGrid="0">
      <p:cViewPr varScale="1">
        <p:scale>
          <a:sx n="119" d="100"/>
          <a:sy n="119" d="100"/>
        </p:scale>
        <p:origin x="9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D121B-7430-40A1-8D35-D3AC46077E95}"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205FF1-D707-4637-90A4-21C7FD83AD76}" type="slidenum">
              <a:rPr lang="en-US" smtClean="0"/>
              <a:t>‹#›</a:t>
            </a:fld>
            <a:endParaRPr lang="en-US"/>
          </a:p>
        </p:txBody>
      </p:sp>
    </p:spTree>
    <p:extLst>
      <p:ext uri="{BB962C8B-B14F-4D97-AF65-F5344CB8AC3E}">
        <p14:creationId xmlns:p14="http://schemas.microsoft.com/office/powerpoint/2010/main" val="135079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p>
          <a:p>
            <a:r>
              <a:rPr lang="en-US" dirty="0" smtClean="0"/>
              <a:t>Today’s topic is interrupts and system calls</a:t>
            </a:r>
          </a:p>
          <a:p>
            <a:r>
              <a:rPr lang="en-US" dirty="0" smtClean="0"/>
              <a:t>I thought I’d change things up a bit and come to you in narrated slideshow format</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1</a:t>
            </a:fld>
            <a:endParaRPr lang="en-US"/>
          </a:p>
        </p:txBody>
      </p:sp>
    </p:spTree>
    <p:extLst>
      <p:ext uri="{BB962C8B-B14F-4D97-AF65-F5344CB8AC3E}">
        <p14:creationId xmlns:p14="http://schemas.microsoft.com/office/powerpoint/2010/main" val="2657794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thing I want to do in this presentation is dive</a:t>
            </a:r>
            <a:r>
              <a:rPr lang="en-US" baseline="0" dirty="0" smtClean="0"/>
              <a:t> into the details of how a system call actually plays out</a:t>
            </a:r>
          </a:p>
          <a:p>
            <a:r>
              <a:rPr lang="en-US" baseline="0" dirty="0" smtClean="0"/>
              <a:t>With interrupts and exceptions, some event happens and the hardware transfers control</a:t>
            </a:r>
          </a:p>
          <a:p>
            <a:r>
              <a:rPr lang="en-US" baseline="0" dirty="0" smtClean="0"/>
              <a:t>With a system call, the user processes is deliberately initiating this transfer</a:t>
            </a:r>
          </a:p>
          <a:p>
            <a:endParaRPr lang="en-US" baseline="0" dirty="0" smtClean="0"/>
          </a:p>
          <a:p>
            <a:r>
              <a:rPr lang="en-US" baseline="0" dirty="0" smtClean="0"/>
              <a:t>It starts with the user making a procedure call to </a:t>
            </a:r>
            <a:r>
              <a:rPr lang="en-US" baseline="0" dirty="0" err="1" smtClean="0"/>
              <a:t>file_open</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10</a:t>
            </a:fld>
            <a:endParaRPr lang="en-US"/>
          </a:p>
        </p:txBody>
      </p:sp>
    </p:spTree>
    <p:extLst>
      <p:ext uri="{BB962C8B-B14F-4D97-AF65-F5344CB8AC3E}">
        <p14:creationId xmlns:p14="http://schemas.microsoft.com/office/powerpoint/2010/main" val="1622242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doesn’t go straight</a:t>
            </a:r>
            <a:r>
              <a:rPr lang="en-US" baseline="0" dirty="0" smtClean="0"/>
              <a:t> to the kernel, but instead to a stub procedure running in user mode that fills in the number associated with the </a:t>
            </a:r>
            <a:r>
              <a:rPr lang="en-US" baseline="0" dirty="0" err="1" smtClean="0"/>
              <a:t>file_open</a:t>
            </a:r>
            <a:r>
              <a:rPr lang="en-US" baseline="0" dirty="0" smtClean="0"/>
              <a:t> system call</a:t>
            </a:r>
          </a:p>
          <a:p>
            <a:r>
              <a:rPr lang="en-US" baseline="0" dirty="0" smtClean="0"/>
              <a:t>It then executes the trap instruction, which does the lookup in the interrupt vector table</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12</a:t>
            </a:fld>
            <a:endParaRPr lang="en-US"/>
          </a:p>
        </p:txBody>
      </p:sp>
    </p:spTree>
    <p:extLst>
      <p:ext uri="{BB962C8B-B14F-4D97-AF65-F5344CB8AC3E}">
        <p14:creationId xmlns:p14="http://schemas.microsoft.com/office/powerpoint/2010/main" val="205496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a:t>
            </a:r>
            <a:r>
              <a:rPr lang="en-US" baseline="0" dirty="0" smtClean="0"/>
              <a:t> NEVER TRUST THE USER</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14</a:t>
            </a:fld>
            <a:endParaRPr lang="en-US"/>
          </a:p>
        </p:txBody>
      </p:sp>
    </p:spTree>
    <p:extLst>
      <p:ext uri="{BB962C8B-B14F-4D97-AF65-F5344CB8AC3E}">
        <p14:creationId xmlns:p14="http://schemas.microsoft.com/office/powerpoint/2010/main" val="40889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205FF1-D707-4637-90A4-21C7FD83AD76}" type="slidenum">
              <a:rPr lang="en-US" smtClean="0"/>
              <a:t>22</a:t>
            </a:fld>
            <a:endParaRPr lang="en-US"/>
          </a:p>
        </p:txBody>
      </p:sp>
    </p:spTree>
    <p:extLst>
      <p:ext uri="{BB962C8B-B14F-4D97-AF65-F5344CB8AC3E}">
        <p14:creationId xmlns:p14="http://schemas.microsoft.com/office/powerpoint/2010/main" val="392092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the model we’ve been learning about this week</a:t>
            </a:r>
          </a:p>
          <a:p>
            <a:r>
              <a:rPr lang="en-US" dirty="0" smtClean="0"/>
              <a:t>We have user</a:t>
            </a:r>
            <a:r>
              <a:rPr lang="en-US" baseline="0" dirty="0" smtClean="0"/>
              <a:t> applications or processes sitting atop the operating system kernel, which controls access to the hardware</a:t>
            </a:r>
          </a:p>
          <a:p>
            <a:r>
              <a:rPr lang="en-US" baseline="0" dirty="0" smtClean="0"/>
              <a:t>Wednesday’s topic focused on dual-mode operation, which allows the system to run in a restricted user mode or an unrestricted kernel mode</a:t>
            </a:r>
          </a:p>
          <a:p>
            <a:r>
              <a:rPr lang="en-US" baseline="0" dirty="0" smtClean="0"/>
              <a:t>This kind of protection is necessary because we must assume every kind of ignorance, incompetence, and malevolence on the part of the user</a:t>
            </a:r>
          </a:p>
          <a:p>
            <a:r>
              <a:rPr lang="en-US" baseline="0" dirty="0" smtClean="0"/>
              <a:t>Giving them villainous moustaches to help you remember to NEVER TRUST THE USER</a:t>
            </a:r>
          </a:p>
          <a:p>
            <a:endParaRPr lang="en-US" baseline="0" dirty="0" smtClean="0"/>
          </a:p>
          <a:p>
            <a:r>
              <a:rPr lang="en-US" baseline="0" dirty="0" smtClean="0"/>
              <a:t>So today we will look at ways the system safely transfers control from the user to the kernel</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2</a:t>
            </a:fld>
            <a:endParaRPr lang="en-US"/>
          </a:p>
        </p:txBody>
      </p:sp>
    </p:spTree>
    <p:extLst>
      <p:ext uri="{BB962C8B-B14F-4D97-AF65-F5344CB8AC3E}">
        <p14:creationId xmlns:p14="http://schemas.microsoft.com/office/powerpoint/2010/main" val="329290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the</a:t>
            </a:r>
            <a:r>
              <a:rPr lang="en-US" baseline="0" dirty="0" smtClean="0"/>
              <a:t> kernel can gain control: when a processor exception occurs</a:t>
            </a:r>
          </a:p>
          <a:p>
            <a:r>
              <a:rPr lang="en-US" baseline="0" dirty="0" smtClean="0"/>
              <a:t>A common trigger for this kind of exception is a user processes doing something it’s not allowed to do</a:t>
            </a:r>
          </a:p>
          <a:p>
            <a:r>
              <a:rPr lang="en-US" baseline="0" dirty="0" smtClean="0"/>
              <a:t>For example, we have a user application, oh so nefarious, thinking it will just elevate itself to kernel mode</a:t>
            </a:r>
          </a:p>
          <a:p>
            <a:r>
              <a:rPr lang="en-US" baseline="0" dirty="0" smtClean="0"/>
              <a:t>This is an illegal instruction, and the processor triggers and exception</a:t>
            </a:r>
          </a:p>
          <a:p>
            <a:endParaRPr lang="en-US" baseline="0" dirty="0" smtClean="0"/>
          </a:p>
          <a:p>
            <a:r>
              <a:rPr lang="en-US" baseline="0" dirty="0" smtClean="0"/>
              <a:t>Exception handler is just a normal procedure that is registered or associated with a particular type of exception (so it’s called whenever this exception occurs)</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3</a:t>
            </a:fld>
            <a:endParaRPr lang="en-US"/>
          </a:p>
        </p:txBody>
      </p:sp>
    </p:spTree>
    <p:extLst>
      <p:ext uri="{BB962C8B-B14F-4D97-AF65-F5344CB8AC3E}">
        <p14:creationId xmlns:p14="http://schemas.microsoft.com/office/powerpoint/2010/main" val="284384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interrupts are a way control</a:t>
            </a:r>
            <a:r>
              <a:rPr lang="en-US" baseline="0" dirty="0" smtClean="0"/>
              <a:t> passes to the </a:t>
            </a:r>
            <a:r>
              <a:rPr lang="en-US" dirty="0" smtClean="0"/>
              <a:t>kernel asynchronously (timing</a:t>
            </a:r>
            <a:r>
              <a:rPr lang="en-US" baseline="0" dirty="0" smtClean="0"/>
              <a:t> not connected to the flow of instructions, interrupt could occur in the middle of an instruction)</a:t>
            </a:r>
          </a:p>
          <a:p>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4</a:t>
            </a:fld>
            <a:endParaRPr lang="en-US"/>
          </a:p>
        </p:txBody>
      </p:sp>
    </p:spTree>
    <p:extLst>
      <p:ext uri="{BB962C8B-B14F-4D97-AF65-F5344CB8AC3E}">
        <p14:creationId xmlns:p14="http://schemas.microsoft.com/office/powerpoint/2010/main" val="339632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synchronous</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5</a:t>
            </a:fld>
            <a:endParaRPr lang="en-US"/>
          </a:p>
        </p:txBody>
      </p:sp>
    </p:spTree>
    <p:extLst>
      <p:ext uri="{BB962C8B-B14F-4D97-AF65-F5344CB8AC3E}">
        <p14:creationId xmlns:p14="http://schemas.microsoft.com/office/powerpoint/2010/main" val="3082414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seen three ways</a:t>
            </a:r>
            <a:r>
              <a:rPr lang="en-US" baseline="0" dirty="0" smtClean="0"/>
              <a:t> that the system can goes from user mode to kernel mode, but how does it actually happen?</a:t>
            </a:r>
          </a:p>
          <a:p>
            <a:r>
              <a:rPr lang="en-US" baseline="0" dirty="0" smtClean="0"/>
              <a:t>The details will differ system to system, but some general principles apply</a:t>
            </a:r>
          </a:p>
          <a:p>
            <a:r>
              <a:rPr lang="en-US" baseline="0" dirty="0" smtClean="0"/>
              <a:t>One key point is that all three types, exceptions, interrupts, and system calls, will share the same mode transfer mechanism</a:t>
            </a:r>
          </a:p>
          <a:p>
            <a:endParaRPr lang="en-US" baseline="0" dirty="0" smtClean="0"/>
          </a:p>
          <a:p>
            <a:r>
              <a:rPr lang="en-US" baseline="0" dirty="0" smtClean="0"/>
              <a:t>If the system call to open a file checks that the user has permission to access it, don’t want the user to be able to jump past those checks</a:t>
            </a:r>
          </a:p>
          <a:p>
            <a:endParaRPr lang="en-US" baseline="0" dirty="0" smtClean="0"/>
          </a:p>
          <a:p>
            <a:r>
              <a:rPr lang="en-US" baseline="0" dirty="0" smtClean="0"/>
              <a:t>Atomic = uninterruptable</a:t>
            </a:r>
          </a:p>
          <a:p>
            <a:endParaRPr lang="en-US" baseline="0" dirty="0" smtClean="0"/>
          </a:p>
          <a:p>
            <a:r>
              <a:rPr lang="en-US" baseline="0" dirty="0" smtClean="0"/>
              <a:t>If we interrupt Chrome to handle a mouse move, we don’t want the browser to halt or forget what is what doing</a:t>
            </a:r>
          </a:p>
        </p:txBody>
      </p:sp>
      <p:sp>
        <p:nvSpPr>
          <p:cNvPr id="4" name="Slide Number Placeholder 3"/>
          <p:cNvSpPr>
            <a:spLocks noGrp="1"/>
          </p:cNvSpPr>
          <p:nvPr>
            <p:ph type="sldNum" sz="quarter" idx="10"/>
          </p:nvPr>
        </p:nvSpPr>
        <p:spPr/>
        <p:txBody>
          <a:bodyPr/>
          <a:lstStyle/>
          <a:p>
            <a:fld id="{CC205FF1-D707-4637-90A4-21C7FD83AD76}" type="slidenum">
              <a:rPr lang="en-US" smtClean="0"/>
              <a:t>6</a:t>
            </a:fld>
            <a:endParaRPr lang="en-US"/>
          </a:p>
        </p:txBody>
      </p:sp>
    </p:spTree>
    <p:extLst>
      <p:ext uri="{BB962C8B-B14F-4D97-AF65-F5344CB8AC3E}">
        <p14:creationId xmlns:p14="http://schemas.microsoft.com/office/powerpoint/2010/main" val="2141699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common mechanism</a:t>
            </a:r>
            <a:r>
              <a:rPr lang="en-US" baseline="0" dirty="0" smtClean="0"/>
              <a:t> to facilitate mode transfer is an interrupt vector table (reading calls it a trap table, trap being a term for any transfer of control from a less privileged level to a more privileged level)</a:t>
            </a:r>
          </a:p>
          <a:p>
            <a:endParaRPr lang="en-US" baseline="0" dirty="0" smtClean="0"/>
          </a:p>
          <a:p>
            <a:r>
              <a:rPr lang="en-US" dirty="0" smtClean="0"/>
              <a:t>Essentially a lookup table of handlers for interrupts,</a:t>
            </a:r>
            <a:r>
              <a:rPr lang="en-US" baseline="0" dirty="0" smtClean="0"/>
              <a:t> exceptions, and system calls. Despite its name, not limited to interrupts</a:t>
            </a:r>
          </a:p>
          <a:p>
            <a:r>
              <a:rPr lang="en-US" dirty="0" smtClean="0"/>
              <a:t>Each</a:t>
            </a:r>
            <a:r>
              <a:rPr lang="en-US" baseline="0" dirty="0" smtClean="0"/>
              <a:t> trap will be associated with an index into this table</a:t>
            </a:r>
          </a:p>
          <a:p>
            <a:endParaRPr lang="en-US" baseline="0" dirty="0" smtClean="0"/>
          </a:p>
          <a:p>
            <a:r>
              <a:rPr lang="en-US" baseline="0" dirty="0" smtClean="0"/>
              <a:t>Two important facts:</a:t>
            </a:r>
          </a:p>
          <a:p>
            <a:r>
              <a:rPr lang="en-US" baseline="0" dirty="0" smtClean="0"/>
              <a:t>Must be stored in kernel memory (can’t have those scurrilous users mucking around with it)</a:t>
            </a:r>
          </a:p>
          <a:p>
            <a:r>
              <a:rPr lang="en-US" baseline="0" dirty="0" smtClean="0"/>
              <a:t>Telling the system where in memory the table is (called registering the table) and storing that location in a special register is a privileged instruction</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7</a:t>
            </a:fld>
            <a:endParaRPr lang="en-US"/>
          </a:p>
        </p:txBody>
      </p:sp>
    </p:spTree>
    <p:extLst>
      <p:ext uri="{BB962C8B-B14F-4D97-AF65-F5344CB8AC3E}">
        <p14:creationId xmlns:p14="http://schemas.microsoft.com/office/powerpoint/2010/main" val="185544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element of protection: each process will maintain two stacks, a kernel</a:t>
            </a:r>
            <a:r>
              <a:rPr lang="en-US" baseline="0" dirty="0" smtClean="0"/>
              <a:t> stack and a user stack</a:t>
            </a:r>
          </a:p>
          <a:p>
            <a:r>
              <a:rPr lang="en-US" baseline="0" dirty="0" smtClean="0"/>
              <a:t>The OS will use the kernel stack for storing data when the user processes transfers control</a:t>
            </a:r>
          </a:p>
          <a:p>
            <a:r>
              <a:rPr lang="en-US" baseline="0" dirty="0" smtClean="0"/>
              <a:t>When a process is running normally, the kernel stack will be empty</a:t>
            </a:r>
          </a:p>
          <a:p>
            <a:r>
              <a:rPr lang="en-US" baseline="0" dirty="0" smtClean="0"/>
              <a:t>When a process is in the ready state, the kernel stack will store its CPU state. When the process moves to running, this state will be popped off the kernel stack and loaded into the processor</a:t>
            </a:r>
          </a:p>
          <a:p>
            <a:r>
              <a:rPr lang="en-US" baseline="0" dirty="0" smtClean="0"/>
              <a:t>When a process is blocked, waiting for I/O (as a result of a system call), the kernel stack will contain the call frames for the various kernel procedures involved</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8</a:t>
            </a:fld>
            <a:endParaRPr lang="en-US"/>
          </a:p>
        </p:txBody>
      </p:sp>
    </p:spTree>
    <p:extLst>
      <p:ext uri="{BB962C8B-B14F-4D97-AF65-F5344CB8AC3E}">
        <p14:creationId xmlns:p14="http://schemas.microsoft.com/office/powerpoint/2010/main" val="214983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we all need peace and quiet sometimes, the processor needs to be able to temporarily prevent interruptions</a:t>
            </a:r>
          </a:p>
          <a:p>
            <a:r>
              <a:rPr lang="en-US" dirty="0" smtClean="0"/>
              <a:t>In particular, if the</a:t>
            </a:r>
            <a:r>
              <a:rPr lang="en-US" baseline="0" dirty="0" smtClean="0"/>
              <a:t> kernel is interrupted while handling an interrupt, the system could end up in an inconsistent state</a:t>
            </a:r>
            <a:endParaRPr lang="en-US" dirty="0"/>
          </a:p>
        </p:txBody>
      </p:sp>
      <p:sp>
        <p:nvSpPr>
          <p:cNvPr id="4" name="Slide Number Placeholder 3"/>
          <p:cNvSpPr>
            <a:spLocks noGrp="1"/>
          </p:cNvSpPr>
          <p:nvPr>
            <p:ph type="sldNum" sz="quarter" idx="10"/>
          </p:nvPr>
        </p:nvSpPr>
        <p:spPr/>
        <p:txBody>
          <a:bodyPr/>
          <a:lstStyle/>
          <a:p>
            <a:fld id="{CC205FF1-D707-4637-90A4-21C7FD83AD76}" type="slidenum">
              <a:rPr lang="en-US" smtClean="0"/>
              <a:t>9</a:t>
            </a:fld>
            <a:endParaRPr lang="en-US"/>
          </a:p>
        </p:txBody>
      </p:sp>
    </p:spTree>
    <p:extLst>
      <p:ext uri="{BB962C8B-B14F-4D97-AF65-F5344CB8AC3E}">
        <p14:creationId xmlns:p14="http://schemas.microsoft.com/office/powerpoint/2010/main" val="355566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2DF5A6-1CA5-444F-8E3F-86A55987ED67}"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271379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2DF5A6-1CA5-444F-8E3F-86A55987ED67}"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1324713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2DF5A6-1CA5-444F-8E3F-86A55987ED67}"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90865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2DF5A6-1CA5-444F-8E3F-86A55987ED67}"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256884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DF5A6-1CA5-444F-8E3F-86A55987ED67}"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426189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2DF5A6-1CA5-444F-8E3F-86A55987ED67}"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3873441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2DF5A6-1CA5-444F-8E3F-86A55987ED67}"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134989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2DF5A6-1CA5-444F-8E3F-86A55987ED67}"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198805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2DF5A6-1CA5-444F-8E3F-86A55987ED67}"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531951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F5A6-1CA5-444F-8E3F-86A55987ED67}"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413187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DF5A6-1CA5-444F-8E3F-86A55987ED67}"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F75A6-2952-43B5-B0C0-FDFB7B092985}" type="slidenum">
              <a:rPr lang="en-US" smtClean="0"/>
              <a:t>‹#›</a:t>
            </a:fld>
            <a:endParaRPr lang="en-US"/>
          </a:p>
        </p:txBody>
      </p:sp>
    </p:spTree>
    <p:extLst>
      <p:ext uri="{BB962C8B-B14F-4D97-AF65-F5344CB8AC3E}">
        <p14:creationId xmlns:p14="http://schemas.microsoft.com/office/powerpoint/2010/main" val="42043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F5A6-1CA5-444F-8E3F-86A55987ED67}" type="datetimeFigureOut">
              <a:rPr lang="en-US" smtClean="0"/>
              <a:t>4/17/2020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F75A6-2952-43B5-B0C0-FDFB7B092985}" type="slidenum">
              <a:rPr lang="en-US" smtClean="0"/>
              <a:t>‹#›</a:t>
            </a:fld>
            <a:endParaRPr lang="en-US"/>
          </a:p>
        </p:txBody>
      </p:sp>
    </p:spTree>
    <p:extLst>
      <p:ext uri="{BB962C8B-B14F-4D97-AF65-F5344CB8AC3E}">
        <p14:creationId xmlns:p14="http://schemas.microsoft.com/office/powerpoint/2010/main" val="1874960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m4a"/><Relationship Id="rId7" Type="http://schemas.openxmlformats.org/officeDocument/2006/relationships/image" Target="../media/image10.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video" Target="../media/media9.mp4"/><Relationship Id="rId7" Type="http://schemas.openxmlformats.org/officeDocument/2006/relationships/notesSlide" Target="../notesSlides/notesSlide9.xml"/><Relationship Id="rId2" Type="http://schemas.microsoft.com/office/2007/relationships/media" Target="../media/media9.mp4"/><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audio" Target="../media/media10.m4a"/><Relationship Id="rId10" Type="http://schemas.openxmlformats.org/officeDocument/2006/relationships/image" Target="../media/image1.png"/><Relationship Id="rId4" Type="http://schemas.microsoft.com/office/2007/relationships/media" Target="../media/media10.m4a"/><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Interrupts and System Calls</a:t>
            </a:r>
            <a:endParaRPr lang="en-US" dirty="0"/>
          </a:p>
        </p:txBody>
      </p:sp>
      <p:sp>
        <p:nvSpPr>
          <p:cNvPr id="3" name="Subtitle 2"/>
          <p:cNvSpPr>
            <a:spLocks noGrp="1"/>
          </p:cNvSpPr>
          <p:nvPr>
            <p:ph type="subTitle" idx="1"/>
          </p:nvPr>
        </p:nvSpPr>
        <p:spPr/>
        <p:txBody>
          <a:bodyPr/>
          <a:lstStyle/>
          <a:p>
            <a:r>
              <a:rPr lang="en-US" dirty="0"/>
              <a:t>CS 332 s20</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3147061"/>
      </p:ext>
    </p:extLst>
  </p:cSld>
  <p:clrMapOvr>
    <a:masterClrMapping/>
  </p:clrMapOvr>
  <mc:AlternateContent xmlns:mc="http://schemas.openxmlformats.org/markup-compatibility/2006" xmlns:p14="http://schemas.microsoft.com/office/powerpoint/2010/main">
    <mc:Choice Requires="p14">
      <p:transition spd="slow" p14:dur="2000" advTm="10725"/>
    </mc:Choice>
    <mc:Fallback xmlns="">
      <p:transition spd="slow" advTm="10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Program Makes a Procedure Call To Associated Stub for Opening a File</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2642616" y="1690688"/>
            <a:ext cx="2596896"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3172868"/>
      </p:ext>
    </p:extLst>
  </p:cSld>
  <p:clrMapOvr>
    <a:masterClrMapping/>
  </p:clrMapOvr>
  <mc:AlternateContent xmlns:mc="http://schemas.openxmlformats.org/markup-compatibility/2006" xmlns:p14="http://schemas.microsoft.com/office/powerpoint/2010/main">
    <mc:Choice Requires="p14">
      <p:transition spd="slow" p14:dur="2000" advTm="34957"/>
    </mc:Choice>
    <mc:Fallback xmlns="">
      <p:transition spd="slow" advTm="3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3251200" y="2700694"/>
            <a:ext cx="766618"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0157873"/>
      </p:ext>
    </p:extLst>
  </p:cSld>
  <p:clrMapOvr>
    <a:masterClrMapping/>
  </p:clrMapOvr>
  <mc:AlternateContent xmlns:mc="http://schemas.openxmlformats.org/markup-compatibility/2006" xmlns:p14="http://schemas.microsoft.com/office/powerpoint/2010/main">
    <mc:Choice Requires="p14">
      <p:transition spd="med" p14:dur="700" advTm="1602">
        <p:fade/>
      </p:transition>
    </mc:Choice>
    <mc:Fallback xmlns="">
      <p:transition spd="med" advTm="16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Stub Records System-Call Number, Initiates trap </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2642616" y="3870470"/>
            <a:ext cx="2596896" cy="167134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454786"/>
      </p:ext>
    </p:extLst>
  </p:cSld>
  <p:clrMapOvr>
    <a:masterClrMapping/>
  </p:clrMapOvr>
  <mc:AlternateContent xmlns:mc="http://schemas.openxmlformats.org/markup-compatibility/2006" xmlns:p14="http://schemas.microsoft.com/office/powerpoint/2010/main">
    <mc:Choice Requires="p14">
      <p:transition spd="med" p14:dur="700" advTm="27796">
        <p:fade/>
      </p:transition>
    </mc:Choice>
    <mc:Fallback xmlns="">
      <p:transition spd="med" advTm="27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rot="5400000">
            <a:off x="5701578" y="3381445"/>
            <a:ext cx="766618" cy="1832554"/>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7971178"/>
      </p:ext>
    </p:extLst>
  </p:cSld>
  <p:clrMapOvr>
    <a:masterClrMapping/>
  </p:clrMapOvr>
  <mc:AlternateContent xmlns:mc="http://schemas.openxmlformats.org/markup-compatibility/2006" xmlns:p14="http://schemas.microsoft.com/office/powerpoint/2010/main">
    <mc:Choice Requires="p14">
      <p:transition spd="med" p14:dur="700" advTm="1306">
        <p:fade/>
      </p:transition>
    </mc:Choice>
    <mc:Fallback xmlns="">
      <p:transition spd="med" advTm="1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Trap Handler Checks Arguments Before Calling File System Routine </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6955998" y="3870469"/>
            <a:ext cx="2596896" cy="256727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2" descr="Evil Mustache Clip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2652" y="1964609"/>
            <a:ext cx="1155457" cy="4368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52894" y="4553941"/>
            <a:ext cx="2475345"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Locate system call arguments</a:t>
            </a:r>
          </a:p>
          <a:p>
            <a:pPr marL="285750" indent="-285750">
              <a:buFont typeface="Arial" panose="020B0604020202020204" pitchFamily="34" charset="0"/>
              <a:buChar char="•"/>
            </a:pPr>
            <a:r>
              <a:rPr lang="en-US" dirty="0" smtClean="0"/>
              <a:t>Validate parameters</a:t>
            </a:r>
          </a:p>
          <a:p>
            <a:pPr marL="285750" indent="-285750">
              <a:buFont typeface="Arial" panose="020B0604020202020204" pitchFamily="34" charset="0"/>
              <a:buChar char="•"/>
            </a:pPr>
            <a:r>
              <a:rPr lang="en-US" dirty="0" smtClean="0"/>
              <a:t>Copy before check</a:t>
            </a: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125740"/>
      </p:ext>
    </p:extLst>
  </p:cSld>
  <p:clrMapOvr>
    <a:masterClrMapping/>
  </p:clrMapOvr>
  <mc:AlternateContent xmlns:mc="http://schemas.openxmlformats.org/markup-compatibility/2006" xmlns:p14="http://schemas.microsoft.com/office/powerpoint/2010/main">
    <mc:Choice Requires="p14">
      <p:transition spd="med" p14:dur="700" advTm="101134">
        <p:fade/>
      </p:transition>
    </mc:Choice>
    <mc:Fallback xmlns="">
      <p:transition spd="med" advTm="1011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7158182" y="2700694"/>
            <a:ext cx="766618"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349330"/>
      </p:ext>
    </p:extLst>
  </p:cSld>
  <p:clrMapOvr>
    <a:masterClrMapping/>
  </p:clrMapOvr>
  <mc:AlternateContent xmlns:mc="http://schemas.openxmlformats.org/markup-compatibility/2006" xmlns:p14="http://schemas.microsoft.com/office/powerpoint/2010/main">
    <mc:Choice Requires="p14">
      <p:transition spd="med" p14:dur="700" advTm="1652">
        <p:fade/>
      </p:transition>
    </mc:Choice>
    <mc:Fallback xmlns="">
      <p:transition spd="med" advTm="1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File System Routine Opens the File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6955998" y="1690688"/>
            <a:ext cx="2596896" cy="128342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4407161"/>
      </p:ext>
    </p:extLst>
  </p:cSld>
  <p:clrMapOvr>
    <a:masterClrMapping/>
  </p:clrMapOvr>
  <mc:AlternateContent xmlns:mc="http://schemas.openxmlformats.org/markup-compatibility/2006" xmlns:p14="http://schemas.microsoft.com/office/powerpoint/2010/main">
    <mc:Choice Requires="p14">
      <p:transition spd="med" p14:dur="700" advTm="15726">
        <p:fade/>
      </p:transition>
    </mc:Choice>
    <mc:Fallback xmlns="">
      <p:transition spd="med" advTm="15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7850909" y="2700694"/>
            <a:ext cx="766618"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0856752"/>
      </p:ext>
    </p:extLst>
  </p:cSld>
  <p:clrMapOvr>
    <a:masterClrMapping/>
  </p:clrMapOvr>
  <mc:AlternateContent xmlns:mc="http://schemas.openxmlformats.org/markup-compatibility/2006" xmlns:p14="http://schemas.microsoft.com/office/powerpoint/2010/main">
    <mc:Choice Requires="p14">
      <p:transition spd="med" p14:dur="700" advTm="1556">
        <p:fade/>
      </p:transition>
    </mc:Choice>
    <mc:Fallback xmlns="">
      <p:transition spd="med" advTm="1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Handler Copies Back Return Value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6955998" y="3870469"/>
            <a:ext cx="2596896" cy="2567275"/>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483064"/>
      </p:ext>
    </p:extLst>
  </p:cSld>
  <p:clrMapOvr>
    <a:masterClrMapping/>
  </p:clrMapOvr>
  <mc:AlternateContent xmlns:mc="http://schemas.openxmlformats.org/markup-compatibility/2006" xmlns:p14="http://schemas.microsoft.com/office/powerpoint/2010/main">
    <mc:Choice Requires="p14">
      <p:transition spd="med" p14:dur="700" advTm="14081">
        <p:fade/>
      </p:transition>
    </mc:Choice>
    <mc:Fallback xmlns="">
      <p:transition spd="med" advTm="14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rot="5400000">
            <a:off x="5701578" y="4148063"/>
            <a:ext cx="766618" cy="1832554"/>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0549070"/>
      </p:ext>
    </p:extLst>
  </p:cSld>
  <p:clrMapOvr>
    <a:masterClrMapping/>
  </p:clrMapOvr>
  <mc:AlternateContent xmlns:mc="http://schemas.openxmlformats.org/markup-compatibility/2006" xmlns:p14="http://schemas.microsoft.com/office/powerpoint/2010/main">
    <mc:Choice Requires="p14">
      <p:transition spd="med" p14:dur="700" advTm="981">
        <p:fade/>
      </p:transition>
    </mc:Choice>
    <mc:Fallback xmlns="">
      <p:transition spd="med" advTm="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 Trust the User!</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786582" y="1825625"/>
            <a:ext cx="8618835" cy="4351338"/>
          </a:xfrm>
          <a:ln w="76200">
            <a:solidFill>
              <a:schemeClr val="tx1"/>
            </a:solidFill>
          </a:ln>
        </p:spPr>
      </p:pic>
      <p:grpSp>
        <p:nvGrpSpPr>
          <p:cNvPr id="5" name="Group 4"/>
          <p:cNvGrpSpPr/>
          <p:nvPr/>
        </p:nvGrpSpPr>
        <p:grpSpPr>
          <a:xfrm>
            <a:off x="1864059" y="2590800"/>
            <a:ext cx="6487148" cy="457200"/>
            <a:chOff x="1864059" y="2590800"/>
            <a:chExt cx="6487148" cy="457200"/>
          </a:xfrm>
        </p:grpSpPr>
        <p:pic>
          <p:nvPicPr>
            <p:cNvPr id="1026" name="Picture 2" descr="Evil Mustach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4059" y="2590800"/>
              <a:ext cx="1209294"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vil Mustach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2986" y="2590800"/>
              <a:ext cx="1209294"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vil Mustache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1913" y="2590800"/>
              <a:ext cx="1209294" cy="45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13350301"/>
      </p:ext>
    </p:extLst>
  </p:cSld>
  <p:clrMapOvr>
    <a:masterClrMapping/>
  </p:clrMapOvr>
  <mc:AlternateContent xmlns:mc="http://schemas.openxmlformats.org/markup-compatibility/2006" xmlns:p14="http://schemas.microsoft.com/office/powerpoint/2010/main">
    <mc:Choice Requires="p14">
      <p:transition spd="slow" p14:dur="2000" advTm="48656"/>
    </mc:Choice>
    <mc:Fallback xmlns="">
      <p:transition spd="slow" advTm="4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Resume User Stub After trap, returns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2642616" y="3870470"/>
            <a:ext cx="2596896" cy="167134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2809271"/>
      </p:ext>
    </p:extLst>
  </p:cSld>
  <p:clrMapOvr>
    <a:masterClrMapping/>
  </p:clrMapOvr>
  <mc:AlternateContent xmlns:mc="http://schemas.openxmlformats.org/markup-compatibility/2006" xmlns:p14="http://schemas.microsoft.com/office/powerpoint/2010/main">
    <mc:Choice Requires="p14">
      <p:transition spd="med" p14:dur="700" advTm="9054">
        <p:fade/>
      </p:transition>
    </mc:Choice>
    <mc:Fallback xmlns="">
      <p:transition spd="med" advTm="90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3888509" y="2700694"/>
            <a:ext cx="766618"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1649455"/>
      </p:ext>
    </p:extLst>
  </p:cSld>
  <p:clrMapOvr>
    <a:masterClrMapping/>
  </p:clrMapOvr>
  <mc:AlternateContent xmlns:mc="http://schemas.openxmlformats.org/markup-compatibility/2006" xmlns:p14="http://schemas.microsoft.com/office/powerpoint/2010/main">
    <mc:Choice Requires="p14">
      <p:transition spd="med" p14:dur="700" advTm="1204">
        <p:fade/>
      </p:transition>
    </mc:Choice>
    <mc:Fallback xmlns="">
      <p:transition spd="med" advTm="1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Ta-da! The User Gets Their File Opened</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90165" y="1825625"/>
            <a:ext cx="6411670" cy="4351338"/>
          </a:xfrm>
          <a:ln w="76200">
            <a:solidFill>
              <a:schemeClr val="tx1"/>
            </a:solidFill>
          </a:ln>
        </p:spPr>
      </p:pic>
      <p:sp>
        <p:nvSpPr>
          <p:cNvPr id="5" name="Rounded Rectangle 4"/>
          <p:cNvSpPr/>
          <p:nvPr/>
        </p:nvSpPr>
        <p:spPr>
          <a:xfrm>
            <a:off x="2642616" y="1690688"/>
            <a:ext cx="2596896" cy="1180528"/>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3784605"/>
      </p:ext>
    </p:extLst>
  </p:cSld>
  <p:clrMapOvr>
    <a:masterClrMapping/>
  </p:clrMapOvr>
  <mc:AlternateContent xmlns:mc="http://schemas.openxmlformats.org/markup-compatibility/2006" xmlns:p14="http://schemas.microsoft.com/office/powerpoint/2010/main">
    <mc:Choice Requires="p14">
      <p:transition spd="med" p14:dur="700" advTm="10034">
        <p:fade/>
      </p:transition>
    </mc:Choice>
    <mc:Fallback xmlns="">
      <p:transition spd="med" advTm="10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Takes Over on a </a:t>
            </a:r>
            <a:r>
              <a:rPr lang="en-US" i="1" dirty="0" smtClean="0"/>
              <a:t>Processor Exception</a:t>
            </a:r>
            <a:endParaRPr lang="en-US" i="1" dirty="0"/>
          </a:p>
        </p:txBody>
      </p:sp>
      <p:sp>
        <p:nvSpPr>
          <p:cNvPr id="3" name="Content Placeholder 2"/>
          <p:cNvSpPr>
            <a:spLocks noGrp="1"/>
          </p:cNvSpPr>
          <p:nvPr>
            <p:ph idx="1"/>
          </p:nvPr>
        </p:nvSpPr>
        <p:spPr>
          <a:xfrm>
            <a:off x="838200" y="1801562"/>
            <a:ext cx="10515600" cy="4351338"/>
          </a:xfrm>
        </p:spPr>
        <p:txBody>
          <a:bodyPr/>
          <a:lstStyle/>
          <a:p>
            <a:r>
              <a:rPr lang="en-US" dirty="0" smtClean="0"/>
              <a:t>A user process does something it’s not allowed to do</a:t>
            </a:r>
          </a:p>
          <a:p>
            <a:pPr lvl="1"/>
            <a:r>
              <a:rPr lang="en-US" dirty="0" smtClean="0"/>
              <a:t>Bad memory access, writing to read-only memory</a:t>
            </a:r>
          </a:p>
          <a:p>
            <a:r>
              <a:rPr lang="en-US" dirty="0" smtClean="0"/>
              <a:t>Other events that require special handling such as</a:t>
            </a:r>
            <a:br>
              <a:rPr lang="en-US" dirty="0" smtClean="0"/>
            </a:br>
            <a:r>
              <a:rPr lang="en-US" dirty="0" smtClean="0"/>
              <a:t>dividing an integer by zero or a debugger breakpoint</a:t>
            </a:r>
          </a:p>
          <a:p>
            <a:r>
              <a:rPr lang="en-US" dirty="0" smtClean="0"/>
              <a:t>When a processor exception occurs, CPU transfers</a:t>
            </a:r>
            <a:br>
              <a:rPr lang="en-US" dirty="0" smtClean="0"/>
            </a:br>
            <a:r>
              <a:rPr lang="en-US" dirty="0" smtClean="0"/>
              <a:t>control to a designated </a:t>
            </a:r>
            <a:r>
              <a:rPr lang="en-US" i="1" dirty="0" smtClean="0"/>
              <a:t>exception handler</a:t>
            </a:r>
            <a:r>
              <a:rPr lang="en-US" dirty="0" smtClean="0"/>
              <a:t> in the </a:t>
            </a:r>
            <a:br>
              <a:rPr lang="en-US" dirty="0" smtClean="0"/>
            </a:br>
            <a:r>
              <a:rPr lang="en-US" dirty="0" smtClean="0"/>
              <a:t>kernel</a:t>
            </a:r>
          </a:p>
          <a:p>
            <a:r>
              <a:rPr lang="en-US" dirty="0" smtClean="0"/>
              <a:t>These exceptions occur </a:t>
            </a:r>
            <a:r>
              <a:rPr lang="en-US" i="1" dirty="0" smtClean="0"/>
              <a:t>synchronously</a:t>
            </a:r>
            <a:r>
              <a:rPr lang="en-US" dirty="0" smtClean="0"/>
              <a:t> (i.e., in </a:t>
            </a:r>
            <a:br>
              <a:rPr lang="en-US" dirty="0" smtClean="0"/>
            </a:br>
            <a:r>
              <a:rPr lang="en-US" dirty="0" smtClean="0"/>
              <a:t>immediate response to a specific program instruction)</a:t>
            </a:r>
            <a:endParaRPr lang="en-US" dirty="0"/>
          </a:p>
        </p:txBody>
      </p:sp>
      <p:grpSp>
        <p:nvGrpSpPr>
          <p:cNvPr id="6" name="Group 5"/>
          <p:cNvGrpSpPr/>
          <p:nvPr/>
        </p:nvGrpSpPr>
        <p:grpSpPr>
          <a:xfrm>
            <a:off x="9079831" y="3574471"/>
            <a:ext cx="2863516" cy="2256835"/>
            <a:chOff x="9079831" y="3574471"/>
            <a:chExt cx="2863516" cy="2256835"/>
          </a:xfrm>
        </p:grpSpPr>
        <p:sp>
          <p:nvSpPr>
            <p:cNvPr id="4" name="Rounded Rectangle 3"/>
            <p:cNvSpPr/>
            <p:nvPr/>
          </p:nvSpPr>
          <p:spPr>
            <a:xfrm>
              <a:off x="9079831" y="4443663"/>
              <a:ext cx="1387643" cy="1387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CPU</a:t>
              </a:r>
              <a:endParaRPr lang="en-US" sz="4000" dirty="0"/>
            </a:p>
          </p:txBody>
        </p:sp>
        <p:sp>
          <p:nvSpPr>
            <p:cNvPr id="5" name="Oval Callout 4"/>
            <p:cNvSpPr/>
            <p:nvPr/>
          </p:nvSpPr>
          <p:spPr>
            <a:xfrm>
              <a:off x="10074443" y="3574471"/>
              <a:ext cx="1868904" cy="870605"/>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 take </a:t>
              </a:r>
              <a:r>
                <a:rPr lang="en-US" b="1" dirty="0" smtClean="0"/>
                <a:t>exception </a:t>
              </a:r>
              <a:r>
                <a:rPr lang="en-US" dirty="0" smtClean="0"/>
                <a:t>to that</a:t>
              </a:r>
              <a:endParaRPr lang="en-US" dirty="0"/>
            </a:p>
          </p:txBody>
        </p:sp>
      </p:grpSp>
      <p:grpSp>
        <p:nvGrpSpPr>
          <p:cNvPr id="9" name="Group 8"/>
          <p:cNvGrpSpPr/>
          <p:nvPr/>
        </p:nvGrpSpPr>
        <p:grpSpPr>
          <a:xfrm>
            <a:off x="9189639" y="1866647"/>
            <a:ext cx="1168026" cy="1515949"/>
            <a:chOff x="9299448" y="1830755"/>
            <a:chExt cx="1168026" cy="1515949"/>
          </a:xfrm>
        </p:grpSpPr>
        <p:sp>
          <p:nvSpPr>
            <p:cNvPr id="7" name="Rectangle 6"/>
            <p:cNvSpPr/>
            <p:nvPr/>
          </p:nvSpPr>
          <p:spPr>
            <a:xfrm>
              <a:off x="9299448" y="1830755"/>
              <a:ext cx="1168026" cy="151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a:t>
              </a:r>
              <a:endParaRPr lang="en-US" dirty="0"/>
            </a:p>
          </p:txBody>
        </p:sp>
        <p:pic>
          <p:nvPicPr>
            <p:cNvPr id="8" name="Picture 2" descr="Evil Mustache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36024" y="2715863"/>
              <a:ext cx="1102433" cy="41679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loud Callout 9"/>
          <p:cNvSpPr/>
          <p:nvPr/>
        </p:nvSpPr>
        <p:spPr>
          <a:xfrm>
            <a:off x="10425404" y="1302312"/>
            <a:ext cx="1644676" cy="99849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I’ll just raise my privilege level…</a:t>
            </a:r>
            <a:endParaRPr lang="en-US" sz="1400"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7433535"/>
      </p:ext>
    </p:extLst>
  </p:cSld>
  <p:clrMapOvr>
    <a:masterClrMapping/>
  </p:clrMapOvr>
  <mc:AlternateContent xmlns:mc="http://schemas.openxmlformats.org/markup-compatibility/2006" xmlns:p14="http://schemas.microsoft.com/office/powerpoint/2010/main">
    <mc:Choice Requires="p14">
      <p:transition spd="slow" p14:dur="2000" advTm="125276"/>
    </mc:Choice>
    <mc:Fallback xmlns="">
      <p:transition spd="slow" advTm="12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3" grpId="0" uiExpand="1" build="p" bldLvl="2"/>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Interrupts</a:t>
            </a:r>
            <a:r>
              <a:rPr lang="en-US" dirty="0" smtClean="0"/>
              <a:t> Transfer Control </a:t>
            </a:r>
            <a:r>
              <a:rPr lang="en-US" i="1" dirty="0" smtClean="0"/>
              <a:t>Asynchronously</a:t>
            </a:r>
            <a:endParaRPr lang="en-US" i="1" dirty="0"/>
          </a:p>
        </p:txBody>
      </p:sp>
      <p:pic>
        <p:nvPicPr>
          <p:cNvPr id="8" name="Content Placeholder 7"/>
          <p:cNvPicPr>
            <a:picLocks noGrp="1" noChangeAspect="1"/>
          </p:cNvPicPr>
          <p:nvPr>
            <p:ph idx="1"/>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6077" y="4370831"/>
            <a:ext cx="2215149" cy="1961579"/>
          </a:xfrm>
        </p:spPr>
      </p:pic>
      <p:sp>
        <p:nvSpPr>
          <p:cNvPr id="5" name="Rounded Rectangle 4"/>
          <p:cNvSpPr/>
          <p:nvPr/>
        </p:nvSpPr>
        <p:spPr>
          <a:xfrm>
            <a:off x="9079831" y="2294823"/>
            <a:ext cx="1387643" cy="1387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CPU</a:t>
            </a:r>
            <a:endParaRPr lang="en-US" sz="4000" dirty="0"/>
          </a:p>
        </p:txBody>
      </p:sp>
      <p:sp>
        <p:nvSpPr>
          <p:cNvPr id="6" name="Cloud Callout 5"/>
          <p:cNvSpPr/>
          <p:nvPr/>
        </p:nvSpPr>
        <p:spPr>
          <a:xfrm>
            <a:off x="9255011" y="1255385"/>
            <a:ext cx="2715768" cy="87060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Instruction 1…</a:t>
            </a:r>
            <a:br>
              <a:rPr lang="en-US" sz="1200" dirty="0" smtClean="0"/>
            </a:br>
            <a:r>
              <a:rPr lang="en-US" sz="1200" dirty="0" smtClean="0"/>
              <a:t>Instruction 2…</a:t>
            </a:r>
            <a:endParaRPr lang="en-US" sz="1200" dirty="0"/>
          </a:p>
        </p:txBody>
      </p:sp>
      <p:sp>
        <p:nvSpPr>
          <p:cNvPr id="7" name="Cloud Callout 6"/>
          <p:cNvSpPr/>
          <p:nvPr/>
        </p:nvSpPr>
        <p:spPr>
          <a:xfrm>
            <a:off x="9253728" y="1259626"/>
            <a:ext cx="2717051" cy="87060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Instruction 1…</a:t>
            </a:r>
            <a:br>
              <a:rPr lang="en-US" sz="1200" dirty="0" smtClean="0"/>
            </a:br>
            <a:r>
              <a:rPr lang="en-US" sz="1200" strike="sngStrike" dirty="0" smtClean="0"/>
              <a:t>Instruction 2…</a:t>
            </a:r>
            <a:br>
              <a:rPr lang="en-US" sz="1200" strike="sngStrike" dirty="0" smtClean="0"/>
            </a:br>
            <a:r>
              <a:rPr lang="en-US" sz="1200" dirty="0" err="1" smtClean="0"/>
              <a:t>mouse_move_handler</a:t>
            </a:r>
            <a:endParaRPr lang="en-US" sz="1200" strike="sngStrike" dirty="0"/>
          </a:p>
        </p:txBody>
      </p:sp>
      <p:sp>
        <p:nvSpPr>
          <p:cNvPr id="9" name="Oval Callout 8"/>
          <p:cNvSpPr/>
          <p:nvPr/>
        </p:nvSpPr>
        <p:spPr>
          <a:xfrm>
            <a:off x="10277856" y="3868242"/>
            <a:ext cx="1581912" cy="99669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 MOVED!</a:t>
            </a:r>
            <a:endParaRPr lang="en-US" dirty="0"/>
          </a:p>
        </p:txBody>
      </p:sp>
      <p:sp>
        <p:nvSpPr>
          <p:cNvPr id="10" name="Content Placeholder 2"/>
          <p:cNvSpPr txBox="1">
            <a:spLocks/>
          </p:cNvSpPr>
          <p:nvPr/>
        </p:nvSpPr>
        <p:spPr>
          <a:xfrm>
            <a:off x="838200" y="18015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Asynchronous signal of an external event</a:t>
            </a:r>
          </a:p>
          <a:p>
            <a:pPr lvl="1"/>
            <a:r>
              <a:rPr lang="en-US" dirty="0" smtClean="0"/>
              <a:t>I/O, timer</a:t>
            </a:r>
          </a:p>
          <a:p>
            <a:r>
              <a:rPr lang="en-US" dirty="0" smtClean="0"/>
              <a:t>Instead of executing next instruction, CPU saves</a:t>
            </a:r>
            <a:br>
              <a:rPr lang="en-US" dirty="0" smtClean="0"/>
            </a:br>
            <a:r>
              <a:rPr lang="en-US" dirty="0" smtClean="0"/>
              <a:t>execution state and switches to the appropriate</a:t>
            </a:r>
            <a:br>
              <a:rPr lang="en-US" dirty="0" smtClean="0"/>
            </a:br>
            <a:r>
              <a:rPr lang="en-US" i="1" dirty="0" smtClean="0"/>
              <a:t>interrupt handler</a:t>
            </a:r>
          </a:p>
          <a:p>
            <a:pPr lvl="1"/>
            <a:r>
              <a:rPr lang="en-US" dirty="0" smtClean="0"/>
              <a:t>Each kind of interrupt requires its own handler</a:t>
            </a:r>
          </a:p>
          <a:p>
            <a:r>
              <a:rPr lang="en-US" dirty="0" smtClean="0"/>
              <a:t>Processors can send interrupts to each other</a:t>
            </a:r>
            <a:br>
              <a:rPr lang="en-US" dirty="0" smtClean="0"/>
            </a:br>
            <a:r>
              <a:rPr lang="en-US" dirty="0" smtClean="0"/>
              <a:t>to coordinate</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73756413"/>
      </p:ext>
    </p:extLst>
  </p:cSld>
  <p:clrMapOvr>
    <a:masterClrMapping/>
  </p:clrMapOvr>
  <mc:AlternateContent xmlns:mc="http://schemas.openxmlformats.org/markup-compatibility/2006" xmlns:p14="http://schemas.microsoft.com/office/powerpoint/2010/main">
    <mc:Choice Requires="p14">
      <p:transition spd="slow" p14:dur="2000" advTm="94950"/>
    </mc:Choice>
    <mc:Fallback xmlns="">
      <p:transition spd="slow" advTm="9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2"/>
                </p:tgtEl>
              </p:cMediaNode>
            </p:audio>
          </p:childTnLst>
        </p:cTn>
      </p:par>
    </p:tnLst>
    <p:bldLst>
      <p:bldP spid="5" grpId="0" animBg="1"/>
      <p:bldP spid="6" grpId="0" animBg="1"/>
      <p:bldP spid="7" grpId="0" animBg="1"/>
      <p:bldP spid="9" grpId="0" animBg="1"/>
      <p:bldP spid="10"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User Process Transfers Control Voluntarily with a </a:t>
            </a:r>
            <a:r>
              <a:rPr lang="en-US" i="1" dirty="0" smtClean="0"/>
              <a:t>system call</a:t>
            </a:r>
            <a:endParaRPr lang="en-US" dirty="0"/>
          </a:p>
        </p:txBody>
      </p:sp>
      <p:sp>
        <p:nvSpPr>
          <p:cNvPr id="3" name="Content Placeholder 2"/>
          <p:cNvSpPr>
            <a:spLocks noGrp="1"/>
          </p:cNvSpPr>
          <p:nvPr>
            <p:ph idx="1"/>
          </p:nvPr>
        </p:nvSpPr>
        <p:spPr/>
        <p:txBody>
          <a:bodyPr/>
          <a:lstStyle/>
          <a:p>
            <a:r>
              <a:rPr lang="en-US" dirty="0" smtClean="0"/>
              <a:t>A system call is a kernel procedure that can be called from user mode</a:t>
            </a:r>
          </a:p>
          <a:p>
            <a:r>
              <a:rPr lang="en-US" dirty="0" smtClean="0"/>
              <a:t>Provides a way for a user process to ask the kernel to do something</a:t>
            </a:r>
          </a:p>
          <a:p>
            <a:pPr lvl="1"/>
            <a:r>
              <a:rPr lang="en-US" dirty="0" smtClean="0"/>
              <a:t>Like open a file</a:t>
            </a:r>
          </a:p>
          <a:p>
            <a:r>
              <a:rPr lang="en-US" dirty="0" smtClean="0"/>
              <a:t>A narrow, restrictive API for user mode to access hardware operations</a:t>
            </a:r>
          </a:p>
        </p:txBody>
      </p:sp>
      <p:sp>
        <p:nvSpPr>
          <p:cNvPr id="6" name="Rectangle 5"/>
          <p:cNvSpPr/>
          <p:nvPr/>
        </p:nvSpPr>
        <p:spPr>
          <a:xfrm>
            <a:off x="6602112" y="5198165"/>
            <a:ext cx="1976927" cy="978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K</a:t>
            </a:r>
            <a:r>
              <a:rPr lang="en-US" sz="4000" dirty="0" smtClean="0"/>
              <a:t>ernel</a:t>
            </a:r>
            <a:endParaRPr lang="en-US" sz="4000" dirty="0"/>
          </a:p>
        </p:txBody>
      </p:sp>
      <p:sp>
        <p:nvSpPr>
          <p:cNvPr id="7" name="Oval Callout 6"/>
          <p:cNvSpPr/>
          <p:nvPr/>
        </p:nvSpPr>
        <p:spPr>
          <a:xfrm>
            <a:off x="8265521" y="4289863"/>
            <a:ext cx="1868904" cy="870605"/>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Ok, since you asked nicely</a:t>
            </a:r>
            <a:endParaRPr lang="en-US" dirty="0"/>
          </a:p>
        </p:txBody>
      </p:sp>
      <p:sp>
        <p:nvSpPr>
          <p:cNvPr id="11" name="Oval Callout 10"/>
          <p:cNvSpPr/>
          <p:nvPr/>
        </p:nvSpPr>
        <p:spPr>
          <a:xfrm>
            <a:off x="3237196" y="3824789"/>
            <a:ext cx="4173560" cy="870605"/>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Please </a:t>
            </a:r>
            <a:r>
              <a:rPr lang="en-US" dirty="0" err="1" smtClean="0"/>
              <a:t>file_open</a:t>
            </a:r>
            <a:r>
              <a:rPr lang="en-US" dirty="0" smtClean="0"/>
              <a:t>(“</a:t>
            </a:r>
            <a:r>
              <a:rPr lang="en-US" dirty="0" err="1" smtClean="0"/>
              <a:t>valid_file_name</a:t>
            </a:r>
            <a:r>
              <a:rPr lang="en-US" dirty="0" smtClean="0"/>
              <a:t>”)</a:t>
            </a:r>
            <a:endParaRPr lang="en-US" dirty="0"/>
          </a:p>
        </p:txBody>
      </p:sp>
      <p:grpSp>
        <p:nvGrpSpPr>
          <p:cNvPr id="8" name="Group 7"/>
          <p:cNvGrpSpPr/>
          <p:nvPr/>
        </p:nvGrpSpPr>
        <p:grpSpPr>
          <a:xfrm>
            <a:off x="3129430" y="4725166"/>
            <a:ext cx="1168026" cy="1515949"/>
            <a:chOff x="9299448" y="1830755"/>
            <a:chExt cx="1168026" cy="1515949"/>
          </a:xfrm>
        </p:grpSpPr>
        <p:sp>
          <p:nvSpPr>
            <p:cNvPr id="9" name="Rectangle 8"/>
            <p:cNvSpPr/>
            <p:nvPr/>
          </p:nvSpPr>
          <p:spPr>
            <a:xfrm>
              <a:off x="9299448" y="1830755"/>
              <a:ext cx="1168026" cy="151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a:t>
              </a:r>
              <a:endParaRPr lang="en-US" dirty="0"/>
            </a:p>
          </p:txBody>
        </p:sp>
        <p:pic>
          <p:nvPicPr>
            <p:cNvPr id="10" name="Picture 2" descr="Evil Mustache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36024" y="2715863"/>
              <a:ext cx="1102433" cy="41679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02129891"/>
      </p:ext>
    </p:extLst>
  </p:cSld>
  <p:clrMapOvr>
    <a:masterClrMapping/>
  </p:clrMapOvr>
  <mc:AlternateContent xmlns:mc="http://schemas.openxmlformats.org/markup-compatibility/2006" xmlns:p14="http://schemas.microsoft.com/office/powerpoint/2010/main">
    <mc:Choice Requires="p14">
      <p:transition spd="slow" p14:dur="2000" advTm="64392"/>
    </mc:Choice>
    <mc:Fallback xmlns="">
      <p:transition spd="slow" advTm="64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bldLst>
      <p:bldP spid="3" grpId="0" build="p" bldLvl="2"/>
      <p:bldP spid="6" grpId="0" animBg="1"/>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Mode Transfer must be </a:t>
            </a:r>
            <a:r>
              <a:rPr lang="en-US" i="1" dirty="0" smtClean="0"/>
              <a:t>Limited</a:t>
            </a:r>
            <a:r>
              <a:rPr lang="en-US" dirty="0" smtClean="0"/>
              <a:t>, </a:t>
            </a:r>
            <a:r>
              <a:rPr lang="en-US" i="1" dirty="0" smtClean="0"/>
              <a:t>Atomic</a:t>
            </a:r>
            <a:r>
              <a:rPr lang="en-US" dirty="0" smtClean="0"/>
              <a:t>, and </a:t>
            </a:r>
            <a:r>
              <a:rPr lang="en-US" i="1" dirty="0" smtClean="0"/>
              <a:t>Transparent</a:t>
            </a:r>
            <a:endParaRPr lang="en-US" dirty="0"/>
          </a:p>
        </p:txBody>
      </p:sp>
      <p:sp>
        <p:nvSpPr>
          <p:cNvPr id="3" name="Content Placeholder 2"/>
          <p:cNvSpPr>
            <a:spLocks noGrp="1"/>
          </p:cNvSpPr>
          <p:nvPr>
            <p:ph idx="1"/>
          </p:nvPr>
        </p:nvSpPr>
        <p:spPr/>
        <p:txBody>
          <a:bodyPr/>
          <a:lstStyle/>
          <a:p>
            <a:r>
              <a:rPr lang="en-US" dirty="0" smtClean="0"/>
              <a:t>Limited: entry into the kernel only at a specific point</a:t>
            </a:r>
          </a:p>
          <a:p>
            <a:pPr lvl="1"/>
            <a:r>
              <a:rPr lang="en-US" dirty="0" smtClean="0"/>
              <a:t>User programs can’t jump past important checks</a:t>
            </a:r>
          </a:p>
          <a:p>
            <a:r>
              <a:rPr lang="en-US" dirty="0" smtClean="0"/>
              <a:t>Atomic: the mode, program counter, stack, and memory protection all need to change at the same time</a:t>
            </a:r>
          </a:p>
          <a:p>
            <a:pPr lvl="1"/>
            <a:r>
              <a:rPr lang="en-US" dirty="0" smtClean="0"/>
              <a:t>Partial change leaves system in insecure state (e.g., kernel mode and memory protection with the user’s PC and stack)</a:t>
            </a:r>
          </a:p>
          <a:p>
            <a:r>
              <a:rPr lang="en-US" dirty="0" smtClean="0"/>
              <a:t>Transparent: user process may be interrupted at any point, needs to continue seamlessly from where it left off</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61067298"/>
      </p:ext>
    </p:extLst>
  </p:cSld>
  <p:clrMapOvr>
    <a:masterClrMapping/>
  </p:clrMapOvr>
  <mc:AlternateContent xmlns:mc="http://schemas.openxmlformats.org/markup-compatibility/2006" xmlns:p14="http://schemas.microsoft.com/office/powerpoint/2010/main">
    <mc:Choice Requires="p14">
      <p:transition spd="slow" p14:dur="2000" advTm="151017"/>
    </mc:Choice>
    <mc:Fallback xmlns="">
      <p:transition spd="slow" advTm="15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Interrupt Vector Table</a:t>
            </a:r>
            <a:r>
              <a:rPr lang="en-US" dirty="0" smtClean="0"/>
              <a:t> Tells Kernel Which Handler to Use</a:t>
            </a:r>
            <a:endParaRPr lang="en-US" i="1"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65975" y="1898777"/>
            <a:ext cx="6860049" cy="4351338"/>
          </a:xfrm>
          <a:ln w="76200">
            <a:solidFill>
              <a:schemeClr val="tx1"/>
            </a:solidFill>
          </a:ln>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6968"/>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6052175"/>
      </p:ext>
    </p:extLst>
  </p:cSld>
  <p:clrMapOvr>
    <a:masterClrMapping/>
  </p:clrMapOvr>
  <mc:AlternateContent xmlns:mc="http://schemas.openxmlformats.org/markup-compatibility/2006" xmlns:p14="http://schemas.microsoft.com/office/powerpoint/2010/main">
    <mc:Choice Requires="p14">
      <p:transition spd="slow" p14:dur="2000" advTm="112617"/>
    </mc:Choice>
    <mc:Fallback xmlns="">
      <p:transition spd="slow" advTm="11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190" x="273050" y="5556250"/>
          <p14:tracePt t="5612" x="279400" y="5549900"/>
          <p14:tracePt t="5619" x="285750" y="5543550"/>
          <p14:tracePt t="5634" x="292100" y="5530850"/>
          <p14:tracePt t="5646" x="311150" y="5518150"/>
          <p14:tracePt t="5664" x="330200" y="5499100"/>
          <p14:tracePt t="5678" x="342900" y="5492750"/>
          <p14:tracePt t="5695" x="361950" y="5473700"/>
          <p14:tracePt t="5713" x="381000" y="5467350"/>
          <p14:tracePt t="5728" x="393700" y="5448300"/>
          <p14:tracePt t="5747" x="419100" y="5435600"/>
          <p14:tracePt t="5762" x="425450" y="5429250"/>
          <p14:tracePt t="5779" x="438150" y="5422900"/>
          <p14:tracePt t="5796" x="438150" y="5416550"/>
          <p14:tracePt t="5866" x="444500" y="5416550"/>
          <p14:tracePt t="5868" x="450850" y="5410200"/>
          <p14:tracePt t="5879" x="450850" y="5403850"/>
          <p14:tracePt t="5895" x="457200" y="5397500"/>
          <p14:tracePt t="5913" x="463550" y="5384800"/>
          <p14:tracePt t="5929" x="469900" y="5384800"/>
          <p14:tracePt t="38778" x="469900" y="5378450"/>
          <p14:tracePt t="38780" x="476250" y="5378450"/>
          <p14:tracePt t="38790" x="527050" y="5378450"/>
          <p14:tracePt t="38808" x="654050" y="5384800"/>
          <p14:tracePt t="38824" x="787400" y="5410200"/>
          <p14:tracePt t="38841" x="1009650" y="5410200"/>
          <p14:tracePt t="38857" x="1428750" y="5422900"/>
          <p14:tracePt t="38874" x="2139950" y="5435600"/>
          <p14:tracePt t="38890" x="2984500" y="5435600"/>
          <p14:tracePt t="38908" x="4013200" y="5435600"/>
          <p14:tracePt t="38924" x="4730750" y="5435600"/>
          <p14:tracePt t="38941" x="5346700" y="5435600"/>
          <p14:tracePt t="38957" x="5727700" y="5429250"/>
          <p14:tracePt t="38974" x="5981700" y="5391150"/>
          <p14:tracePt t="38990" x="6140450" y="5327650"/>
          <p14:tracePt t="39008" x="6292850" y="5289550"/>
          <p14:tracePt t="39024" x="6362700" y="5270500"/>
          <p14:tracePt t="39205" x="6362700" y="5264150"/>
          <p14:tracePt t="39206" x="6362700" y="5251450"/>
          <p14:tracePt t="39225" x="6337300" y="5124450"/>
          <p14:tracePt t="39241" x="6305550" y="5060950"/>
          <p14:tracePt t="39258" x="6305550" y="5010150"/>
          <p14:tracePt t="39274" x="6305550" y="4965700"/>
          <p14:tracePt t="39290" x="6305550" y="4914900"/>
          <p14:tracePt t="39308" x="6305550" y="4876800"/>
          <p14:tracePt t="39324" x="6305550" y="4857750"/>
          <p14:tracePt t="39341" x="6311900" y="4845050"/>
          <p14:tracePt t="39357" x="6337300" y="4826000"/>
          <p14:tracePt t="39375" x="6350000" y="4813300"/>
          <p14:tracePt t="39391" x="6356350" y="4775200"/>
          <p14:tracePt t="39408" x="6356350" y="4711700"/>
          <p14:tracePt t="39424" x="6356350" y="4610100"/>
          <p14:tracePt t="39442" x="6343650" y="4451350"/>
          <p14:tracePt t="39458" x="6311900" y="4318000"/>
          <p14:tracePt t="39475" x="6242050" y="4133850"/>
          <p14:tracePt t="39491" x="6172200" y="3987800"/>
          <p14:tracePt t="39508" x="6089650" y="3867150"/>
          <p14:tracePt t="39525" x="6032500" y="3784600"/>
          <p14:tracePt t="39542" x="6000750" y="3740150"/>
          <p14:tracePt t="39558" x="5988050" y="3733800"/>
          <p14:tracePt t="39575" x="5988050" y="3727450"/>
          <p14:tracePt t="39615" x="5981700" y="3727450"/>
          <p14:tracePt t="39624" x="5975350" y="3721100"/>
          <p14:tracePt t="39627" x="5969000" y="3714750"/>
          <p14:tracePt t="39641" x="5956300" y="3708400"/>
          <p14:tracePt t="39657" x="5930900" y="3702050"/>
          <p14:tracePt t="39675" x="5892800" y="3695700"/>
          <p14:tracePt t="39691" x="5867400" y="3689350"/>
          <p14:tracePt t="39708" x="5842000" y="3683000"/>
          <p14:tracePt t="39725" x="5829300" y="3676650"/>
          <p14:tracePt t="39742" x="5810250" y="3651250"/>
          <p14:tracePt t="39758" x="5778500" y="3581400"/>
          <p14:tracePt t="39775" x="5746750" y="3511550"/>
          <p14:tracePt t="39791" x="5702300" y="3441700"/>
          <p14:tracePt t="39808" x="5676900" y="3429000"/>
          <p14:tracePt t="40096" x="5670550" y="3429000"/>
          <p14:tracePt t="40101" x="5657850" y="3435350"/>
          <p14:tracePt t="40110" x="5651500" y="3448050"/>
          <p14:tracePt t="40125" x="5676900" y="3454400"/>
          <p14:tracePt t="40142" x="5695950" y="3429000"/>
          <p14:tracePt t="40158" x="5708650" y="3416300"/>
          <p14:tracePt t="40175" x="5727700" y="3384550"/>
          <p14:tracePt t="40191" x="5784850" y="3365500"/>
          <p14:tracePt t="40209" x="5899150" y="3333750"/>
          <p14:tracePt t="40225" x="6038850" y="3295650"/>
          <p14:tracePt t="40243" x="6178550" y="3257550"/>
          <p14:tracePt t="40259" x="6191250" y="3257550"/>
          <p14:tracePt t="40275" x="6229350" y="3238500"/>
          <p14:tracePt t="40292" x="6324600" y="3200400"/>
          <p14:tracePt t="40309" x="6407150" y="3187700"/>
          <p14:tracePt t="40325" x="6502400" y="3155950"/>
          <p14:tracePt t="40342" x="6572250" y="3143250"/>
          <p14:tracePt t="40358" x="6610350" y="3124200"/>
          <p14:tracePt t="40376" x="6635750" y="3117850"/>
          <p14:tracePt t="40392" x="6648450" y="3111500"/>
          <p14:tracePt t="40409" x="6661150" y="3098800"/>
          <p14:tracePt t="40443" x="6686550" y="3092450"/>
          <p14:tracePt t="40458" x="6737350" y="3073400"/>
          <p14:tracePt t="40475" x="6813550" y="3054350"/>
          <p14:tracePt t="40493" x="6934200" y="3022600"/>
          <p14:tracePt t="40495" x="6953250" y="3016250"/>
          <p14:tracePt t="40509" x="7035800" y="2990850"/>
          <p14:tracePt t="40525" x="7112000" y="2971800"/>
          <p14:tracePt t="40544" x="7181850" y="2965450"/>
          <p14:tracePt t="40558" x="7226300" y="2952750"/>
          <p14:tracePt t="40576" x="7283450" y="2952750"/>
          <p14:tracePt t="40592" x="7340600" y="2971800"/>
          <p14:tracePt t="40609" x="7385050" y="2984500"/>
          <p14:tracePt t="40625" x="7410450" y="2990850"/>
          <p14:tracePt t="40642" x="7442200" y="2997200"/>
          <p14:tracePt t="40659" x="7524750" y="2997200"/>
          <p14:tracePt t="40676" x="7651750" y="2997200"/>
          <p14:tracePt t="40692" x="7816850" y="2997200"/>
          <p14:tracePt t="40710" x="7994650" y="3009900"/>
          <p14:tracePt t="40725" x="8115300" y="3041650"/>
          <p14:tracePt t="40743" x="8235950" y="3086100"/>
          <p14:tracePt t="40744" x="8242300" y="3092450"/>
          <p14:tracePt t="40759" x="8312150" y="3124200"/>
          <p14:tracePt t="40776" x="8426450" y="3175000"/>
          <p14:tracePt t="40792" x="8547100" y="3219450"/>
          <p14:tracePt t="40809" x="8642350" y="3244850"/>
          <p14:tracePt t="40825" x="8705850" y="3257550"/>
          <p14:tracePt t="40843" x="8743950" y="3263900"/>
          <p14:tracePt t="40859" x="8763000" y="3263900"/>
          <p14:tracePt t="40876" x="8788400" y="3251200"/>
          <p14:tracePt t="40892" x="8832850" y="3213100"/>
          <p14:tracePt t="40910" x="8883650" y="3187700"/>
          <p14:tracePt t="40925" x="8921750" y="3162300"/>
          <p14:tracePt t="40943" x="8953500" y="3143250"/>
          <p14:tracePt t="40959" x="8991600" y="3117850"/>
          <p14:tracePt t="40976" x="9074150" y="3098800"/>
          <p14:tracePt t="40992" x="9175750" y="3098800"/>
          <p14:tracePt t="41009" x="9258300" y="3098800"/>
          <p14:tracePt t="41025" x="9290050" y="3098800"/>
          <p14:tracePt t="41056" x="9296400" y="3098800"/>
          <p14:tracePt t="41072" x="9302750" y="3098800"/>
          <p14:tracePt t="41082" x="9302750" y="3092450"/>
          <p14:tracePt t="41092" x="9309100" y="3086100"/>
          <p14:tracePt t="41110" x="9309100" y="3073400"/>
          <p14:tracePt t="41126" x="9315450" y="3060700"/>
          <p14:tracePt t="41143" x="9315450" y="3054350"/>
          <p14:tracePt t="41159" x="9321800" y="3048000"/>
          <p14:tracePt t="41176" x="9321800" y="3041650"/>
          <p14:tracePt t="41192" x="9328150" y="3041650"/>
          <p14:tracePt t="41247" x="9328150" y="3048000"/>
          <p14:tracePt t="41259" x="9328150" y="3054350"/>
          <p14:tracePt t="41264" x="9328150" y="3060700"/>
          <p14:tracePt t="41277" x="9328150" y="3079750"/>
          <p14:tracePt t="41293" x="9328150" y="3098800"/>
          <p14:tracePt t="41311" x="9328150" y="3111500"/>
          <p14:tracePt t="41343" x="9328150" y="3124200"/>
          <p14:tracePt t="41442" x="9340850" y="3124200"/>
          <p14:tracePt t="41453" x="9347200" y="3124200"/>
          <p14:tracePt t="41465" x="9353550" y="3117850"/>
          <p14:tracePt t="41478" x="9366250" y="3105150"/>
          <p14:tracePt t="41492" x="9378950" y="3092450"/>
          <p14:tracePt t="41510" x="9398000" y="3086100"/>
          <p14:tracePt t="41526" x="9404350" y="3073400"/>
          <p14:tracePt t="41745" x="9404350" y="3067050"/>
          <p14:tracePt t="41750" x="9410700" y="3067050"/>
          <p14:tracePt t="41763" x="9417050" y="3060700"/>
          <p14:tracePt t="41777" x="9417050" y="3048000"/>
          <p14:tracePt t="41793" x="9423400" y="3041650"/>
          <p14:tracePt t="42172" x="9423400" y="3048000"/>
          <p14:tracePt t="42182" x="9417050" y="3048000"/>
          <p14:tracePt t="42188" x="9410700" y="3048000"/>
          <p14:tracePt t="42193" x="9404350" y="3054350"/>
          <p14:tracePt t="42210" x="9366250" y="3060700"/>
          <p14:tracePt t="42226" x="9283700" y="3060700"/>
          <p14:tracePt t="42244" x="9169400" y="3060700"/>
          <p14:tracePt t="42259" x="9042400" y="3060700"/>
          <p14:tracePt t="42277" x="8883650" y="3060700"/>
          <p14:tracePt t="42293" x="8756650" y="3054350"/>
          <p14:tracePt t="42310" x="8578850" y="3054350"/>
          <p14:tracePt t="42326" x="8388350" y="3054350"/>
          <p14:tracePt t="42344" x="8147050" y="3048000"/>
          <p14:tracePt t="42360" x="7937500" y="3035300"/>
          <p14:tracePt t="42378" x="7759700" y="3022600"/>
          <p14:tracePt t="42393" x="7658100" y="3022600"/>
          <p14:tracePt t="42411" x="7543800" y="3016250"/>
          <p14:tracePt t="42412" x="7537450" y="3016250"/>
          <p14:tracePt t="42427" x="7467600" y="3016250"/>
          <p14:tracePt t="42444" x="7334250" y="3016250"/>
          <p14:tracePt t="42461" x="7188200" y="3016250"/>
          <p14:tracePt t="42478" x="6991350" y="3016250"/>
          <p14:tracePt t="42493" x="6858000" y="3016250"/>
          <p14:tracePt t="42511" x="6661150" y="3028950"/>
          <p14:tracePt t="42528" x="6489700" y="3041650"/>
          <p14:tracePt t="42544" x="6324600" y="3048000"/>
          <p14:tracePt t="42561" x="6153150" y="3048000"/>
          <p14:tracePt t="42578" x="5962650" y="3048000"/>
          <p14:tracePt t="42594" x="5810250" y="3048000"/>
          <p14:tracePt t="42611" x="5645150" y="3048000"/>
          <p14:tracePt t="42627" x="5486400" y="3048000"/>
          <p14:tracePt t="42644" x="5353050" y="3048000"/>
          <p14:tracePt t="42660" x="5270500" y="3067050"/>
          <p14:tracePt t="42677" x="5213350" y="3092450"/>
          <p14:tracePt t="42695" x="5105400" y="3130550"/>
          <p14:tracePt t="42696" x="5092700" y="3130550"/>
          <p14:tracePt t="42711" x="4991100" y="3168650"/>
          <p14:tracePt t="42729" x="4883150" y="3206750"/>
          <p14:tracePt t="42744" x="4832350" y="3225800"/>
          <p14:tracePt t="42761" x="4826000" y="3232150"/>
          <p14:tracePt t="42778" x="4819650" y="3244850"/>
          <p14:tracePt t="42794" x="4832350" y="3251200"/>
          <p14:tracePt t="42811" x="4870450" y="3282950"/>
          <p14:tracePt t="42827" x="4933950" y="3314700"/>
          <p14:tracePt t="42844" x="5041900" y="3384550"/>
          <p14:tracePt t="42860" x="5194300" y="3435350"/>
          <p14:tracePt t="42878" x="5397500" y="3486150"/>
          <p14:tracePt t="42894" x="5613400" y="3498850"/>
          <p14:tracePt t="42911" x="5816600" y="3498850"/>
          <p14:tracePt t="42927" x="6076950" y="3498850"/>
          <p14:tracePt t="42946" x="6381750" y="3486150"/>
          <p14:tracePt t="42961" x="6572250" y="3454400"/>
          <p14:tracePt t="42978" x="6800850" y="3416300"/>
          <p14:tracePt t="42994" x="7016750" y="3397250"/>
          <p14:tracePt t="43013" x="7219950" y="3378200"/>
          <p14:tracePt t="43027" x="7346950" y="3378200"/>
          <p14:tracePt t="43028" x="7366000" y="3378200"/>
          <p14:tracePt t="43045" x="7467600" y="3378200"/>
          <p14:tracePt t="43061" x="7569200" y="3378200"/>
          <p14:tracePt t="43078" x="7734300" y="3378200"/>
          <p14:tracePt t="43094" x="7918450" y="3378200"/>
          <p14:tracePt t="43111" x="8147050" y="3378200"/>
          <p14:tracePt t="43128" x="8407400" y="3378200"/>
          <p14:tracePt t="43144" x="8597900" y="3378200"/>
          <p14:tracePt t="43161" x="8763000" y="3378200"/>
          <p14:tracePt t="43178" x="8947150" y="3365500"/>
          <p14:tracePt t="43195" x="9124950" y="3365500"/>
          <p14:tracePt t="43211" x="9277350" y="3365500"/>
          <p14:tracePt t="43213" x="9290050" y="3365500"/>
          <p14:tracePt t="43228" x="9404350" y="3352800"/>
          <p14:tracePt t="43245" x="9467850" y="3340100"/>
          <p14:tracePt t="43261" x="9531350" y="3321050"/>
          <p14:tracePt t="43278" x="9613900" y="3295650"/>
          <p14:tracePt t="43294" x="9677400" y="3270250"/>
          <p14:tracePt t="43312" x="9715500" y="3251200"/>
          <p14:tracePt t="43327" x="9721850" y="3238500"/>
          <p14:tracePt t="43361" x="9715500" y="3206750"/>
          <p14:tracePt t="43379" x="9626600" y="3149600"/>
          <p14:tracePt t="43380" x="9613900" y="3143250"/>
          <p14:tracePt t="43394" x="9474200" y="3086100"/>
          <p14:tracePt t="43411" x="9277350" y="3035300"/>
          <p14:tracePt t="43427" x="9099550" y="2990850"/>
          <p14:tracePt t="43447" x="8858250" y="2978150"/>
          <p14:tracePt t="43461" x="8667750" y="2978150"/>
          <p14:tracePt t="43463" x="8629650" y="2978150"/>
          <p14:tracePt t="43478" x="8369300" y="2971800"/>
          <p14:tracePt t="43494" x="8108950" y="2971800"/>
          <p14:tracePt t="43512" x="7854950" y="2971800"/>
          <p14:tracePt t="43527" x="7708900" y="2971800"/>
          <p14:tracePt t="43547" x="7486650" y="2990850"/>
          <p14:tracePt t="43561" x="7340600" y="3009900"/>
          <p14:tracePt t="43578" x="7073900" y="3016250"/>
          <p14:tracePt t="43594" x="6826250" y="3016250"/>
          <p14:tracePt t="43612" x="6559550" y="3016250"/>
          <p14:tracePt t="43628" x="6318250" y="3022600"/>
          <p14:tracePt t="43645" x="6121400" y="3022600"/>
          <p14:tracePt t="43661" x="5949950" y="3028950"/>
          <p14:tracePt t="43662" x="5924550" y="3035300"/>
          <p14:tracePt t="43678" x="5772150" y="3035300"/>
          <p14:tracePt t="43694" x="5607050" y="3041650"/>
          <p14:tracePt t="43714" x="5422900" y="3048000"/>
          <p14:tracePt t="43728" x="5321300" y="3048000"/>
          <p14:tracePt t="43745" x="5245100" y="3054350"/>
          <p14:tracePt t="43761" x="5207000" y="3060700"/>
          <p14:tracePt t="43779" x="5181600" y="3067050"/>
          <p14:tracePt t="43848" x="5175250" y="3073400"/>
          <p14:tracePt t="43852" x="5168900" y="3073400"/>
          <p14:tracePt t="43864" x="5162550" y="3073400"/>
          <p14:tracePt t="43878" x="5162550" y="3079750"/>
          <p14:tracePt t="43895" x="5156200" y="3086100"/>
          <p14:tracePt t="43947" x="5156200" y="3092450"/>
          <p14:tracePt t="43950" x="5156200" y="3098800"/>
          <p14:tracePt t="43961" x="5175250" y="3105150"/>
          <p14:tracePt t="43979" x="5232400" y="3130550"/>
          <p14:tracePt t="43995" x="5308600" y="3175000"/>
          <p14:tracePt t="44012" x="5397500" y="3238500"/>
          <p14:tracePt t="44028" x="5486400" y="3302000"/>
          <p14:tracePt t="44046" x="5607050" y="3397250"/>
          <p14:tracePt t="44061" x="5734050" y="3505200"/>
          <p14:tracePt t="44079" x="5930900" y="3670300"/>
          <p14:tracePt t="44095" x="6197600" y="3848100"/>
          <p14:tracePt t="44112" x="6616700" y="4070350"/>
          <p14:tracePt t="44128" x="6997700" y="4229100"/>
          <p14:tracePt t="44145" x="7327900" y="4330700"/>
          <p14:tracePt t="44161" x="7524750" y="4387850"/>
          <p14:tracePt t="44162" x="7543800" y="4394200"/>
          <p14:tracePt t="44179" x="7683500" y="4406900"/>
          <p14:tracePt t="44196" x="7810500" y="4419600"/>
          <p14:tracePt t="44212" x="7899400" y="4432300"/>
          <p14:tracePt t="44228" x="8013700" y="4432300"/>
          <p14:tracePt t="44246" x="8172450" y="4438650"/>
          <p14:tracePt t="44262" x="8293100" y="4438650"/>
          <p14:tracePt t="44279" x="8375650" y="4451350"/>
          <p14:tracePt t="44295" x="8432800" y="4457700"/>
          <p14:tracePt t="44312" x="8489950" y="4457700"/>
          <p14:tracePt t="44328" x="8566150" y="4457700"/>
          <p14:tracePt t="44346" x="8699500" y="4457700"/>
          <p14:tracePt t="44362" x="8845550" y="4457700"/>
          <p14:tracePt t="44379" x="8966200" y="4457700"/>
          <p14:tracePt t="44396" x="9036050" y="4457700"/>
          <p14:tracePt t="44413" x="9061450" y="4457700"/>
          <p14:tracePt t="44428" x="9080500" y="4451350"/>
          <p14:tracePt t="44447" x="9105900" y="4432300"/>
          <p14:tracePt t="44462" x="9137650" y="4413250"/>
          <p14:tracePt t="44480" x="9169400" y="4394200"/>
          <p14:tracePt t="44495" x="9194800" y="4381500"/>
          <p14:tracePt t="44513" x="9232900" y="4362450"/>
          <p14:tracePt t="44528" x="9239250" y="4362450"/>
          <p14:tracePt t="44594" x="9232900" y="4362450"/>
          <p14:tracePt t="44599" x="9226550" y="4362450"/>
          <p14:tracePt t="44615" x="9194800" y="4349750"/>
          <p14:tracePt t="44631" x="9137650" y="4349750"/>
          <p14:tracePt t="44633" x="9131300" y="4349750"/>
          <p14:tracePt t="44646" x="9048750" y="4349750"/>
          <p14:tracePt t="44662" x="8877300" y="4349750"/>
          <p14:tracePt t="44679" x="8629650" y="4349750"/>
          <p14:tracePt t="44696" x="8382000" y="4337050"/>
          <p14:tracePt t="44696" x="8350250" y="4337050"/>
          <p14:tracePt t="44713" x="8051800" y="4343400"/>
          <p14:tracePt t="44728" x="7626350" y="4356100"/>
          <p14:tracePt t="44746" x="7073900" y="4356100"/>
          <p14:tracePt t="44762" x="6591300" y="4356100"/>
          <p14:tracePt t="44779" x="6223000" y="4349750"/>
          <p14:tracePt t="44796" x="6000750" y="4349750"/>
          <p14:tracePt t="44813" x="5918200" y="4349750"/>
          <p14:tracePt t="44829" x="5886450" y="4349750"/>
          <p14:tracePt t="44846" x="5867400" y="4356100"/>
          <p14:tracePt t="44863" x="5842000" y="4362450"/>
          <p14:tracePt t="44879" x="5797550" y="4375150"/>
          <p14:tracePt t="44897" x="5683250" y="4381500"/>
          <p14:tracePt t="44913" x="5543550" y="4394200"/>
          <p14:tracePt t="44929" x="5403850" y="4394200"/>
          <p14:tracePt t="44947" x="5213350" y="4394200"/>
          <p14:tracePt t="44964" x="5105400" y="4413250"/>
          <p14:tracePt t="44966" x="5092700" y="4413250"/>
          <p14:tracePt t="44980" x="5086350" y="4419600"/>
          <p14:tracePt t="44996" x="5080000" y="4425950"/>
          <p14:tracePt t="45013" x="5080000" y="4432300"/>
          <p14:tracePt t="45029" x="5086350" y="4432300"/>
          <p14:tracePt t="45046" x="5137150" y="4438650"/>
          <p14:tracePt t="45062" x="5194300" y="4438650"/>
          <p14:tracePt t="45080" x="5238750" y="4438650"/>
          <p14:tracePt t="45096" x="5245100" y="4432300"/>
          <p14:tracePt t="45146" x="5245100" y="4425950"/>
          <p14:tracePt t="45162" x="5251450" y="4419600"/>
          <p14:tracePt t="45180" x="5270500" y="4400550"/>
          <p14:tracePt t="45196" x="5289550" y="4394200"/>
          <p14:tracePt t="45213" x="5308600" y="4387850"/>
          <p14:tracePt t="45229" x="5321300" y="4375150"/>
          <p14:tracePt t="45247" x="5353050" y="4362450"/>
          <p14:tracePt t="45263" x="5359400" y="4349750"/>
          <p14:tracePt t="45313" x="5365750" y="4349750"/>
          <p14:tracePt t="45325" x="5372100" y="4349750"/>
          <p14:tracePt t="45345" x="5372100" y="4343400"/>
          <p14:tracePt t="45350" x="5372100" y="4330700"/>
          <p14:tracePt t="45363" x="5365750" y="4324350"/>
          <p14:tracePt t="45380" x="5321300" y="4292600"/>
          <p14:tracePt t="45397" x="5226050" y="4273550"/>
          <p14:tracePt t="45414" x="5054600" y="4235450"/>
          <p14:tracePt t="45429" x="4933950" y="4222750"/>
          <p14:tracePt t="45448" x="4826000" y="4222750"/>
          <p14:tracePt t="45463" x="4787900" y="4229100"/>
          <p14:tracePt t="45480" x="4775200" y="4248150"/>
          <p14:tracePt t="45496" x="4756150" y="4267200"/>
          <p14:tracePt t="45514" x="4730750" y="4305300"/>
          <p14:tracePt t="45529" x="4705350" y="4349750"/>
          <p14:tracePt t="45547" x="4660900" y="4419600"/>
          <p14:tracePt t="45563" x="4641850" y="4470400"/>
          <p14:tracePt t="45580" x="4635500" y="4533900"/>
          <p14:tracePt t="45596" x="4648200" y="4578350"/>
          <p14:tracePt t="45614" x="4711700" y="4629150"/>
          <p14:tracePt t="45629" x="4781550" y="4667250"/>
          <p14:tracePt t="45647" x="4883150" y="4686300"/>
          <p14:tracePt t="45663" x="5010150" y="4711700"/>
          <p14:tracePt t="45680" x="5162550" y="4724400"/>
          <p14:tracePt t="45696" x="5302250" y="4724400"/>
          <p14:tracePt t="45715" x="5448300" y="4724400"/>
          <p14:tracePt t="45729" x="5549900" y="4724400"/>
          <p14:tracePt t="45730" x="5562600" y="4724400"/>
          <p14:tracePt t="45747" x="5626100" y="4724400"/>
          <p14:tracePt t="45764" x="5664200" y="4724400"/>
          <p14:tracePt t="45781" x="5676900" y="4711700"/>
          <p14:tracePt t="45796" x="5708650" y="4705350"/>
          <p14:tracePt t="45814" x="5740400" y="4679950"/>
          <p14:tracePt t="45829" x="5772150" y="4660900"/>
          <p14:tracePt t="45847" x="5791200" y="4635500"/>
          <p14:tracePt t="45863" x="5803900" y="4616450"/>
          <p14:tracePt t="45880" x="5810250" y="4591050"/>
          <p14:tracePt t="45896" x="5810250" y="4552950"/>
          <p14:tracePt t="45914" x="5791200" y="4508500"/>
          <p14:tracePt t="45930" x="5753100" y="4464050"/>
          <p14:tracePt t="45947" x="5689600" y="4413250"/>
          <p14:tracePt t="45964" x="5600700" y="4362450"/>
          <p14:tracePt t="45980" x="5518150" y="4324350"/>
          <p14:tracePt t="45996" x="5461000" y="4311650"/>
          <p14:tracePt t="46014" x="5378450" y="4298950"/>
          <p14:tracePt t="46030" x="5308600" y="4298950"/>
          <p14:tracePt t="46047" x="5245100" y="4298950"/>
          <p14:tracePt t="46064" x="5187950" y="4311650"/>
          <p14:tracePt t="46065" x="5175250" y="4311650"/>
          <p14:tracePt t="46080" x="5137150" y="4337050"/>
          <p14:tracePt t="46082" x="5130800" y="4337050"/>
          <p14:tracePt t="46097" x="5118100" y="4343400"/>
          <p14:tracePt t="46114" x="5111750" y="4356100"/>
          <p14:tracePt t="46130" x="5111750" y="4368800"/>
          <p14:tracePt t="46147" x="5111750" y="4387850"/>
          <p14:tracePt t="46163" x="5111750" y="4425950"/>
          <p14:tracePt t="46181" x="5118100" y="4489450"/>
          <p14:tracePt t="46197" x="5137150" y="4565650"/>
          <p14:tracePt t="46215" x="5181600" y="4692650"/>
          <p14:tracePt t="46230" x="5232400" y="4826000"/>
          <p14:tracePt t="46247" x="5264150" y="4953000"/>
          <p14:tracePt t="46264" x="5264150" y="5054600"/>
          <p14:tracePt t="46281" x="5264150" y="5130800"/>
          <p14:tracePt t="46297" x="5264150" y="5181600"/>
          <p14:tracePt t="46314" x="5270500" y="5226050"/>
          <p14:tracePt t="46330" x="5283200" y="5245100"/>
          <p14:tracePt t="46348" x="5302250" y="5257800"/>
          <p14:tracePt t="46363" x="5321300" y="5264150"/>
          <p14:tracePt t="46381" x="5346700" y="5270500"/>
          <p14:tracePt t="46397" x="5353050" y="5270500"/>
          <p14:tracePt t="46414" x="5359400" y="5270500"/>
          <p14:tracePt t="46462" x="5365750" y="5270500"/>
          <p14:tracePt t="46466" x="5365750" y="5276850"/>
          <p14:tracePt t="46481" x="5384800" y="5295900"/>
          <p14:tracePt t="46497" x="5416550" y="5321300"/>
          <p14:tracePt t="46515" x="5422900" y="5340350"/>
          <p14:tracePt t="46530" x="5435600" y="5340350"/>
          <p14:tracePt t="46589" x="5435600" y="5334000"/>
          <p14:tracePt t="46601" x="5435600" y="5327650"/>
          <p14:tracePt t="46611" x="5441950" y="5321300"/>
          <p14:tracePt t="46641" x="5441950" y="5314950"/>
          <p14:tracePt t="46667" x="5441950" y="5308600"/>
          <p14:tracePt t="46675" x="5441950" y="5295900"/>
          <p14:tracePt t="46682" x="5429250" y="5283200"/>
          <p14:tracePt t="46698" x="5384800" y="5264150"/>
          <p14:tracePt t="46714" x="5327650" y="5238750"/>
          <p14:tracePt t="46731" x="5245100" y="5219700"/>
          <p14:tracePt t="46749" x="5130800" y="5200650"/>
          <p14:tracePt t="46765" x="5016500" y="5200650"/>
          <p14:tracePt t="46782" x="4895850" y="5200650"/>
          <p14:tracePt t="46797" x="4826000" y="5200650"/>
          <p14:tracePt t="46814" x="4768850" y="5238750"/>
          <p14:tracePt t="46830" x="4718050" y="5264150"/>
          <p14:tracePt t="46848" x="4679950" y="5302250"/>
          <p14:tracePt t="46864" x="4654550" y="5334000"/>
          <p14:tracePt t="46881" x="4641850" y="5372100"/>
          <p14:tracePt t="46897" x="4641850" y="5410200"/>
          <p14:tracePt t="46915" x="4641850" y="5448300"/>
          <p14:tracePt t="46931" x="4641850" y="5473700"/>
          <p14:tracePt t="46948" x="4654550" y="5486400"/>
          <p14:tracePt t="46964" x="4660900" y="5505450"/>
          <p14:tracePt t="46981" x="4673600" y="5518150"/>
          <p14:tracePt t="46998" x="4737100" y="5549900"/>
          <p14:tracePt t="47015" x="4819650" y="5581650"/>
          <p14:tracePt t="47031" x="4927600" y="5619750"/>
          <p14:tracePt t="47048" x="5048250" y="5657850"/>
          <p14:tracePt t="47065" x="5168900" y="5670550"/>
          <p14:tracePt t="47083" x="5308600" y="5676900"/>
          <p14:tracePt t="47085" x="5321300" y="5676900"/>
          <p14:tracePt t="47097" x="5391150" y="5683250"/>
          <p14:tracePt t="47115" x="5461000" y="5689600"/>
          <p14:tracePt t="47130" x="5480050" y="5689600"/>
          <p14:tracePt t="47148" x="5505450" y="5670550"/>
          <p14:tracePt t="47164" x="5537200" y="5651500"/>
          <p14:tracePt t="47182" x="5588000" y="5626100"/>
          <p14:tracePt t="47198" x="5645150" y="5594350"/>
          <p14:tracePt t="47215" x="5670550" y="5568950"/>
          <p14:tracePt t="47230" x="5676900" y="5556250"/>
          <p14:tracePt t="47248" x="5676900" y="5524500"/>
          <p14:tracePt t="47264" x="5676900" y="5486400"/>
          <p14:tracePt t="47281" x="5670550" y="5454650"/>
          <p14:tracePt t="47297" x="5657850" y="5410200"/>
          <p14:tracePt t="47315" x="5638800" y="5378450"/>
          <p14:tracePt t="47331" x="5613400" y="5346700"/>
          <p14:tracePt t="47348" x="5562600" y="5302250"/>
          <p14:tracePt t="47364" x="5492750" y="5257800"/>
          <p14:tracePt t="47383" x="5416550" y="5238750"/>
          <p14:tracePt t="47397" x="5378450" y="5226050"/>
          <p14:tracePt t="47400" x="5372100" y="5226050"/>
          <p14:tracePt t="47416" x="5321300" y="5232400"/>
          <p14:tracePt t="47431" x="5251450" y="5257800"/>
          <p14:tracePt t="47448" x="5156200" y="5295900"/>
          <p14:tracePt t="47464" x="5111750" y="5334000"/>
          <p14:tracePt t="47482" x="5080000" y="5353050"/>
          <p14:tracePt t="47498" x="5073650" y="5359400"/>
          <p14:tracePt t="47515" x="5067300" y="5365750"/>
          <p14:tracePt t="47531" x="5060950" y="5378450"/>
          <p14:tracePt t="47548" x="5060950" y="5384800"/>
          <p14:tracePt t="47564" x="5054600" y="5391150"/>
          <p14:tracePt t="48314" x="5060950" y="5391150"/>
          <p14:tracePt t="48329" x="5067300" y="5391150"/>
          <p14:tracePt t="48339" x="5073650" y="5391150"/>
          <p14:tracePt t="48349" x="5086350" y="5384800"/>
          <p14:tracePt t="48366" x="5111750" y="5372100"/>
          <p14:tracePt t="48383" x="5118100" y="5365750"/>
          <p14:tracePt t="51385" x="5105400" y="5372100"/>
          <p14:tracePt t="51387" x="5099050" y="5378450"/>
          <p14:tracePt t="51404" x="5067300" y="5391150"/>
          <p14:tracePt t="51419" x="5060950" y="5391150"/>
          <p14:tracePt t="51512" x="5067300" y="5384800"/>
          <p14:tracePt t="51514" x="5080000" y="5372100"/>
          <p14:tracePt t="51518" x="5105400" y="5353050"/>
          <p14:tracePt t="51535" x="5327650" y="5105400"/>
          <p14:tracePt t="51552" x="5683250" y="4692650"/>
          <p14:tracePt t="51568" x="5899150" y="4324350"/>
          <p14:tracePt t="51585" x="5956300" y="3981450"/>
          <p14:tracePt t="51587" x="5956300" y="3949700"/>
          <p14:tracePt t="51601" x="5924550" y="3644900"/>
          <p14:tracePt t="51619" x="5854700" y="3289300"/>
          <p14:tracePt t="51635" x="5842000" y="3054350"/>
          <p14:tracePt t="51653" x="5854700" y="2876550"/>
          <p14:tracePt t="51668" x="5867400" y="2800350"/>
          <p14:tracePt t="51685" x="5873750" y="2787650"/>
          <p14:tracePt t="51719" x="5842000" y="2794000"/>
          <p14:tracePt t="51735" x="5746750" y="2857500"/>
          <p14:tracePt t="51753" x="5664200" y="2908300"/>
          <p14:tracePt t="51786" x="5657850" y="2914650"/>
          <p14:tracePt t="51802" x="5702300" y="2914650"/>
          <p14:tracePt t="51820" x="5848350" y="2927350"/>
          <p14:tracePt t="51835" x="6083300" y="2927350"/>
          <p14:tracePt t="51852" x="6489700" y="2933700"/>
          <p14:tracePt t="51869" x="6908800" y="2952750"/>
          <p14:tracePt t="51885" x="7302500" y="3003550"/>
          <p14:tracePt t="51886" x="7340600" y="3003550"/>
          <p14:tracePt t="51902" x="7664450" y="3035300"/>
          <p14:tracePt t="51919" x="7823200" y="3035300"/>
          <p14:tracePt t="51934" x="7867650" y="3035300"/>
          <p14:tracePt t="51952" x="7912100" y="3028950"/>
          <p14:tracePt t="51968" x="8013700" y="3009900"/>
          <p14:tracePt t="51986" x="8159750" y="2997200"/>
          <p14:tracePt t="52002" x="8235950" y="2971800"/>
          <p14:tracePt t="52019" x="8261350" y="2965450"/>
          <p14:tracePt t="52052" x="8274050" y="2959100"/>
          <p14:tracePt t="52069" x="8293100" y="2946400"/>
          <p14:tracePt t="52086" x="8362950" y="2933700"/>
          <p14:tracePt t="52102" x="8413750" y="2927350"/>
          <p14:tracePt t="52119" x="8426450" y="2927350"/>
          <p14:tracePt t="52153" x="8451850" y="2927350"/>
          <p14:tracePt t="52169" x="8534400" y="2940050"/>
          <p14:tracePt t="52186" x="8674100" y="2971800"/>
          <p14:tracePt t="52202" x="8801100" y="3009900"/>
          <p14:tracePt t="52219" x="8877300" y="3041650"/>
          <p14:tracePt t="52235" x="8928100" y="3073400"/>
          <p14:tracePt t="52253" x="8972550" y="3111500"/>
          <p14:tracePt t="52269" x="8991600" y="3143250"/>
          <p14:tracePt t="52286" x="8997950" y="3149600"/>
          <p14:tracePt t="52302" x="8997950" y="3155950"/>
          <p14:tracePt t="52319" x="9023350" y="3155950"/>
          <p14:tracePt t="52335" x="9086850" y="3124200"/>
          <p14:tracePt t="52336" x="9099550" y="3124200"/>
          <p14:tracePt t="52353" x="9144000" y="3086100"/>
          <p14:tracePt t="52368" x="9150350" y="3041650"/>
          <p14:tracePt t="52386" x="9080500" y="2978150"/>
          <p14:tracePt t="52402" x="8915400" y="2921000"/>
          <p14:tracePt t="52420" x="8629650" y="2870200"/>
          <p14:tracePt t="52435" x="8369300" y="2857500"/>
          <p14:tracePt t="52453" x="8051800" y="2857500"/>
          <p14:tracePt t="52454" x="8007350" y="2857500"/>
          <p14:tracePt t="52469" x="7715250" y="2857500"/>
          <p14:tracePt t="52486" x="7289800" y="2863850"/>
          <p14:tracePt t="52502" x="6946900" y="2876550"/>
          <p14:tracePt t="52519" x="6750050" y="2901950"/>
          <p14:tracePt t="52535" x="6667500" y="2946400"/>
          <p14:tracePt t="52554" x="6629400" y="3022600"/>
          <p14:tracePt t="52569" x="6629400" y="3117850"/>
          <p14:tracePt t="52571" x="6629400" y="3136900"/>
          <p14:tracePt t="52586" x="6616700" y="3282950"/>
          <p14:tracePt t="52602" x="6616700" y="3448050"/>
          <p14:tracePt t="52620" x="6616700" y="3594100"/>
          <p14:tracePt t="52635" x="6623050" y="3695700"/>
          <p14:tracePt t="52653" x="6648450" y="3778250"/>
          <p14:tracePt t="52669" x="6711950" y="3848100"/>
          <p14:tracePt t="52686" x="6864350" y="3930650"/>
          <p14:tracePt t="52702" x="7105650" y="4000500"/>
          <p14:tracePt t="52720" x="7442200" y="4064000"/>
          <p14:tracePt t="52736" x="7778750" y="4089400"/>
          <p14:tracePt t="52753" x="8229600" y="4102100"/>
          <p14:tracePt t="52769" x="8572500" y="4102100"/>
          <p14:tracePt t="52786" x="8851900" y="4102100"/>
          <p14:tracePt t="52803" x="9029700" y="4108450"/>
          <p14:tracePt t="52821" x="9182100" y="4108450"/>
          <p14:tracePt t="52836" x="9309100" y="4070350"/>
          <p14:tracePt t="52853" x="9455150" y="3987800"/>
          <p14:tracePt t="52869" x="9582150" y="3879850"/>
          <p14:tracePt t="52870" x="9601200" y="3867150"/>
          <p14:tracePt t="52887" x="9721850" y="3746500"/>
          <p14:tracePt t="52903" x="9817100" y="3632200"/>
          <p14:tracePt t="52920" x="9893300" y="3517900"/>
          <p14:tracePt t="52936" x="9918700" y="3441700"/>
          <p14:tracePt t="52954" x="9906000" y="3371850"/>
          <p14:tracePt t="52970" x="9823450" y="3321050"/>
          <p14:tracePt t="52987" x="9569450" y="3213100"/>
          <p14:tracePt t="53003" x="9220200" y="3060700"/>
          <p14:tracePt t="53020" x="8915400" y="2933700"/>
          <p14:tracePt t="53035" x="8743950" y="2863850"/>
          <p14:tracePt t="53054" x="8534400" y="2825750"/>
          <p14:tracePt t="53071" x="8362950" y="2813050"/>
          <p14:tracePt t="53073" x="8337550" y="2813050"/>
          <p14:tracePt t="53088" x="8128000" y="2813050"/>
          <p14:tracePt t="53103" x="7905750" y="2819400"/>
          <p14:tracePt t="53120" x="7524750" y="2908300"/>
          <p14:tracePt t="53136" x="7207250" y="3016250"/>
          <p14:tracePt t="53153" x="6953250" y="3136900"/>
          <p14:tracePt t="53169" x="6737350" y="3238500"/>
          <p14:tracePt t="53186" x="6540500" y="3333750"/>
          <p14:tracePt t="53203" x="6445250" y="3384550"/>
          <p14:tracePt t="53220" x="6413500" y="3409950"/>
          <p14:tracePt t="53236" x="6413500" y="3460750"/>
          <p14:tracePt t="53253" x="6438900" y="3530600"/>
          <p14:tracePt t="53269" x="6496050" y="3625850"/>
          <p14:tracePt t="53287" x="6553200" y="3714750"/>
          <p14:tracePt t="53303" x="6616700" y="3803650"/>
          <p14:tracePt t="53321" x="6743700" y="3905250"/>
          <p14:tracePt t="53336" x="6940550" y="4000500"/>
          <p14:tracePt t="53353" x="7226300" y="4076700"/>
          <p14:tracePt t="53369" x="7594600" y="4114800"/>
          <p14:tracePt t="53388" x="8121650" y="4114800"/>
          <p14:tracePt t="53403" x="8439150" y="4108450"/>
          <p14:tracePt t="53420" x="8788400" y="4057650"/>
          <p14:tracePt t="53436" x="9086850" y="4032250"/>
          <p14:tracePt t="53454" x="9372600" y="4000500"/>
          <p14:tracePt t="53470" x="9486900" y="3968750"/>
          <p14:tracePt t="53487" x="9550400" y="3924300"/>
          <p14:tracePt t="53503" x="9582150" y="3867150"/>
          <p14:tracePt t="53521" x="9588500" y="3765550"/>
          <p14:tracePt t="53536" x="9588500" y="3625850"/>
          <p14:tracePt t="53553" x="9575800" y="3492500"/>
          <p14:tracePt t="53571" x="9582150" y="3384550"/>
          <p14:tracePt t="53572" x="9582150" y="3378200"/>
          <p14:tracePt t="53587" x="9575800" y="3308350"/>
          <p14:tracePt t="53603" x="9512300" y="3238500"/>
          <p14:tracePt t="53620" x="9359900" y="3175000"/>
          <p14:tracePt t="53636" x="9093200" y="3092450"/>
          <p14:tracePt t="53654" x="8674100" y="3035300"/>
          <p14:tracePt t="53670" x="8280400" y="3003550"/>
          <p14:tracePt t="53687" x="7893050" y="2984500"/>
          <p14:tracePt t="53703" x="7600950" y="2971800"/>
          <p14:tracePt t="53721" x="7359650" y="2971800"/>
          <p14:tracePt t="53737" x="7188200" y="3003550"/>
          <p14:tracePt t="53754" x="7048500" y="3048000"/>
          <p14:tracePt t="53770" x="6934200" y="3111500"/>
          <p14:tracePt t="53787" x="6819900" y="3187700"/>
          <p14:tracePt t="53803" x="6718300" y="3289300"/>
          <p14:tracePt t="53821" x="6616700" y="3397250"/>
          <p14:tracePt t="53837" x="6584950" y="3486150"/>
          <p14:tracePt t="53854" x="6591300" y="3581400"/>
          <p14:tracePt t="53870" x="6629400" y="3651250"/>
          <p14:tracePt t="53888" x="6699250" y="3727450"/>
          <p14:tracePt t="53904" x="6813550" y="3790950"/>
          <p14:tracePt t="53921" x="7029450" y="3867150"/>
          <p14:tracePt t="53936" x="7353300" y="3930650"/>
          <p14:tracePt t="53954" x="7778750" y="3962400"/>
          <p14:tracePt t="53970" x="8166100" y="3975100"/>
          <p14:tracePt t="53988" x="8534400" y="3943350"/>
          <p14:tracePt t="54003" x="8743950" y="3879850"/>
          <p14:tracePt t="54021" x="8991600" y="3771900"/>
          <p14:tracePt t="54037" x="9175750" y="3663950"/>
          <p14:tracePt t="54055" x="9309100" y="3575050"/>
          <p14:tracePt t="54071" x="9385300" y="3486150"/>
          <p14:tracePt t="54072" x="9391650" y="3479800"/>
          <p14:tracePt t="54087" x="9436100" y="3422650"/>
          <p14:tracePt t="54103" x="9474200" y="3371850"/>
          <p14:tracePt t="54121" x="9486900" y="3327400"/>
          <p14:tracePt t="54137" x="9486900" y="3295650"/>
          <p14:tracePt t="54154" x="9480550" y="3263900"/>
          <p14:tracePt t="54170" x="9398000" y="3219450"/>
          <p14:tracePt t="54189" x="9188450" y="3136900"/>
          <p14:tracePt t="54204" x="8921750" y="3035300"/>
          <p14:tracePt t="54221" x="8629650" y="2940050"/>
          <p14:tracePt t="54237" x="8293100" y="2901950"/>
          <p14:tracePt t="54254" x="7937500" y="2889250"/>
          <p14:tracePt t="54270" x="7664450" y="2876550"/>
          <p14:tracePt t="54287" x="7429500" y="2876550"/>
          <p14:tracePt t="54304" x="7194550" y="2895600"/>
          <p14:tracePt t="54321" x="7048500" y="2921000"/>
          <p14:tracePt t="54337" x="6902450" y="2990850"/>
          <p14:tracePt t="54354" x="6762750" y="3060700"/>
          <p14:tracePt t="54371" x="6616700" y="3136900"/>
          <p14:tracePt t="54389" x="6477000" y="3225800"/>
          <p14:tracePt t="54404" x="6394450" y="3295650"/>
          <p14:tracePt t="54421" x="6356350" y="3352800"/>
          <p14:tracePt t="54437" x="6350000" y="3397250"/>
          <p14:tracePt t="54455" x="6362700" y="3467100"/>
          <p14:tracePt t="54470" x="6432550" y="3543300"/>
          <p14:tracePt t="54488" x="6565900" y="3613150"/>
          <p14:tracePt t="54503" x="6711950" y="3676650"/>
          <p14:tracePt t="54522" x="6845300" y="3727450"/>
          <p14:tracePt t="54537" x="6883400" y="3733800"/>
          <p14:tracePt t="54554" x="6889750" y="3733800"/>
          <p14:tracePt t="54594" x="6896100" y="3733800"/>
          <p14:tracePt t="84328" x="6889750" y="3733800"/>
          <p14:tracePt t="84330" x="6889750" y="3740150"/>
          <p14:tracePt t="84347" x="6819900" y="3765550"/>
          <p14:tracePt t="84363" x="6711950" y="3790950"/>
          <p14:tracePt t="84379" x="6572250" y="3822700"/>
          <p14:tracePt t="84397" x="6413500" y="3841750"/>
          <p14:tracePt t="84414" x="6254750" y="3841750"/>
          <p14:tracePt t="84430" x="6096000" y="3829050"/>
          <p14:tracePt t="84447" x="5899150" y="3778250"/>
          <p14:tracePt t="84464" x="5638800" y="3702050"/>
          <p14:tracePt t="84480" x="5422900" y="3644900"/>
          <p14:tracePt t="84497" x="5245100" y="3600450"/>
          <p14:tracePt t="84513" x="5111750" y="3568700"/>
          <p14:tracePt t="84530" x="5003800" y="3543300"/>
          <p14:tracePt t="84546" x="4927600" y="3530600"/>
          <p14:tracePt t="84565" x="4838700" y="3498850"/>
          <p14:tracePt t="84581" x="4730750" y="3473450"/>
          <p14:tracePt t="84582" x="4718050" y="3473450"/>
          <p14:tracePt t="84597" x="4635500" y="3454400"/>
          <p14:tracePt t="84614" x="4559300" y="3435350"/>
          <p14:tracePt t="84630" x="4476750" y="3422650"/>
          <p14:tracePt t="84647" x="4375150" y="3409950"/>
          <p14:tracePt t="84665" x="4254500" y="3384550"/>
          <p14:tracePt t="84680" x="4171950" y="3365500"/>
          <p14:tracePt t="84698" x="4140200" y="3346450"/>
          <p14:tracePt t="84714" x="4140200" y="3321050"/>
          <p14:tracePt t="84731" x="4146550" y="3270250"/>
          <p14:tracePt t="84746" x="4178300" y="3194050"/>
          <p14:tracePt t="84765" x="4184650" y="3105150"/>
          <p14:tracePt t="84781" x="4171950" y="3003550"/>
          <p14:tracePt t="84798" x="4102100" y="2857500"/>
          <p14:tracePt t="84814" x="4032250" y="2711450"/>
          <p14:tracePt t="84831" x="3949700" y="2540000"/>
          <p14:tracePt t="84847" x="3829050" y="2343150"/>
          <p14:tracePt t="84864" x="3644900" y="2171700"/>
          <p14:tracePt t="84880" x="3511550" y="2076450"/>
          <p14:tracePt t="84897" x="3409950" y="2019300"/>
          <p14:tracePt t="84913" x="3340100" y="1981200"/>
          <p14:tracePt t="84914" x="3327400" y="1981200"/>
          <p14:tracePt t="84931" x="3244850" y="1955800"/>
          <p14:tracePt t="84947" x="3117850" y="1936750"/>
          <p14:tracePt t="84965" x="2857500" y="1917700"/>
          <p14:tracePt t="84966" x="2819400" y="1917700"/>
          <p14:tracePt t="84980" x="2578100" y="1892300"/>
          <p14:tracePt t="84997" x="2241550" y="1847850"/>
          <p14:tracePt t="85013" x="2063750" y="1816100"/>
          <p14:tracePt t="85031" x="1955800" y="1797050"/>
          <p14:tracePt t="85047" x="1905000" y="1797050"/>
          <p14:tracePt t="85064" x="1860550" y="1803400"/>
          <p14:tracePt t="85080" x="1790700" y="1860550"/>
          <p14:tracePt t="85082" x="1784350" y="1866900"/>
          <p14:tracePt t="85097" x="1714500" y="1962150"/>
          <p14:tracePt t="85114" x="1625600" y="2133600"/>
          <p14:tracePt t="85131" x="1562100" y="2260600"/>
          <p14:tracePt t="85147" x="1543050" y="2387600"/>
          <p14:tracePt t="85164" x="1555750" y="2508250"/>
          <p14:tracePt t="85181" x="1612900" y="2597150"/>
          <p14:tracePt t="85198" x="1714500" y="2698750"/>
          <p14:tracePt t="85214" x="1873250" y="2794000"/>
          <p14:tracePt t="85231" x="2057400" y="2901950"/>
          <p14:tracePt t="85246" x="2260600" y="3009900"/>
          <p14:tracePt t="85264" x="2457450" y="3124200"/>
          <p14:tracePt t="85280" x="2609850" y="3187700"/>
          <p14:tracePt t="85297" x="2730500" y="3232150"/>
          <p14:tracePt t="85314" x="2857500" y="3251200"/>
          <p14:tracePt t="85314" x="2876550" y="3257550"/>
          <p14:tracePt t="85331" x="3048000" y="3270250"/>
          <p14:tracePt t="85347" x="3244850" y="3270250"/>
          <p14:tracePt t="85364" x="3448050" y="3244850"/>
          <p14:tracePt t="85380" x="3613150" y="3181350"/>
          <p14:tracePt t="85398" x="3721100" y="3117850"/>
          <p14:tracePt t="85415" x="3790950" y="3060700"/>
          <p14:tracePt t="85431" x="3835400" y="3022600"/>
          <p14:tracePt t="85448" x="3879850" y="2971800"/>
          <p14:tracePt t="85464" x="3917950" y="2901950"/>
          <p14:tracePt t="85480" x="3930650" y="2838450"/>
          <p14:tracePt t="85498" x="3930650" y="2743200"/>
          <p14:tracePt t="85514" x="3917950" y="2641600"/>
          <p14:tracePt t="85531" x="3886200" y="2571750"/>
          <p14:tracePt t="85547" x="3879850" y="2508250"/>
          <p14:tracePt t="85565" x="3873500" y="2432050"/>
          <p14:tracePt t="85581" x="3848100" y="2368550"/>
          <p14:tracePt t="85583" x="3835400" y="2355850"/>
          <p14:tracePt t="85598" x="3765550" y="2286000"/>
          <p14:tracePt t="85614" x="3651250" y="2209800"/>
          <p14:tracePt t="85631" x="3498850" y="2127250"/>
          <p14:tracePt t="85647" x="3321050" y="2038350"/>
          <p14:tracePt t="85665" x="3168650" y="1993900"/>
          <p14:tracePt t="85680" x="3067050" y="1981200"/>
          <p14:tracePt t="85698" x="2978150" y="1981200"/>
          <p14:tracePt t="85714" x="2882900" y="1981200"/>
          <p14:tracePt t="85731" x="2730500" y="1987550"/>
          <p14:tracePt t="85747" x="2565400" y="2012950"/>
          <p14:tracePt t="85766" x="2305050" y="2070100"/>
          <p14:tracePt t="85781" x="2146300" y="2133600"/>
          <p14:tracePt t="85798" x="2044700" y="2190750"/>
          <p14:tracePt t="85814" x="2000250" y="2247900"/>
          <p14:tracePt t="85832" x="1968500" y="2324100"/>
          <p14:tracePt t="85847" x="1968500" y="2419350"/>
          <p14:tracePt t="85848" x="1968500" y="2432050"/>
          <p14:tracePt t="85865" x="2000250" y="2546350"/>
          <p14:tracePt t="85881" x="2070100" y="2692400"/>
          <p14:tracePt t="85898" x="2197100" y="2870200"/>
          <p14:tracePt t="85914" x="2330450" y="3009900"/>
          <p14:tracePt t="85932" x="2520950" y="3124200"/>
          <p14:tracePt t="85948" x="2755900" y="3225800"/>
          <p14:tracePt t="85965" x="2921000" y="3276600"/>
          <p14:tracePt t="85981" x="3054350" y="3295650"/>
          <p14:tracePt t="85999" x="3181350" y="3295650"/>
          <p14:tracePt t="86000" x="3194050" y="3295650"/>
          <p14:tracePt t="86015" x="3295650" y="3289300"/>
          <p14:tracePt t="86032" x="3448050" y="3244850"/>
          <p14:tracePt t="86047" x="3575050" y="3187700"/>
          <p14:tracePt t="86065" x="3746500" y="3098800"/>
          <p14:tracePt t="86081" x="3873500" y="2997200"/>
          <p14:tracePt t="86083" x="3892550" y="2984500"/>
          <p14:tracePt t="86085" x="3905250" y="2965450"/>
          <p14:tracePt t="86098" x="3994150" y="2857500"/>
          <p14:tracePt t="86114" x="4064000" y="2736850"/>
          <p14:tracePt t="86132" x="4121150" y="2609850"/>
          <p14:tracePt t="86148" x="4127500" y="2508250"/>
          <p14:tracePt t="86165" x="4127500" y="2413000"/>
          <p14:tracePt t="86181" x="4089400" y="2324100"/>
          <p14:tracePt t="86199" x="4032250" y="2254250"/>
          <p14:tracePt t="86215" x="3962400" y="2184400"/>
          <p14:tracePt t="86232" x="3841750" y="2114550"/>
          <p14:tracePt t="86248" x="3714750" y="2057400"/>
          <p14:tracePt t="86265" x="3562350" y="2025650"/>
          <p14:tracePt t="86282" x="3403600" y="2000250"/>
          <p14:tracePt t="86298" x="3225800" y="2000250"/>
          <p14:tracePt t="86315" x="3079750" y="2000250"/>
          <p14:tracePt t="86332" x="2908300" y="2038350"/>
          <p14:tracePt t="86348" x="2743200" y="2101850"/>
          <p14:tracePt t="86365" x="2571750" y="2184400"/>
          <p14:tracePt t="86381" x="2425700" y="2279650"/>
          <p14:tracePt t="86399" x="2286000" y="2413000"/>
          <p14:tracePt t="86401" x="2266950" y="2438400"/>
          <p14:tracePt t="86415" x="2184400" y="2552700"/>
          <p14:tracePt t="86433" x="2120900" y="2705100"/>
          <p14:tracePt t="86449" x="2101850" y="2838450"/>
          <p14:tracePt t="86465" x="2108200" y="2952750"/>
          <p14:tracePt t="86481" x="2139950" y="3041650"/>
          <p14:tracePt t="86482" x="2146300" y="3060700"/>
          <p14:tracePt t="86499" x="2209800" y="3168650"/>
          <p14:tracePt t="86515" x="2305050" y="3276600"/>
          <p14:tracePt t="86532" x="2444750" y="3403600"/>
          <p14:tracePt t="86548" x="2578100" y="3498850"/>
          <p14:tracePt t="86565" x="2736850" y="3581400"/>
          <p14:tracePt t="86581" x="2908300" y="3638550"/>
          <p14:tracePt t="86583" x="2933700" y="3651250"/>
          <p14:tracePt t="86599" x="3130550" y="3689350"/>
          <p14:tracePt t="86615" x="3314700" y="3689350"/>
          <p14:tracePt t="86632" x="3543300" y="3689350"/>
          <p14:tracePt t="86649" x="3733800" y="3644900"/>
          <p14:tracePt t="86666" x="3898900" y="3562350"/>
          <p14:tracePt t="86682" x="4013200" y="3473450"/>
          <p14:tracePt t="86682" x="4025900" y="3454400"/>
          <p14:tracePt t="86699" x="4114800" y="3327400"/>
          <p14:tracePt t="86715" x="4165600" y="3187700"/>
          <p14:tracePt t="86732" x="4203700" y="3028950"/>
          <p14:tracePt t="86748" x="4210050" y="2882900"/>
          <p14:tracePt t="86766" x="4210050" y="2717800"/>
          <p14:tracePt t="86781" x="4171950" y="2609850"/>
          <p14:tracePt t="86799" x="4095750" y="2470150"/>
          <p14:tracePt t="86815" x="3987800" y="2362200"/>
          <p14:tracePt t="86832" x="3841750" y="2266950"/>
          <p14:tracePt t="86848" x="3683000" y="2190750"/>
          <p14:tracePt t="86866" x="3492500" y="2127250"/>
          <p14:tracePt t="86882" x="3276600" y="2101850"/>
          <p14:tracePt t="86899" x="3098800" y="2101850"/>
          <p14:tracePt t="86915" x="2914650" y="2108200"/>
          <p14:tracePt t="86933" x="2736850" y="2152650"/>
          <p14:tracePt t="86949" x="2590800" y="2197100"/>
          <p14:tracePt t="86966" x="2419350" y="2286000"/>
          <p14:tracePt t="86982" x="2286000" y="2368550"/>
          <p14:tracePt t="86999" x="2165350" y="2489200"/>
          <p14:tracePt t="87015" x="2076450" y="2609850"/>
          <p14:tracePt t="87032" x="2012950" y="2781300"/>
          <p14:tracePt t="87048" x="2006600" y="2946400"/>
          <p14:tracePt t="87066" x="2044700" y="3168650"/>
          <p14:tracePt t="87082" x="2120900" y="3359150"/>
          <p14:tracePt t="87099" x="2235200" y="3492500"/>
          <p14:tracePt t="87115" x="2349500" y="3587750"/>
          <p14:tracePt t="87133" x="2540000" y="3676650"/>
          <p14:tracePt t="87149" x="2736850" y="3721100"/>
          <p14:tracePt t="87166" x="3041650" y="3740150"/>
          <p14:tracePt t="87182" x="3333750" y="3733800"/>
          <p14:tracePt t="87200" x="3556000" y="3663950"/>
          <p14:tracePt t="87215" x="3657600" y="3600450"/>
          <p14:tracePt t="87233" x="3740150" y="3492500"/>
          <p14:tracePt t="87249" x="3784600" y="3390900"/>
          <p14:tracePt t="87266" x="3816350" y="3213100"/>
          <p14:tracePt t="87282" x="3822700" y="3016250"/>
          <p14:tracePt t="87300" x="3803650" y="2806700"/>
          <p14:tracePt t="87317" x="3708400" y="2578100"/>
          <p14:tracePt t="87333" x="3606800" y="2381250"/>
          <p14:tracePt t="87349" x="3511550" y="2216150"/>
          <p14:tracePt t="87366" x="3346450" y="2082800"/>
          <p14:tracePt t="87384" x="3168650" y="2000250"/>
          <p14:tracePt t="87399" x="2965450" y="1943100"/>
          <p14:tracePt t="87416" x="2787650" y="1943100"/>
          <p14:tracePt t="87416" x="2768600" y="1943100"/>
          <p14:tracePt t="87433" x="2622550" y="1943100"/>
          <p14:tracePt t="87450" x="2476500" y="2000250"/>
          <p14:tracePt t="87466" x="2355850" y="2070100"/>
          <p14:tracePt t="87482" x="2216150" y="2171700"/>
          <p14:tracePt t="87499" x="2063750" y="2298700"/>
          <p14:tracePt t="87516" x="1892300" y="2476500"/>
          <p14:tracePt t="87533" x="1765300" y="2635250"/>
          <p14:tracePt t="87549" x="1695450" y="2781300"/>
          <p14:tracePt t="87566" x="1689100" y="2933700"/>
          <p14:tracePt t="87583" x="1720850" y="3048000"/>
          <p14:tracePt t="87600" x="1809750" y="3155950"/>
          <p14:tracePt t="87616" x="1974850" y="3257550"/>
          <p14:tracePt t="87634" x="2298700" y="3416300"/>
          <p14:tracePt t="87649" x="2603500" y="3492500"/>
          <p14:tracePt t="87667" x="3009900" y="3556000"/>
          <p14:tracePt t="87683" x="3321050" y="3562350"/>
          <p14:tracePt t="87701" x="3613150" y="3562350"/>
          <p14:tracePt t="87716" x="3797300" y="3492500"/>
          <p14:tracePt t="87733" x="3917950" y="3403600"/>
          <p14:tracePt t="87750" x="4038600" y="3238500"/>
          <p14:tracePt t="87768" x="4102100" y="3054350"/>
          <p14:tracePt t="87783" x="4102100" y="2844800"/>
          <p14:tracePt t="87800" x="4064000" y="2565400"/>
          <p14:tracePt t="87816" x="4000500" y="2349500"/>
          <p14:tracePt t="87833" x="3949700" y="2184400"/>
          <p14:tracePt t="87850" x="3911600" y="2025650"/>
          <p14:tracePt t="87866" x="3873500" y="1930400"/>
          <p14:tracePt t="87883" x="3797300" y="1854200"/>
          <p14:tracePt t="87901" x="3670300" y="1797050"/>
          <p14:tracePt t="87902" x="3651250" y="1797050"/>
          <p14:tracePt t="87916" x="3530600" y="1778000"/>
          <p14:tracePt t="87933" x="3314700" y="1778000"/>
          <p14:tracePt t="87950" x="3111500" y="1797050"/>
          <p14:tracePt t="87967" x="2927350" y="1879600"/>
          <p14:tracePt t="87982" x="2711450" y="1993900"/>
          <p14:tracePt t="88000" x="2495550" y="2146300"/>
          <p14:tracePt t="88016" x="2355850" y="2298700"/>
          <p14:tracePt t="88034" x="2241550" y="2476500"/>
          <p14:tracePt t="88049" x="2146300" y="2692400"/>
          <p14:tracePt t="88067" x="2089150" y="2921000"/>
          <p14:tracePt t="88083" x="2076450" y="3092450"/>
          <p14:tracePt t="88085" x="2076450" y="3117850"/>
          <p14:tracePt t="88100" x="2095500" y="3257550"/>
          <p14:tracePt t="88116" x="2152650" y="3371850"/>
          <p14:tracePt t="88134" x="2292350" y="3460750"/>
          <p14:tracePt t="88149" x="2432050" y="3530600"/>
          <p14:tracePt t="88167" x="2622550" y="3587750"/>
          <p14:tracePt t="88182" x="2832100" y="3600450"/>
          <p14:tracePt t="88200" x="3124200" y="3600450"/>
          <p14:tracePt t="88217" x="3422650" y="3556000"/>
          <p14:tracePt t="88234" x="3714750" y="3435350"/>
          <p14:tracePt t="88249" x="3860800" y="3333750"/>
          <p14:tracePt t="88267" x="3968750" y="3168650"/>
          <p14:tracePt t="88283" x="4025900" y="3003550"/>
          <p14:tracePt t="88300" x="4025900" y="2819400"/>
          <p14:tracePt t="88316" x="3968750" y="2647950"/>
          <p14:tracePt t="88334" x="3816350" y="2451100"/>
          <p14:tracePt t="88350" x="3644900" y="2286000"/>
          <p14:tracePt t="88367" x="3365500" y="2095500"/>
          <p14:tracePt t="88384" x="3079750" y="1955800"/>
          <p14:tracePt t="88401" x="2908300" y="1885950"/>
          <p14:tracePt t="88416" x="2806700" y="1879600"/>
          <p14:tracePt t="88434" x="2679700" y="1898650"/>
          <p14:tracePt t="88450" x="2527300" y="1974850"/>
          <p14:tracePt t="88467" x="2336800" y="2101850"/>
          <p14:tracePt t="88483" x="2241550" y="2216150"/>
          <p14:tracePt t="88500" x="2197100" y="2311400"/>
          <p14:tracePt t="88516" x="2197100" y="2387600"/>
          <p14:tracePt t="88534" x="2254250" y="2457450"/>
          <p14:tracePt t="88550" x="2349500" y="2508250"/>
          <p14:tracePt t="88567" x="2482850" y="2540000"/>
          <p14:tracePt t="88584" x="2647950" y="2571750"/>
          <p14:tracePt t="88586" x="2686050" y="2571750"/>
          <p14:tracePt t="88600" x="2838450" y="2597150"/>
          <p14:tracePt t="88617" x="2965450" y="2616200"/>
          <p14:tracePt t="88634" x="3016250" y="2635250"/>
          <p14:tracePt t="88650" x="3028950" y="2641600"/>
          <p14:tracePt t="88668" x="3035300" y="2654300"/>
          <p14:tracePt t="88683" x="3035300" y="2660650"/>
          <p14:tracePt t="88701" x="3035300" y="2667000"/>
          <p14:tracePt t="88745" x="3028950" y="2667000"/>
          <p14:tracePt t="88755" x="3022600" y="2667000"/>
          <p14:tracePt t="88767" x="3016250" y="2667000"/>
          <p14:tracePt t="88783" x="3009900" y="2667000"/>
          <p14:tracePt t="88800" x="3003550" y="2667000"/>
          <p14:tracePt t="104974" x="2997200" y="2667000"/>
          <p14:tracePt t="104977" x="2990850" y="2667000"/>
          <p14:tracePt t="104981" x="2984500" y="2667000"/>
          <p14:tracePt t="104998" x="2914650" y="2711450"/>
          <p14:tracePt t="105014" x="2730500" y="2794000"/>
          <p14:tracePt t="105031" x="2495550" y="2889250"/>
          <p14:tracePt t="105047" x="2228850" y="2959100"/>
          <p14:tracePt t="105065" x="1879600" y="3028950"/>
          <p14:tracePt t="105081" x="1612900" y="3073400"/>
          <p14:tracePt t="105083" x="1587500" y="3079750"/>
          <p14:tracePt t="105098" x="1409700" y="3098800"/>
          <p14:tracePt t="105114" x="1282700" y="3111500"/>
          <p14:tracePt t="105131" x="1168400" y="3117850"/>
          <p14:tracePt t="105148" x="1009650" y="3124200"/>
          <p14:tracePt t="105164" x="742950" y="3130550"/>
          <p14:tracePt t="105181" x="412750" y="3130550"/>
          <p14:tracePt t="106465" x="6350" y="3835400"/>
          <p14:tracePt t="106467" x="57150" y="3835400"/>
          <p14:tracePt t="106482" x="450850" y="3822700"/>
          <p14:tracePt t="106499" x="692150" y="3810000"/>
          <p14:tracePt t="106516" x="819150" y="3803650"/>
          <p14:tracePt t="106533" x="850900" y="3803650"/>
          <p14:tracePt t="106549" x="869950" y="3797300"/>
          <p14:tracePt t="106566" x="882650" y="3797300"/>
          <p14:tracePt t="106606" x="889000" y="3797300"/>
          <p14:tracePt t="107119" x="889000" y="3810000"/>
          <p14:tracePt t="107135" x="889000" y="3829050"/>
          <p14:tracePt t="107149" x="882650" y="3854450"/>
          <p14:tracePt t="107168" x="863600" y="3898900"/>
          <p14:tracePt t="107183" x="838200" y="3962400"/>
          <p14:tracePt t="107200" x="800100" y="4051300"/>
          <p14:tracePt t="107216" x="774700" y="4140200"/>
          <p14:tracePt t="107233" x="742950" y="4235450"/>
          <p14:tracePt t="107249" x="711200" y="4324350"/>
          <p14:tracePt t="107266" x="685800" y="4406900"/>
          <p14:tracePt t="107283" x="673100" y="4470400"/>
          <p14:tracePt t="107300" x="673100" y="4533900"/>
          <p14:tracePt t="107317" x="673100" y="4591050"/>
          <p14:tracePt t="107333" x="673100" y="4641850"/>
          <p14:tracePt t="107350" x="673100" y="4711700"/>
          <p14:tracePt t="107367" x="673100" y="4768850"/>
          <p14:tracePt t="107384" x="660400" y="4806950"/>
          <p14:tracePt t="107400" x="660400" y="4845050"/>
          <p14:tracePt t="107416" x="660400" y="4876800"/>
          <p14:tracePt t="107435" x="660400" y="4908550"/>
          <p14:tracePt t="107451" x="660400" y="4921250"/>
          <p14:tracePt t="107467" x="666750" y="4940300"/>
          <p14:tracePt t="107483" x="666750" y="4946650"/>
          <p14:tracePt t="107500" x="673100" y="4953000"/>
          <p14:tracePt t="107517" x="679450" y="4965700"/>
          <p14:tracePt t="107535" x="685800" y="4991100"/>
          <p14:tracePt t="107551" x="704850" y="5029200"/>
          <p14:tracePt t="107568" x="717550" y="5073650"/>
          <p14:tracePt t="107584" x="730250" y="5111750"/>
          <p14:tracePt t="107586" x="730250" y="5118100"/>
          <p14:tracePt t="107601" x="749300" y="5156200"/>
          <p14:tracePt t="107619" x="755650" y="5187950"/>
          <p14:tracePt t="107635" x="762000" y="5207000"/>
          <p14:tracePt t="107649" x="762000" y="5219700"/>
          <p14:tracePt t="107667" x="762000" y="5226050"/>
          <p14:tracePt t="107684" x="768350" y="5226050"/>
          <p14:tracePt t="107700" x="774700" y="5238750"/>
          <p14:tracePt t="107717" x="787400" y="5245100"/>
          <p14:tracePt t="107733" x="800100" y="5251450"/>
          <p14:tracePt t="107750" x="819150" y="5251450"/>
          <p14:tracePt t="107766" x="838200" y="5251450"/>
          <p14:tracePt t="107783" x="850900" y="5257800"/>
          <p14:tracePt t="107800" x="876300" y="5257800"/>
          <p14:tracePt t="107817" x="889000" y="5251450"/>
          <p14:tracePt t="107833" x="889000" y="5245100"/>
          <p14:tracePt t="107850" x="895350" y="5232400"/>
          <p14:tracePt t="107867" x="901700" y="5232400"/>
          <p14:tracePt t="107884" x="901700" y="5226050"/>
          <p14:tracePt t="107900" x="908050" y="5219700"/>
          <p14:tracePt t="107917" x="920750" y="5200650"/>
          <p14:tracePt t="107935" x="939800" y="5187950"/>
          <p14:tracePt t="107951" x="946150" y="5168900"/>
          <p14:tracePt t="107967" x="958850" y="5143500"/>
          <p14:tracePt t="107984" x="958850" y="5124450"/>
          <p14:tracePt t="108001" x="965200" y="5105400"/>
          <p14:tracePt t="108017" x="971550" y="5099050"/>
          <p14:tracePt t="108034" x="971550" y="5086350"/>
          <p14:tracePt t="108050" x="971550" y="5067300"/>
          <p14:tracePt t="108066" x="971550" y="5048250"/>
          <p14:tracePt t="108084" x="971550" y="5029200"/>
          <p14:tracePt t="108100" x="971550" y="5016500"/>
          <p14:tracePt t="108135" x="971550" y="5010150"/>
          <p14:tracePt t="108163" x="971550" y="4997450"/>
          <p14:tracePt t="108182" x="971550" y="4991100"/>
          <p14:tracePt t="108190" x="971550" y="4984750"/>
          <p14:tracePt t="108200" x="971550" y="4972050"/>
          <p14:tracePt t="108217" x="971550" y="4914900"/>
          <p14:tracePt t="108233" x="971550" y="4806950"/>
          <p14:tracePt t="108251" x="984250" y="4565650"/>
          <p14:tracePt t="108267" x="984250" y="4229100"/>
          <p14:tracePt t="108283" x="977900" y="3829050"/>
          <p14:tracePt t="108301" x="952500" y="3359150"/>
          <p14:tracePt t="108317" x="939800" y="2965450"/>
          <p14:tracePt t="108334" x="939800" y="2571750"/>
          <p14:tracePt t="108351" x="939800" y="2355850"/>
          <p14:tracePt t="108367" x="952500" y="2241550"/>
          <p14:tracePt t="108385" x="965200" y="2190750"/>
          <p14:tracePt t="108401" x="965200" y="2184400"/>
          <p14:tracePt t="108442" x="965200" y="2190750"/>
          <p14:tracePt t="108446" x="965200" y="2203450"/>
          <p14:tracePt t="108450" x="965200" y="2222500"/>
          <p14:tracePt t="108467" x="965200" y="2336800"/>
          <p14:tracePt t="108484" x="977900" y="2616200"/>
          <p14:tracePt t="108500" x="1003300" y="2997200"/>
          <p14:tracePt t="108517" x="1003300" y="3390900"/>
          <p14:tracePt t="108534" x="1003300" y="3765550"/>
          <p14:tracePt t="108551" x="996950" y="4114800"/>
          <p14:tracePt t="108567" x="996950" y="4483100"/>
          <p14:tracePt t="108584" x="996950" y="4902200"/>
          <p14:tracePt t="108601" x="996950" y="5226050"/>
          <p14:tracePt t="108617" x="958850" y="5454650"/>
          <p14:tracePt t="108635" x="927100" y="5619750"/>
          <p14:tracePt t="108651" x="914400" y="5702300"/>
          <p14:tracePt t="108668" x="908050" y="5765800"/>
          <p14:tracePt t="108684" x="908050" y="5835650"/>
          <p14:tracePt t="108700" x="908050" y="5937250"/>
          <p14:tracePt t="108718" x="908050" y="6096000"/>
          <p14:tracePt t="108734" x="895350" y="6235700"/>
          <p14:tracePt t="108752" x="889000" y="6381750"/>
          <p14:tracePt t="108768" x="863600" y="6470650"/>
          <p14:tracePt t="108784" x="812800" y="6610350"/>
          <p14:tracePt t="109919" x="673100" y="6330950"/>
          <p14:tracePt t="109935" x="711200" y="6191250"/>
          <p14:tracePt t="109952" x="742950" y="6089650"/>
          <p14:tracePt t="109969" x="762000" y="6026150"/>
          <p14:tracePt t="109986" x="768350" y="5975350"/>
          <p14:tracePt t="109986" x="768350" y="5969000"/>
          <p14:tracePt t="110002" x="774700" y="5911850"/>
          <p14:tracePt t="110019" x="774700" y="5848350"/>
          <p14:tracePt t="110036" x="774700" y="5791200"/>
          <p14:tracePt t="110052" x="774700" y="5746750"/>
          <p14:tracePt t="110069" x="774700" y="5715000"/>
          <p14:tracePt t="110086" x="774700" y="5683250"/>
          <p14:tracePt t="110102" x="787400" y="5657850"/>
          <p14:tracePt t="110119" x="793750" y="5638800"/>
          <p14:tracePt t="110135" x="806450" y="5613400"/>
          <p14:tracePt t="110152" x="806450" y="5594350"/>
          <p14:tracePt t="110390" x="438150" y="6559550"/>
          <p14:tracePt t="110403" x="406400" y="6597650"/>
          <p14:tracePt t="110420" x="387350" y="6635750"/>
          <p14:tracePt t="111789"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Process has a </a:t>
            </a:r>
            <a:r>
              <a:rPr lang="en-US" i="1" dirty="0" smtClean="0"/>
              <a:t>Kernel Stack</a:t>
            </a:r>
            <a:r>
              <a:rPr lang="en-US" dirty="0" smtClean="0"/>
              <a:t> for Storing Context in a Protected Place</a:t>
            </a:r>
            <a:endParaRPr lang="en-US"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91833" y="1825625"/>
            <a:ext cx="6408334" cy="4351338"/>
          </a:xfrm>
          <a:ln w="76200">
            <a:solidFill>
              <a:schemeClr val="tx1"/>
            </a:solidFill>
          </a:ln>
        </p:spPr>
      </p:pic>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8130"/>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0391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 Interrupts to Prevent Confusion</a:t>
            </a:r>
            <a:endParaRPr lang="en-US" dirty="0"/>
          </a:p>
        </p:txBody>
      </p:sp>
      <p:pic>
        <p:nvPicPr>
          <p:cNvPr id="4" name="Content Placeholder 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6077" y="4370831"/>
            <a:ext cx="2215149" cy="1961579"/>
          </a:xfrm>
          <a:prstGeom prst="rect">
            <a:avLst/>
          </a:prstGeom>
        </p:spPr>
      </p:pic>
      <p:sp>
        <p:nvSpPr>
          <p:cNvPr id="5" name="Rounded Rectangle 4"/>
          <p:cNvSpPr/>
          <p:nvPr/>
        </p:nvSpPr>
        <p:spPr>
          <a:xfrm>
            <a:off x="9079831" y="2294823"/>
            <a:ext cx="1387643" cy="1387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CPU</a:t>
            </a:r>
            <a:endParaRPr lang="en-US" sz="4000" dirty="0"/>
          </a:p>
        </p:txBody>
      </p:sp>
      <p:sp>
        <p:nvSpPr>
          <p:cNvPr id="6" name="Cloud Callout 5"/>
          <p:cNvSpPr/>
          <p:nvPr/>
        </p:nvSpPr>
        <p:spPr>
          <a:xfrm>
            <a:off x="9253728" y="1259626"/>
            <a:ext cx="2717051" cy="87060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Handler Instruction 1…</a:t>
            </a:r>
            <a:br>
              <a:rPr lang="en-US" sz="1200" dirty="0" smtClean="0"/>
            </a:br>
            <a:r>
              <a:rPr lang="en-US" sz="1200" dirty="0" smtClean="0"/>
              <a:t>Handler Instruction 2…</a:t>
            </a:r>
            <a:endParaRPr lang="en-US" sz="1200" strike="sngStrike" dirty="0"/>
          </a:p>
        </p:txBody>
      </p:sp>
      <p:sp>
        <p:nvSpPr>
          <p:cNvPr id="7" name="Oval Callout 6"/>
          <p:cNvSpPr/>
          <p:nvPr/>
        </p:nvSpPr>
        <p:spPr>
          <a:xfrm>
            <a:off x="10277856" y="3868242"/>
            <a:ext cx="1581912" cy="99669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 MOVED!</a:t>
            </a:r>
            <a:endParaRPr lang="en-US" dirty="0"/>
          </a:p>
        </p:txBody>
      </p:sp>
      <p:pic>
        <p:nvPicPr>
          <p:cNvPr id="8" name="lala">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9"/>
          <a:stretch>
            <a:fillRect/>
          </a:stretch>
        </p:blipFill>
        <p:spPr>
          <a:xfrm>
            <a:off x="8562368" y="2315877"/>
            <a:ext cx="2422566" cy="1366589"/>
          </a:xfrm>
        </p:spPr>
      </p:pic>
      <p:sp>
        <p:nvSpPr>
          <p:cNvPr id="9" name="Content Placeholder 2"/>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At certain times, such as handling an interrupt</a:t>
            </a:r>
            <a:br>
              <a:rPr lang="en-US" dirty="0" smtClean="0"/>
            </a:br>
            <a:r>
              <a:rPr lang="en-US" dirty="0" smtClean="0"/>
              <a:t>or scheduling the next process, receiving an</a:t>
            </a:r>
            <a:br>
              <a:rPr lang="en-US" dirty="0" smtClean="0"/>
            </a:br>
            <a:r>
              <a:rPr lang="en-US" dirty="0" smtClean="0"/>
              <a:t>interrupt could cause problems</a:t>
            </a:r>
          </a:p>
          <a:p>
            <a:pPr lvl="1"/>
            <a:r>
              <a:rPr lang="en-US" dirty="0" smtClean="0"/>
              <a:t>Like overwriting the state of the current handler</a:t>
            </a:r>
          </a:p>
          <a:p>
            <a:r>
              <a:rPr lang="en-US" dirty="0" smtClean="0"/>
              <a:t>So a privileged instruction is used to </a:t>
            </a:r>
            <a:r>
              <a:rPr lang="en-US" i="1" dirty="0" smtClean="0"/>
              <a:t>mask</a:t>
            </a:r>
            <a:r>
              <a:rPr lang="en-US" dirty="0" smtClean="0"/>
              <a:t> or</a:t>
            </a:r>
            <a:r>
              <a:rPr lang="en-US" dirty="0"/>
              <a:t/>
            </a:r>
            <a:br>
              <a:rPr lang="en-US" dirty="0"/>
            </a:br>
            <a:r>
              <a:rPr lang="en-US" i="1" dirty="0" smtClean="0"/>
              <a:t>disable</a:t>
            </a:r>
            <a:r>
              <a:rPr lang="en-US" dirty="0" smtClean="0"/>
              <a:t> interrupts</a:t>
            </a:r>
          </a:p>
          <a:p>
            <a:r>
              <a:rPr lang="en-US" dirty="0" smtClean="0"/>
              <a:t>Interrupts that arrive during this time are </a:t>
            </a:r>
            <a:br>
              <a:rPr lang="en-US" dirty="0" smtClean="0"/>
            </a:br>
            <a:r>
              <a:rPr lang="en-US" dirty="0" smtClean="0"/>
              <a:t>delayed until interrupts are re-enabled</a:t>
            </a:r>
            <a:endParaRPr lang="en-US" dirty="0"/>
          </a:p>
        </p:txBody>
      </p:sp>
      <p:pic>
        <p:nvPicPr>
          <p:cNvPr id="13" name="Audio 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32287995"/>
      </p:ext>
    </p:extLst>
  </p:cSld>
  <p:clrMapOvr>
    <a:masterClrMapping/>
  </p:clrMapOvr>
  <mc:AlternateContent xmlns:mc="http://schemas.openxmlformats.org/markup-compatibility/2006" xmlns:p14="http://schemas.microsoft.com/office/powerpoint/2010/main">
    <mc:Choice Requires="p14">
      <p:transition spd="slow" p14:dur="2000" advTm="83387"/>
    </mc:Choice>
    <mc:Fallback xmlns="">
      <p:transition spd="slow" advTm="8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8"/>
                </p:tgtEl>
              </p:cMediaNode>
            </p:video>
            <p:audio isNarration="1">
              <p:cMediaNode vol="80000" showWhenStopped="0">
                <p:cTn id="44"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P spid="7" grpId="0" animBg="1"/>
      <p:bldP spid="9" grpId="0" build="p" bldLvl="2"/>
    </p:bldLst>
  </p:timing>
  <p:extLst>
    <p:ext uri="{E180D4A7-C9FB-4DFB-919C-405C955672EB}">
      <p14:showEvtLst xmlns:p14="http://schemas.microsoft.com/office/powerpoint/2010/main">
        <p14:playEvt time="75913" objId="8"/>
        <p14:stopEvt time="81127"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4|30.5|3"/>
</p:tagLst>
</file>

<file path=ppt/tags/tag2.xml><?xml version="1.0" encoding="utf-8"?>
<p:tagLst xmlns:a="http://schemas.openxmlformats.org/drawingml/2006/main" xmlns:r="http://schemas.openxmlformats.org/officeDocument/2006/relationships" xmlns:p="http://schemas.openxmlformats.org/presentationml/2006/main">
  <p:tag name="TIMING" val="|13.1|6.9|4.5|4.3|6.4|14.6|20.6|21.3"/>
</p:tagLst>
</file>

<file path=ppt/tags/tag3.xml><?xml version="1.0" encoding="utf-8"?>
<p:tagLst xmlns:a="http://schemas.openxmlformats.org/drawingml/2006/main" xmlns:r="http://schemas.openxmlformats.org/officeDocument/2006/relationships" xmlns:p="http://schemas.openxmlformats.org/presentationml/2006/main">
  <p:tag name="TIMING" val="|18.2|2.9|7.6|1.6|9.2|11.8|5.6|12.4|9.9|6.5"/>
</p:tagLst>
</file>

<file path=ppt/tags/tag4.xml><?xml version="1.0" encoding="utf-8"?>
<p:tagLst xmlns:a="http://schemas.openxmlformats.org/drawingml/2006/main" xmlns:r="http://schemas.openxmlformats.org/officeDocument/2006/relationships" xmlns:p="http://schemas.openxmlformats.org/presentationml/2006/main">
  <p:tag name="TIMING" val="|12.8|7.5|3.9|7.2|13.8|4.6|1.3|7.7"/>
</p:tagLst>
</file>

<file path=ppt/tags/tag5.xml><?xml version="1.0" encoding="utf-8"?>
<p:tagLst xmlns:a="http://schemas.openxmlformats.org/drawingml/2006/main" xmlns:r="http://schemas.openxmlformats.org/officeDocument/2006/relationships" xmlns:p="http://schemas.openxmlformats.org/presentationml/2006/main">
  <p:tag name="TIMING" val="|36.9|19.1|9.1|25.2|20.5"/>
</p:tagLst>
</file>

<file path=ppt/tags/tag6.xml><?xml version="1.0" encoding="utf-8"?>
<p:tagLst xmlns:a="http://schemas.openxmlformats.org/drawingml/2006/main" xmlns:r="http://schemas.openxmlformats.org/officeDocument/2006/relationships" xmlns:p="http://schemas.openxmlformats.org/presentationml/2006/main">
  <p:tag name="TIMING" val="|10.2|10.6|7|8|21.5|3.3|4.7|2.3|5.1"/>
</p:tagLst>
</file>

<file path=ppt/tags/tag7.xml><?xml version="1.0" encoding="utf-8"?>
<p:tagLst xmlns:a="http://schemas.openxmlformats.org/drawingml/2006/main" xmlns:r="http://schemas.openxmlformats.org/officeDocument/2006/relationships" xmlns:p="http://schemas.openxmlformats.org/presentationml/2006/main">
  <p:tag name="TIMING" val="|10.7|0.9|16|24|19.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1296</TotalTime>
  <Words>1144</Words>
  <Application>Microsoft Office PowerPoint</Application>
  <PresentationFormat>Widescreen</PresentationFormat>
  <Paragraphs>121</Paragraphs>
  <Slides>22</Slides>
  <Notes>13</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Interrupts and System Calls</vt:lpstr>
      <vt:lpstr>Never Trust the User!</vt:lpstr>
      <vt:lpstr>Kernel Takes Over on a Processor Exception</vt:lpstr>
      <vt:lpstr>Interrupts Transfer Control Asynchronously</vt:lpstr>
      <vt:lpstr>A User Process Transfers Control Voluntarily with a system call</vt:lpstr>
      <vt:lpstr>Safe Mode Transfer must be Limited, Atomic, and Transparent</vt:lpstr>
      <vt:lpstr>Interrupt Vector Table Tells Kernel Which Handler to Use</vt:lpstr>
      <vt:lpstr>Each Process has a Kernel Stack for Storing Context in a Protected Place</vt:lpstr>
      <vt:lpstr>Delay Interrupts to Prevent Confusion</vt:lpstr>
      <vt:lpstr>User Program Makes a Procedure Call To Associated Stub for Opening a File</vt:lpstr>
      <vt:lpstr>PowerPoint Presentation</vt:lpstr>
      <vt:lpstr>User Stub Records System-Call Number, Initiates trap </vt:lpstr>
      <vt:lpstr>PowerPoint Presentation</vt:lpstr>
      <vt:lpstr>Kernel Trap Handler Checks Arguments Before Calling File System Routine </vt:lpstr>
      <vt:lpstr>PowerPoint Presentation</vt:lpstr>
      <vt:lpstr>Kernel File System Routine Opens the File</vt:lpstr>
      <vt:lpstr>PowerPoint Presentation</vt:lpstr>
      <vt:lpstr>Handler Copies Back Return Value</vt:lpstr>
      <vt:lpstr>PowerPoint Presentation</vt:lpstr>
      <vt:lpstr>Resume User Stub After trap, returns</vt:lpstr>
      <vt:lpstr>PowerPoint Presentation</vt:lpstr>
      <vt:lpstr>Ta-da! The User Gets Their File Opened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Interrupts and System Calls</dc:title>
  <dc:creator>Aaron Bauer</dc:creator>
  <cp:lastModifiedBy>Aaron Bauer</cp:lastModifiedBy>
  <cp:revision>27</cp:revision>
  <dcterms:created xsi:type="dcterms:W3CDTF">2020-04-16T19:38:28Z</dcterms:created>
  <dcterms:modified xsi:type="dcterms:W3CDTF">2020-04-17T17:23:04Z</dcterms:modified>
</cp:coreProperties>
</file>